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9.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18" r:id="rId5"/>
    <p:sldMasterId id="2147483823" r:id="rId6"/>
    <p:sldMasterId id="2147483849" r:id="rId7"/>
    <p:sldMasterId id="2147483881" r:id="rId8"/>
    <p:sldMasterId id="2147483920" r:id="rId9"/>
    <p:sldMasterId id="2147483939" r:id="rId10"/>
    <p:sldMasterId id="2147483968" r:id="rId11"/>
    <p:sldMasterId id="2147483988" r:id="rId12"/>
    <p:sldMasterId id="2147483996" r:id="rId13"/>
  </p:sldMasterIdLst>
  <p:notesMasterIdLst>
    <p:notesMasterId r:id="rId198"/>
  </p:notesMasterIdLst>
  <p:handoutMasterIdLst>
    <p:handoutMasterId r:id="rId199"/>
  </p:handoutMasterIdLst>
  <p:sldIdLst>
    <p:sldId id="1000175" r:id="rId14"/>
    <p:sldId id="2147307638" r:id="rId15"/>
    <p:sldId id="1000250" r:id="rId16"/>
    <p:sldId id="1000161" r:id="rId17"/>
    <p:sldId id="1000219" r:id="rId18"/>
    <p:sldId id="1000224" r:id="rId19"/>
    <p:sldId id="2147307603" r:id="rId20"/>
    <p:sldId id="1000177" r:id="rId21"/>
    <p:sldId id="2147307607" r:id="rId22"/>
    <p:sldId id="256" r:id="rId23"/>
    <p:sldId id="272" r:id="rId24"/>
    <p:sldId id="273" r:id="rId25"/>
    <p:sldId id="296" r:id="rId26"/>
    <p:sldId id="2147307553" r:id="rId27"/>
    <p:sldId id="2147307555" r:id="rId28"/>
    <p:sldId id="276" r:id="rId29"/>
    <p:sldId id="277" r:id="rId30"/>
    <p:sldId id="2147307585" r:id="rId31"/>
    <p:sldId id="2147307563" r:id="rId32"/>
    <p:sldId id="294" r:id="rId33"/>
    <p:sldId id="295" r:id="rId34"/>
    <p:sldId id="1000181" r:id="rId35"/>
    <p:sldId id="284" r:id="rId36"/>
    <p:sldId id="1000253" r:id="rId37"/>
    <p:sldId id="286" r:id="rId38"/>
    <p:sldId id="316" r:id="rId39"/>
    <p:sldId id="2147307604" r:id="rId40"/>
    <p:sldId id="292" r:id="rId41"/>
    <p:sldId id="516" r:id="rId42"/>
    <p:sldId id="315" r:id="rId43"/>
    <p:sldId id="518" r:id="rId44"/>
    <p:sldId id="1000180" r:id="rId45"/>
    <p:sldId id="280" r:id="rId46"/>
    <p:sldId id="281" r:id="rId47"/>
    <p:sldId id="1000202" r:id="rId48"/>
    <p:sldId id="282" r:id="rId49"/>
    <p:sldId id="1000251" r:id="rId50"/>
    <p:sldId id="1000252" r:id="rId51"/>
    <p:sldId id="283" r:id="rId52"/>
    <p:sldId id="2147307586" r:id="rId53"/>
    <p:sldId id="293" r:id="rId54"/>
    <p:sldId id="1000183" r:id="rId55"/>
    <p:sldId id="314" r:id="rId56"/>
    <p:sldId id="302" r:id="rId57"/>
    <p:sldId id="1000254" r:id="rId58"/>
    <p:sldId id="527" r:id="rId59"/>
    <p:sldId id="1000255" r:id="rId60"/>
    <p:sldId id="1000256" r:id="rId61"/>
    <p:sldId id="1000257" r:id="rId62"/>
    <p:sldId id="305" r:id="rId63"/>
    <p:sldId id="1000258" r:id="rId64"/>
    <p:sldId id="1000259" r:id="rId65"/>
    <p:sldId id="1000260" r:id="rId66"/>
    <p:sldId id="1000261" r:id="rId67"/>
    <p:sldId id="1000262" r:id="rId68"/>
    <p:sldId id="1000263" r:id="rId69"/>
    <p:sldId id="1000264" r:id="rId70"/>
    <p:sldId id="1000265" r:id="rId71"/>
    <p:sldId id="2147307639" r:id="rId72"/>
    <p:sldId id="2147307640" r:id="rId73"/>
    <p:sldId id="299" r:id="rId74"/>
    <p:sldId id="2147307641" r:id="rId75"/>
    <p:sldId id="539" r:id="rId76"/>
    <p:sldId id="326" r:id="rId77"/>
    <p:sldId id="2147307642" r:id="rId78"/>
    <p:sldId id="260" r:id="rId79"/>
    <p:sldId id="304" r:id="rId80"/>
    <p:sldId id="540" r:id="rId81"/>
    <p:sldId id="541" r:id="rId82"/>
    <p:sldId id="301" r:id="rId83"/>
    <p:sldId id="297" r:id="rId84"/>
    <p:sldId id="298" r:id="rId85"/>
    <p:sldId id="1000184" r:id="rId86"/>
    <p:sldId id="3272" r:id="rId87"/>
    <p:sldId id="3271" r:id="rId88"/>
    <p:sldId id="3273" r:id="rId89"/>
    <p:sldId id="3274" r:id="rId90"/>
    <p:sldId id="3276" r:id="rId91"/>
    <p:sldId id="1000186" r:id="rId92"/>
    <p:sldId id="1000187" r:id="rId93"/>
    <p:sldId id="1000188" r:id="rId94"/>
    <p:sldId id="2147307643" r:id="rId95"/>
    <p:sldId id="2147307644" r:id="rId96"/>
    <p:sldId id="303" r:id="rId97"/>
    <p:sldId id="306" r:id="rId98"/>
    <p:sldId id="307" r:id="rId99"/>
    <p:sldId id="342" r:id="rId100"/>
    <p:sldId id="3269" r:id="rId101"/>
    <p:sldId id="3270" r:id="rId102"/>
    <p:sldId id="334" r:id="rId103"/>
    <p:sldId id="1000189" r:id="rId104"/>
    <p:sldId id="336" r:id="rId105"/>
    <p:sldId id="337" r:id="rId106"/>
    <p:sldId id="339" r:id="rId107"/>
    <p:sldId id="340" r:id="rId108"/>
    <p:sldId id="341" r:id="rId109"/>
    <p:sldId id="338" r:id="rId110"/>
    <p:sldId id="308" r:id="rId111"/>
    <p:sldId id="2147307621" r:id="rId112"/>
    <p:sldId id="449" r:id="rId113"/>
    <p:sldId id="2147307622" r:id="rId114"/>
    <p:sldId id="3277" r:id="rId115"/>
    <p:sldId id="3278" r:id="rId116"/>
    <p:sldId id="3279" r:id="rId117"/>
    <p:sldId id="3280" r:id="rId118"/>
    <p:sldId id="1521" r:id="rId119"/>
    <p:sldId id="3281" r:id="rId120"/>
    <p:sldId id="3282" r:id="rId121"/>
    <p:sldId id="3290" r:id="rId122"/>
    <p:sldId id="3263" r:id="rId123"/>
    <p:sldId id="3284" r:id="rId124"/>
    <p:sldId id="3285" r:id="rId125"/>
    <p:sldId id="570" r:id="rId126"/>
    <p:sldId id="571" r:id="rId127"/>
    <p:sldId id="3286" r:id="rId128"/>
    <p:sldId id="3287" r:id="rId129"/>
    <p:sldId id="3264" r:id="rId130"/>
    <p:sldId id="1000465" r:id="rId131"/>
    <p:sldId id="3205" r:id="rId132"/>
    <p:sldId id="3288" r:id="rId133"/>
    <p:sldId id="1459" r:id="rId134"/>
    <p:sldId id="1000488" r:id="rId135"/>
    <p:sldId id="3289" r:id="rId136"/>
    <p:sldId id="1000516" r:id="rId137"/>
    <p:sldId id="10093" r:id="rId138"/>
    <p:sldId id="230717468" r:id="rId139"/>
    <p:sldId id="362" r:id="rId140"/>
    <p:sldId id="361" r:id="rId141"/>
    <p:sldId id="3243" r:id="rId142"/>
    <p:sldId id="3244" r:id="rId143"/>
    <p:sldId id="3174" r:id="rId144"/>
    <p:sldId id="230717476" r:id="rId145"/>
    <p:sldId id="230717511" r:id="rId146"/>
    <p:sldId id="1960226355" r:id="rId147"/>
    <p:sldId id="2076137407" r:id="rId148"/>
    <p:sldId id="2147307620" r:id="rId149"/>
    <p:sldId id="1960226293" r:id="rId150"/>
    <p:sldId id="2076137470" r:id="rId151"/>
    <p:sldId id="1000527" r:id="rId152"/>
    <p:sldId id="1000528" r:id="rId153"/>
    <p:sldId id="1000529" r:id="rId154"/>
    <p:sldId id="1000530" r:id="rId155"/>
    <p:sldId id="2147307629" r:id="rId156"/>
    <p:sldId id="2147307630" r:id="rId157"/>
    <p:sldId id="2147307631" r:id="rId158"/>
    <p:sldId id="2147307632" r:id="rId159"/>
    <p:sldId id="1000185" r:id="rId160"/>
    <p:sldId id="1000266" r:id="rId161"/>
    <p:sldId id="1000267" r:id="rId162"/>
    <p:sldId id="1000268" r:id="rId163"/>
    <p:sldId id="1000269" r:id="rId164"/>
    <p:sldId id="322" r:id="rId165"/>
    <p:sldId id="2147307608" r:id="rId166"/>
    <p:sldId id="1000271" r:id="rId167"/>
    <p:sldId id="2147307611" r:id="rId168"/>
    <p:sldId id="2147307612" r:id="rId169"/>
    <p:sldId id="2147307613" r:id="rId170"/>
    <p:sldId id="2147307614" r:id="rId171"/>
    <p:sldId id="2147307645" r:id="rId172"/>
    <p:sldId id="2147307646" r:id="rId173"/>
    <p:sldId id="462" r:id="rId174"/>
    <p:sldId id="460" r:id="rId175"/>
    <p:sldId id="461" r:id="rId176"/>
    <p:sldId id="2147307635" r:id="rId177"/>
    <p:sldId id="2147307636" r:id="rId178"/>
    <p:sldId id="2147307637" r:id="rId179"/>
    <p:sldId id="2147307647" r:id="rId180"/>
    <p:sldId id="2147307648" r:id="rId181"/>
    <p:sldId id="2147307633" r:id="rId182"/>
    <p:sldId id="466" r:id="rId183"/>
    <p:sldId id="2147307634" r:id="rId184"/>
    <p:sldId id="467" r:id="rId185"/>
    <p:sldId id="2147307625" r:id="rId186"/>
    <p:sldId id="2147307626" r:id="rId187"/>
    <p:sldId id="2147307627" r:id="rId188"/>
    <p:sldId id="2147307628" r:id="rId189"/>
    <p:sldId id="2147307649" r:id="rId190"/>
    <p:sldId id="2147307650" r:id="rId191"/>
    <p:sldId id="2147307651" r:id="rId192"/>
    <p:sldId id="2147307652" r:id="rId193"/>
    <p:sldId id="2147307653" r:id="rId194"/>
    <p:sldId id="2147307654" r:id="rId195"/>
    <p:sldId id="2147307655" r:id="rId196"/>
    <p:sldId id="2147307656" r:id="rId197"/>
  </p:sldIdLst>
  <p:sldSz cx="9144000" cy="5143500" type="screen16x9"/>
  <p:notesSz cx="6934200" cy="9220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5511CB-FE63-4B02-B615-9D7D843E095F}">
          <p14:sldIdLst>
            <p14:sldId id="1000175"/>
            <p14:sldId id="2147307638"/>
          </p14:sldIdLst>
        </p14:section>
        <p14:section name="Intro Piper" id="{44B019DB-D536-4CD6-86AA-5790587D4856}">
          <p14:sldIdLst>
            <p14:sldId id="1000250"/>
            <p14:sldId id="1000161"/>
            <p14:sldId id="1000219"/>
            <p14:sldId id="1000224"/>
            <p14:sldId id="2147307603"/>
            <p14:sldId id="1000177"/>
            <p14:sldId id="2147307607"/>
          </p14:sldIdLst>
        </p14:section>
        <p14:section name="Module-1" id="{2BE30224-E42A-4117-B824-55F558EC243B}">
          <p14:sldIdLst>
            <p14:sldId id="256"/>
            <p14:sldId id="272"/>
            <p14:sldId id="273"/>
            <p14:sldId id="296"/>
            <p14:sldId id="2147307553"/>
            <p14:sldId id="2147307555"/>
            <p14:sldId id="276"/>
            <p14:sldId id="277"/>
            <p14:sldId id="2147307585"/>
            <p14:sldId id="2147307563"/>
            <p14:sldId id="294"/>
            <p14:sldId id="295"/>
          </p14:sldIdLst>
        </p14:section>
        <p14:section name="Module-2" id="{592FCEEB-1425-4ECA-90C7-6B756903E421}">
          <p14:sldIdLst>
            <p14:sldId id="1000181"/>
            <p14:sldId id="284"/>
            <p14:sldId id="1000253"/>
            <p14:sldId id="286"/>
            <p14:sldId id="316"/>
            <p14:sldId id="2147307604"/>
            <p14:sldId id="292"/>
            <p14:sldId id="516"/>
            <p14:sldId id="315"/>
            <p14:sldId id="518"/>
          </p14:sldIdLst>
        </p14:section>
        <p14:section name="Module-3" id="{98F5214C-E76F-4945-8F80-CA87FB9F7F4D}">
          <p14:sldIdLst>
            <p14:sldId id="1000180"/>
            <p14:sldId id="280"/>
            <p14:sldId id="281"/>
            <p14:sldId id="1000202"/>
            <p14:sldId id="282"/>
            <p14:sldId id="1000251"/>
            <p14:sldId id="1000252"/>
            <p14:sldId id="283"/>
            <p14:sldId id="2147307586"/>
            <p14:sldId id="293"/>
          </p14:sldIdLst>
        </p14:section>
        <p14:section name="Module-4" id="{057B752B-FBE2-4E42-AC46-ECCA1D339757}">
          <p14:sldIdLst>
            <p14:sldId id="1000183"/>
            <p14:sldId id="314"/>
            <p14:sldId id="302"/>
            <p14:sldId id="1000254"/>
            <p14:sldId id="527"/>
            <p14:sldId id="1000255"/>
            <p14:sldId id="1000256"/>
            <p14:sldId id="1000257"/>
            <p14:sldId id="305"/>
            <p14:sldId id="1000258"/>
            <p14:sldId id="1000259"/>
            <p14:sldId id="1000260"/>
            <p14:sldId id="1000261"/>
            <p14:sldId id="1000262"/>
            <p14:sldId id="1000263"/>
            <p14:sldId id="1000264"/>
            <p14:sldId id="1000265"/>
          </p14:sldIdLst>
        </p14:section>
        <p14:section name="Module-01" id="{1BD98E48-D509-4E6F-92E7-A39F3816FD18}">
          <p14:sldIdLst>
            <p14:sldId id="2147307639"/>
            <p14:sldId id="2147307640"/>
            <p14:sldId id="299"/>
            <p14:sldId id="2147307641"/>
            <p14:sldId id="539"/>
            <p14:sldId id="326"/>
            <p14:sldId id="2147307642"/>
            <p14:sldId id="260"/>
            <p14:sldId id="304"/>
            <p14:sldId id="540"/>
            <p14:sldId id="541"/>
            <p14:sldId id="301"/>
            <p14:sldId id="297"/>
            <p14:sldId id="298"/>
          </p14:sldIdLst>
        </p14:section>
        <p14:section name="Module-02" id="{DC58C5E4-3D1E-4519-AC72-1453473C09EB}">
          <p14:sldIdLst>
            <p14:sldId id="1000184"/>
            <p14:sldId id="3272"/>
            <p14:sldId id="3271"/>
            <p14:sldId id="3273"/>
            <p14:sldId id="3274"/>
            <p14:sldId id="3276"/>
          </p14:sldIdLst>
        </p14:section>
        <p14:section name="Module-03" id="{39944345-49A5-4FE4-9A24-D306EE8EE433}">
          <p14:sldIdLst>
            <p14:sldId id="1000186"/>
            <p14:sldId id="1000187"/>
            <p14:sldId id="1000188"/>
            <p14:sldId id="2147307643"/>
            <p14:sldId id="2147307644"/>
            <p14:sldId id="303"/>
            <p14:sldId id="306"/>
            <p14:sldId id="307"/>
            <p14:sldId id="342"/>
            <p14:sldId id="3269"/>
            <p14:sldId id="3270"/>
            <p14:sldId id="334"/>
            <p14:sldId id="1000189"/>
            <p14:sldId id="336"/>
            <p14:sldId id="337"/>
            <p14:sldId id="339"/>
            <p14:sldId id="340"/>
            <p14:sldId id="341"/>
            <p14:sldId id="338"/>
            <p14:sldId id="308"/>
          </p14:sldIdLst>
        </p14:section>
        <p14:section name="Module-04" id="{CF671CA4-E70D-4BBF-9CE2-9904217BDF81}">
          <p14:sldIdLst>
            <p14:sldId id="2147307621"/>
            <p14:sldId id="449"/>
            <p14:sldId id="2147307622"/>
            <p14:sldId id="3277"/>
            <p14:sldId id="3278"/>
            <p14:sldId id="3279"/>
            <p14:sldId id="3280"/>
            <p14:sldId id="1521"/>
            <p14:sldId id="3281"/>
            <p14:sldId id="3282"/>
            <p14:sldId id="3290"/>
            <p14:sldId id="3263"/>
            <p14:sldId id="3284"/>
            <p14:sldId id="3285"/>
            <p14:sldId id="570"/>
            <p14:sldId id="571"/>
            <p14:sldId id="3286"/>
            <p14:sldId id="3287"/>
            <p14:sldId id="3264"/>
            <p14:sldId id="1000465"/>
            <p14:sldId id="3205"/>
            <p14:sldId id="3288"/>
            <p14:sldId id="1459"/>
            <p14:sldId id="1000488"/>
            <p14:sldId id="3289"/>
          </p14:sldIdLst>
        </p14:section>
        <p14:section name="Module-05" id="{E66DE6F2-9DE4-435D-83DB-2A1AC9EAF99E}">
          <p14:sldIdLst>
            <p14:sldId id="1000516"/>
            <p14:sldId id="10093"/>
            <p14:sldId id="230717468"/>
            <p14:sldId id="362"/>
            <p14:sldId id="361"/>
            <p14:sldId id="3243"/>
            <p14:sldId id="3244"/>
            <p14:sldId id="3174"/>
            <p14:sldId id="230717476"/>
            <p14:sldId id="230717511"/>
            <p14:sldId id="1960226355"/>
            <p14:sldId id="2076137407"/>
            <p14:sldId id="2147307620"/>
            <p14:sldId id="1960226293"/>
            <p14:sldId id="2076137470"/>
            <p14:sldId id="1000527"/>
            <p14:sldId id="1000528"/>
            <p14:sldId id="1000529"/>
            <p14:sldId id="1000530"/>
            <p14:sldId id="2147307629"/>
            <p14:sldId id="2147307630"/>
            <p14:sldId id="2147307631"/>
            <p14:sldId id="2147307632"/>
          </p14:sldIdLst>
        </p14:section>
        <p14:section name="Lab-1" id="{007DB102-5974-46C3-A800-152E557ED336}">
          <p14:sldIdLst>
            <p14:sldId id="1000185"/>
            <p14:sldId id="1000266"/>
            <p14:sldId id="1000267"/>
            <p14:sldId id="1000268"/>
            <p14:sldId id="1000269"/>
            <p14:sldId id="322"/>
            <p14:sldId id="2147307608"/>
            <p14:sldId id="1000271"/>
          </p14:sldIdLst>
        </p14:section>
        <p14:section name="Lab-3" id="{39457184-EE24-471E-8BC5-E6BBD559B9D3}">
          <p14:sldIdLst>
            <p14:sldId id="2147307611"/>
            <p14:sldId id="2147307612"/>
            <p14:sldId id="2147307613"/>
            <p14:sldId id="2147307614"/>
          </p14:sldIdLst>
        </p14:section>
        <p14:section name="Lab-01" id="{72AF84E5-BF1B-4EC1-938D-194FB77E4505}">
          <p14:sldIdLst>
            <p14:sldId id="2147307645"/>
            <p14:sldId id="2147307646"/>
            <p14:sldId id="462"/>
            <p14:sldId id="460"/>
            <p14:sldId id="461"/>
          </p14:sldIdLst>
        </p14:section>
        <p14:section name="Lab-02" id="{83D24B50-90CE-4528-B4F3-E3A9A199E4F5}">
          <p14:sldIdLst>
            <p14:sldId id="2147307635"/>
            <p14:sldId id="2147307636"/>
            <p14:sldId id="2147307637"/>
            <p14:sldId id="2147307647"/>
            <p14:sldId id="2147307648"/>
          </p14:sldIdLst>
        </p14:section>
        <p14:section name="Lab-03" id="{8884D33B-FCDF-4671-AB17-E07AE06A9973}">
          <p14:sldIdLst>
            <p14:sldId id="2147307633"/>
            <p14:sldId id="466"/>
            <p14:sldId id="2147307634"/>
            <p14:sldId id="467"/>
          </p14:sldIdLst>
        </p14:section>
        <p14:section name="Lab-04" id="{02C6C5BF-EAED-47C6-AEDE-05461E02115E}">
          <p14:sldIdLst>
            <p14:sldId id="2147307625"/>
            <p14:sldId id="2147307626"/>
            <p14:sldId id="2147307627"/>
            <p14:sldId id="2147307628"/>
          </p14:sldIdLst>
        </p14:section>
        <p14:section name="Lab-05" id="{A38CDFA6-158C-47A2-8852-78C93F127B66}">
          <p14:sldIdLst>
            <p14:sldId id="2147307649"/>
            <p14:sldId id="2147307650"/>
            <p14:sldId id="2147307651"/>
            <p14:sldId id="2147307652"/>
            <p14:sldId id="2147307653"/>
            <p14:sldId id="2147307654"/>
            <p14:sldId id="2147307655"/>
            <p14:sldId id="2147307656"/>
          </p14:sldIdLst>
        </p14:section>
      </p14:sectionLst>
    </p:ext>
    <p:ext uri="{EFAFB233-063F-42B5-8137-9DF3F51BA10A}">
      <p15:sldGuideLst xmlns:p15="http://schemas.microsoft.com/office/powerpoint/2012/main">
        <p15:guide id="2" pos="3240" userDrawn="1">
          <p15:clr>
            <a:srgbClr val="A4A3A4"/>
          </p15:clr>
        </p15:guide>
        <p15:guide id="4" orient="horz" pos="7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000000"/>
    <a:srgbClr val="CC6600"/>
    <a:srgbClr val="0076CE"/>
    <a:srgbClr val="808080"/>
    <a:srgbClr val="EEEEEE"/>
    <a:srgbClr val="C8C9C7"/>
    <a:srgbClr val="B7295A"/>
    <a:srgbClr val="41B6E6"/>
    <a:srgbClr val="00447C"/>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40" autoAdjust="0"/>
  </p:normalViewPr>
  <p:slideViewPr>
    <p:cSldViewPr snapToGrid="0">
      <p:cViewPr>
        <p:scale>
          <a:sx n="103" d="100"/>
          <a:sy n="103" d="100"/>
        </p:scale>
        <p:origin x="220" y="48"/>
      </p:cViewPr>
      <p:guideLst>
        <p:guide pos="3240"/>
        <p:guide orient="horz" pos="756"/>
      </p:guideLst>
    </p:cSldViewPr>
  </p:slideViewPr>
  <p:notesTextViewPr>
    <p:cViewPr>
      <p:scale>
        <a:sx n="3" d="2"/>
        <a:sy n="3" d="2"/>
      </p:scale>
      <p:origin x="0" y="0"/>
    </p:cViewPr>
  </p:notesTextViewPr>
  <p:sorterViewPr>
    <p:cViewPr varScale="1">
      <p:scale>
        <a:sx n="100" d="100"/>
        <a:sy n="100" d="100"/>
      </p:scale>
      <p:origin x="0" y="-1123"/>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91" Type="http://schemas.openxmlformats.org/officeDocument/2006/relationships/slide" Target="slides/slide178.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2.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slide" Target="slides/slide168.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92" Type="http://schemas.openxmlformats.org/officeDocument/2006/relationships/slide" Target="slides/slide179.xml"/><Relationship Id="rId12" Type="http://schemas.openxmlformats.org/officeDocument/2006/relationships/slideMaster" Target="slideMasters/slideMaster9.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slide" Target="slides/slide169.xml"/><Relationship Id="rId6" Type="http://schemas.openxmlformats.org/officeDocument/2006/relationships/slideMaster" Target="slideMasters/slideMaster3.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5" Type="http://schemas.openxmlformats.org/officeDocument/2006/relationships/slide" Target="slides/slide52.xml"/><Relationship Id="rId86" Type="http://schemas.openxmlformats.org/officeDocument/2006/relationships/slide" Target="slides/slide73.xml"/><Relationship Id="rId130" Type="http://schemas.openxmlformats.org/officeDocument/2006/relationships/slide" Target="slides/slide117.xml"/><Relationship Id="rId151" Type="http://schemas.openxmlformats.org/officeDocument/2006/relationships/slide" Target="slides/slide138.xml"/><Relationship Id="rId172" Type="http://schemas.openxmlformats.org/officeDocument/2006/relationships/slide" Target="slides/slide159.xml"/><Relationship Id="rId193" Type="http://schemas.openxmlformats.org/officeDocument/2006/relationships/slide" Target="slides/slide180.xml"/><Relationship Id="rId13" Type="http://schemas.openxmlformats.org/officeDocument/2006/relationships/slideMaster" Target="slideMasters/slideMaster10.xml"/><Relationship Id="rId109" Type="http://schemas.openxmlformats.org/officeDocument/2006/relationships/slide" Target="slides/slide96.xml"/><Relationship Id="rId34" Type="http://schemas.openxmlformats.org/officeDocument/2006/relationships/slide" Target="slides/slide21.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20" Type="http://schemas.openxmlformats.org/officeDocument/2006/relationships/slide" Target="slides/slide107.xml"/><Relationship Id="rId141" Type="http://schemas.openxmlformats.org/officeDocument/2006/relationships/slide" Target="slides/slide128.xml"/><Relationship Id="rId7" Type="http://schemas.openxmlformats.org/officeDocument/2006/relationships/slideMaster" Target="slideMasters/slideMaster4.xml"/><Relationship Id="rId162" Type="http://schemas.openxmlformats.org/officeDocument/2006/relationships/slide" Target="slides/slide149.xml"/><Relationship Id="rId183" Type="http://schemas.openxmlformats.org/officeDocument/2006/relationships/slide" Target="slides/slide170.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73" Type="http://schemas.openxmlformats.org/officeDocument/2006/relationships/slide" Target="slides/slide160.xml"/><Relationship Id="rId194" Type="http://schemas.openxmlformats.org/officeDocument/2006/relationships/slide" Target="slides/slide181.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slide" Target="slides/slide171.xml"/><Relationship Id="rId189" Type="http://schemas.openxmlformats.org/officeDocument/2006/relationships/slide" Target="slides/slide176.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slide" Target="slides/slide166.xml"/><Relationship Id="rId195" Type="http://schemas.openxmlformats.org/officeDocument/2006/relationships/slide" Target="slides/slide182.xml"/><Relationship Id="rId190" Type="http://schemas.openxmlformats.org/officeDocument/2006/relationships/slide" Target="slides/slide177.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185" Type="http://schemas.openxmlformats.org/officeDocument/2006/relationships/slide" Target="slides/slide172.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7.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96" Type="http://schemas.openxmlformats.org/officeDocument/2006/relationships/slide" Target="slides/slide183.xml"/><Relationship Id="rId200" Type="http://schemas.openxmlformats.org/officeDocument/2006/relationships/presProps" Target="presProps.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186" Type="http://schemas.openxmlformats.org/officeDocument/2006/relationships/slide" Target="slides/slide173.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slide" Target="slides/slide163.xml"/><Relationship Id="rId197" Type="http://schemas.openxmlformats.org/officeDocument/2006/relationships/slide" Target="slides/slide184.xml"/><Relationship Id="rId201" Type="http://schemas.openxmlformats.org/officeDocument/2006/relationships/viewProps" Target="viewProps.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87" Type="http://schemas.openxmlformats.org/officeDocument/2006/relationships/slide" Target="slides/slide174.xml"/><Relationship Id="rId1" Type="http://schemas.openxmlformats.org/officeDocument/2006/relationships/customXml" Target="../customXml/item1.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60" Type="http://schemas.openxmlformats.org/officeDocument/2006/relationships/slide" Target="slides/slide47.xml"/><Relationship Id="rId81" Type="http://schemas.openxmlformats.org/officeDocument/2006/relationships/slide" Target="slides/slide68.xml"/><Relationship Id="rId135" Type="http://schemas.openxmlformats.org/officeDocument/2006/relationships/slide" Target="slides/slide122.xml"/><Relationship Id="rId156" Type="http://schemas.openxmlformats.org/officeDocument/2006/relationships/slide" Target="slides/slide143.xml"/><Relationship Id="rId177" Type="http://schemas.openxmlformats.org/officeDocument/2006/relationships/slide" Target="slides/slide164.xml"/><Relationship Id="rId198" Type="http://schemas.openxmlformats.org/officeDocument/2006/relationships/notesMaster" Target="notesMasters/notesMaster1.xml"/><Relationship Id="rId202" Type="http://schemas.openxmlformats.org/officeDocument/2006/relationships/theme" Target="theme/theme1.xml"/><Relationship Id="rId18" Type="http://schemas.openxmlformats.org/officeDocument/2006/relationships/slide" Target="slides/slide5.xml"/><Relationship Id="rId39" Type="http://schemas.openxmlformats.org/officeDocument/2006/relationships/slide" Target="slides/slide26.xml"/><Relationship Id="rId50" Type="http://schemas.openxmlformats.org/officeDocument/2006/relationships/slide" Target="slides/slide37.xml"/><Relationship Id="rId104" Type="http://schemas.openxmlformats.org/officeDocument/2006/relationships/slide" Target="slides/slide91.xml"/><Relationship Id="rId125" Type="http://schemas.openxmlformats.org/officeDocument/2006/relationships/slide" Target="slides/slide112.xml"/><Relationship Id="rId146" Type="http://schemas.openxmlformats.org/officeDocument/2006/relationships/slide" Target="slides/slide133.xml"/><Relationship Id="rId167" Type="http://schemas.openxmlformats.org/officeDocument/2006/relationships/slide" Target="slides/slide154.xml"/><Relationship Id="rId188" Type="http://schemas.openxmlformats.org/officeDocument/2006/relationships/slide" Target="slides/slide175.xml"/><Relationship Id="rId71" Type="http://schemas.openxmlformats.org/officeDocument/2006/relationships/slide" Target="slides/slide58.xml"/><Relationship Id="rId92" Type="http://schemas.openxmlformats.org/officeDocument/2006/relationships/slide" Target="slides/slide7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B6D422-4117-4BA3-8F5D-F1F2C47C262A}" type="doc">
      <dgm:prSet loTypeId="urn:microsoft.com/office/officeart/2005/8/layout/gear1" loCatId="process" qsTypeId="urn:microsoft.com/office/officeart/2005/8/quickstyle/simple1" qsCatId="simple" csTypeId="urn:microsoft.com/office/officeart/2005/8/colors/accent1_2" csCatId="accent1" phldr="1"/>
      <dgm:spPr/>
    </dgm:pt>
    <dgm:pt modelId="{7F9A64F9-D1CD-478E-BA14-8B7262DBE507}">
      <dgm:prSet phldrT="[Text]">
        <dgm:style>
          <a:lnRef idx="0">
            <a:schemeClr val="accent1"/>
          </a:lnRef>
          <a:fillRef idx="3">
            <a:schemeClr val="accent1"/>
          </a:fillRef>
          <a:effectRef idx="3">
            <a:schemeClr val="accent1"/>
          </a:effectRef>
          <a:fontRef idx="minor">
            <a:schemeClr val="lt1"/>
          </a:fontRef>
        </dgm:style>
      </dgm:prSet>
      <dgm:spPr>
        <a:xfrm>
          <a:off x="2122782" y="2200936"/>
          <a:ext cx="1925398" cy="1925398"/>
        </a:xfrm>
        <a:prstGeom prst="gear9">
          <a:avLst/>
        </a:prstGeom>
        <a:gradFill rotWithShape="1">
          <a:gsLst>
            <a:gs pos="0">
              <a:srgbClr val="3892D0">
                <a:shade val="51000"/>
                <a:satMod val="130000"/>
              </a:srgbClr>
            </a:gs>
            <a:gs pos="80000">
              <a:srgbClr val="3892D0">
                <a:shade val="93000"/>
                <a:satMod val="130000"/>
              </a:srgbClr>
            </a:gs>
            <a:gs pos="100000">
              <a:srgbClr val="3892D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pPr>
            <a:buNone/>
          </a:pPr>
          <a:r>
            <a:rPr lang="en-US" dirty="0">
              <a:solidFill>
                <a:srgbClr val="FFFFFF"/>
              </a:solidFill>
              <a:latin typeface="Arial" panose="020B0604020202020204"/>
              <a:ea typeface="+mn-ea"/>
              <a:cs typeface="+mn-cs"/>
            </a:rPr>
            <a:t>Technology</a:t>
          </a:r>
        </a:p>
      </dgm:t>
    </dgm:pt>
    <dgm:pt modelId="{B622BC06-3DF9-4097-99DE-6E919107F1E9}" type="parTrans" cxnId="{23C468C4-2657-4382-9182-F7D10336F5A5}">
      <dgm:prSet/>
      <dgm:spPr/>
      <dgm:t>
        <a:bodyPr/>
        <a:lstStyle/>
        <a:p>
          <a:endParaRPr lang="en-US"/>
        </a:p>
      </dgm:t>
    </dgm:pt>
    <dgm:pt modelId="{AB583F40-6B5B-4657-B777-C4210F191C87}" type="sibTrans" cxnId="{23C468C4-2657-4382-9182-F7D10336F5A5}">
      <dgm:prSet/>
      <dgm:spPr>
        <a:xfrm rot="18796536" flipH="1" flipV="1">
          <a:off x="1802293" y="1952608"/>
          <a:ext cx="2648102" cy="2348721"/>
        </a:xfrm>
        <a:prstGeom prst="circularArrow">
          <a:avLst>
            <a:gd name="adj1" fmla="val 4688"/>
            <a:gd name="adj2" fmla="val 299029"/>
            <a:gd name="adj3" fmla="val 2518204"/>
            <a:gd name="adj4" fmla="val 15856894"/>
            <a:gd name="adj5" fmla="val 5469"/>
          </a:avLst>
        </a:prstGeom>
        <a:solidFill>
          <a:srgbClr val="3892D0">
            <a:tint val="60000"/>
            <a:hueOff val="0"/>
            <a:satOff val="0"/>
            <a:lumOff val="0"/>
            <a:alphaOff val="0"/>
          </a:srgbClr>
        </a:solidFill>
        <a:ln>
          <a:noFill/>
        </a:ln>
        <a:effectLst/>
      </dgm:spPr>
      <dgm:t>
        <a:bodyPr/>
        <a:lstStyle/>
        <a:p>
          <a:endParaRPr lang="en-US"/>
        </a:p>
      </dgm:t>
    </dgm:pt>
    <dgm:pt modelId="{56733F30-A1CA-4397-B0D7-C1479FF7916C}">
      <dgm:prSet phldrT="[Text]">
        <dgm:style>
          <a:lnRef idx="0">
            <a:schemeClr val="accent4"/>
          </a:lnRef>
          <a:fillRef idx="3">
            <a:schemeClr val="accent4"/>
          </a:fillRef>
          <a:effectRef idx="3">
            <a:schemeClr val="accent4"/>
          </a:effectRef>
          <a:fontRef idx="minor">
            <a:schemeClr val="lt1"/>
          </a:fontRef>
        </dgm:style>
      </dgm:prSet>
      <dgm:spPr>
        <a:xfrm>
          <a:off x="703765" y="1458142"/>
          <a:ext cx="1711469" cy="1711469"/>
        </a:xfrm>
        <a:prstGeom prst="gear6">
          <a:avLst/>
        </a:prstGeom>
        <a:gradFill rotWithShape="1">
          <a:gsLst>
            <a:gs pos="0">
              <a:srgbClr val="FFC425">
                <a:shade val="51000"/>
                <a:satMod val="130000"/>
              </a:srgbClr>
            </a:gs>
            <a:gs pos="80000">
              <a:srgbClr val="FFC425">
                <a:shade val="93000"/>
                <a:satMod val="130000"/>
              </a:srgbClr>
            </a:gs>
            <a:gs pos="100000">
              <a:srgbClr val="FFC425">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pPr>
            <a:buNone/>
          </a:pPr>
          <a:r>
            <a:rPr lang="en-US" dirty="0">
              <a:solidFill>
                <a:srgbClr val="FFFFFF"/>
              </a:solidFill>
              <a:latin typeface="Arial" panose="020B0604020202020204"/>
              <a:ea typeface="+mn-ea"/>
              <a:cs typeface="+mn-cs"/>
            </a:rPr>
            <a:t>Process</a:t>
          </a:r>
        </a:p>
      </dgm:t>
    </dgm:pt>
    <dgm:pt modelId="{24F39B90-4E0D-427C-B842-C4B1C6436A37}" type="parTrans" cxnId="{3DB5AE49-FF5D-427A-B7E6-D92349C0550C}">
      <dgm:prSet/>
      <dgm:spPr/>
      <dgm:t>
        <a:bodyPr/>
        <a:lstStyle/>
        <a:p>
          <a:endParaRPr lang="en-US"/>
        </a:p>
      </dgm:t>
    </dgm:pt>
    <dgm:pt modelId="{EC397DFA-1358-475A-A752-8CA8F65186D0}" type="sibTrans" cxnId="{3DB5AE49-FF5D-427A-B7E6-D92349C0550C}">
      <dgm:prSet/>
      <dgm:spPr>
        <a:xfrm>
          <a:off x="400667" y="1079096"/>
          <a:ext cx="2188541" cy="2188541"/>
        </a:xfrm>
        <a:prstGeom prst="leftCircularArrow">
          <a:avLst>
            <a:gd name="adj1" fmla="val 6452"/>
            <a:gd name="adj2" fmla="val 429999"/>
            <a:gd name="adj3" fmla="val 10489124"/>
            <a:gd name="adj4" fmla="val 14837806"/>
            <a:gd name="adj5" fmla="val 7527"/>
          </a:avLst>
        </a:prstGeom>
        <a:solidFill>
          <a:srgbClr val="3892D0">
            <a:tint val="60000"/>
            <a:hueOff val="0"/>
            <a:satOff val="0"/>
            <a:lumOff val="0"/>
            <a:alphaOff val="0"/>
          </a:srgbClr>
        </a:solidFill>
        <a:ln>
          <a:noFill/>
        </a:ln>
        <a:effectLst/>
      </dgm:spPr>
      <dgm:t>
        <a:bodyPr/>
        <a:lstStyle/>
        <a:p>
          <a:endParaRPr lang="en-US"/>
        </a:p>
      </dgm:t>
    </dgm:pt>
    <dgm:pt modelId="{F5F4CAD4-70D9-430A-A922-8C6971F966CB}">
      <dgm:prSet phldrT="[Text]">
        <dgm:style>
          <a:lnRef idx="0">
            <a:schemeClr val="accent6"/>
          </a:lnRef>
          <a:fillRef idx="3">
            <a:schemeClr val="accent6"/>
          </a:fillRef>
          <a:effectRef idx="3">
            <a:schemeClr val="accent6"/>
          </a:effectRef>
          <a:fontRef idx="minor">
            <a:schemeClr val="lt1"/>
          </a:fontRef>
        </dgm:style>
      </dgm:prSet>
      <dgm:spPr>
        <a:xfrm rot="20700000">
          <a:off x="1662362" y="277403"/>
          <a:ext cx="1676890" cy="1676890"/>
        </a:xfrm>
        <a:prstGeom prst="gear6">
          <a:avLst/>
        </a:prstGeom>
        <a:gradFill rotWithShape="1">
          <a:gsLst>
            <a:gs pos="0">
              <a:srgbClr val="B5121B">
                <a:shade val="51000"/>
                <a:satMod val="130000"/>
              </a:srgbClr>
            </a:gs>
            <a:gs pos="80000">
              <a:srgbClr val="B5121B">
                <a:shade val="93000"/>
                <a:satMod val="130000"/>
              </a:srgbClr>
            </a:gs>
            <a:gs pos="100000">
              <a:srgbClr val="B5121B">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pPr>
            <a:buNone/>
          </a:pPr>
          <a:r>
            <a:rPr lang="en-US" dirty="0">
              <a:solidFill>
                <a:srgbClr val="FFFFFF"/>
              </a:solidFill>
              <a:latin typeface="Arial" panose="020B0604020202020204"/>
              <a:ea typeface="+mn-ea"/>
              <a:cs typeface="+mn-cs"/>
            </a:rPr>
            <a:t>People</a:t>
          </a:r>
        </a:p>
      </dgm:t>
    </dgm:pt>
    <dgm:pt modelId="{9A3BAF2E-5550-4ABB-B521-CE0A73690E2A}" type="parTrans" cxnId="{3A05CE3C-8734-4E30-95DF-930D5ECBA4DA}">
      <dgm:prSet/>
      <dgm:spPr/>
      <dgm:t>
        <a:bodyPr/>
        <a:lstStyle/>
        <a:p>
          <a:endParaRPr lang="en-US"/>
        </a:p>
      </dgm:t>
    </dgm:pt>
    <dgm:pt modelId="{8DB4BC1E-90DA-4135-B03B-9CDC013940F0}" type="sibTrans" cxnId="{3A05CE3C-8734-4E30-95DF-930D5ECBA4DA}">
      <dgm:prSet/>
      <dgm:spPr>
        <a:xfrm>
          <a:off x="1274480" y="-90261"/>
          <a:ext cx="2359688" cy="2359688"/>
        </a:xfrm>
        <a:prstGeom prst="circularArrow">
          <a:avLst>
            <a:gd name="adj1" fmla="val 5984"/>
            <a:gd name="adj2" fmla="val 394124"/>
            <a:gd name="adj3" fmla="val 13313824"/>
            <a:gd name="adj4" fmla="val 10508221"/>
            <a:gd name="adj5" fmla="val 6981"/>
          </a:avLst>
        </a:prstGeom>
        <a:solidFill>
          <a:srgbClr val="3892D0">
            <a:tint val="60000"/>
            <a:hueOff val="0"/>
            <a:satOff val="0"/>
            <a:lumOff val="0"/>
            <a:alphaOff val="0"/>
          </a:srgbClr>
        </a:solidFill>
        <a:ln>
          <a:noFill/>
        </a:ln>
        <a:effectLst/>
      </dgm:spPr>
      <dgm:t>
        <a:bodyPr/>
        <a:lstStyle/>
        <a:p>
          <a:endParaRPr lang="en-US"/>
        </a:p>
      </dgm:t>
    </dgm:pt>
    <dgm:pt modelId="{35688B93-15E6-45BF-BDC5-25935788F2BD}" type="pres">
      <dgm:prSet presAssocID="{7CB6D422-4117-4BA3-8F5D-F1F2C47C262A}" presName="composite" presStyleCnt="0">
        <dgm:presLayoutVars>
          <dgm:chMax val="3"/>
          <dgm:animLvl val="lvl"/>
          <dgm:resizeHandles val="exact"/>
        </dgm:presLayoutVars>
      </dgm:prSet>
      <dgm:spPr/>
    </dgm:pt>
    <dgm:pt modelId="{4F8F326B-F739-447C-BE2B-89B3E6C3F700}" type="pres">
      <dgm:prSet presAssocID="{7F9A64F9-D1CD-478E-BA14-8B7262DBE507}" presName="gear1" presStyleLbl="node1" presStyleIdx="0" presStyleCnt="3" custScaleX="81818" custScaleY="81818" custLinFactNeighborX="-6973" custLinFactNeighborY="-1163">
        <dgm:presLayoutVars>
          <dgm:chMax val="1"/>
          <dgm:bulletEnabled val="1"/>
        </dgm:presLayoutVars>
      </dgm:prSet>
      <dgm:spPr/>
    </dgm:pt>
    <dgm:pt modelId="{7C3BEA20-8D2F-48BD-AFD7-E4FD9A8F4A0F}" type="pres">
      <dgm:prSet presAssocID="{7F9A64F9-D1CD-478E-BA14-8B7262DBE507}" presName="gear1srcNode" presStyleLbl="node1" presStyleIdx="0" presStyleCnt="3"/>
      <dgm:spPr/>
    </dgm:pt>
    <dgm:pt modelId="{515107CA-C4EF-4252-82B9-E0D2D3C9DA07}" type="pres">
      <dgm:prSet presAssocID="{7F9A64F9-D1CD-478E-BA14-8B7262DBE507}" presName="gear1dstNode" presStyleLbl="node1" presStyleIdx="0" presStyleCnt="3"/>
      <dgm:spPr/>
    </dgm:pt>
    <dgm:pt modelId="{36EEFB99-8CAF-4A95-91EC-7734F624F1A4}" type="pres">
      <dgm:prSet presAssocID="{56733F30-A1CA-4397-B0D7-C1479FF7916C}" presName="gear2" presStyleLbl="node1" presStyleIdx="1" presStyleCnt="3">
        <dgm:presLayoutVars>
          <dgm:chMax val="1"/>
          <dgm:bulletEnabled val="1"/>
        </dgm:presLayoutVars>
      </dgm:prSet>
      <dgm:spPr/>
    </dgm:pt>
    <dgm:pt modelId="{A4D15CD1-D078-401E-94B8-B767A707BB28}" type="pres">
      <dgm:prSet presAssocID="{56733F30-A1CA-4397-B0D7-C1479FF7916C}" presName="gear2srcNode" presStyleLbl="node1" presStyleIdx="1" presStyleCnt="3"/>
      <dgm:spPr/>
    </dgm:pt>
    <dgm:pt modelId="{3CA49C85-76AD-4C1E-903E-F1585FF3C3CE}" type="pres">
      <dgm:prSet presAssocID="{56733F30-A1CA-4397-B0D7-C1479FF7916C}" presName="gear2dstNode" presStyleLbl="node1" presStyleIdx="1" presStyleCnt="3"/>
      <dgm:spPr/>
    </dgm:pt>
    <dgm:pt modelId="{209B5A04-61E4-4E68-BE6E-66B667083965}" type="pres">
      <dgm:prSet presAssocID="{F5F4CAD4-70D9-430A-A922-8C6971F966CB}" presName="gear3" presStyleLbl="node1" presStyleIdx="2" presStyleCnt="3"/>
      <dgm:spPr/>
    </dgm:pt>
    <dgm:pt modelId="{F6AD97DD-205A-4A7F-A757-7B8BD734BF0B}" type="pres">
      <dgm:prSet presAssocID="{F5F4CAD4-70D9-430A-A922-8C6971F966CB}" presName="gear3tx" presStyleLbl="node1" presStyleIdx="2" presStyleCnt="3">
        <dgm:presLayoutVars>
          <dgm:chMax val="1"/>
          <dgm:bulletEnabled val="1"/>
        </dgm:presLayoutVars>
      </dgm:prSet>
      <dgm:spPr/>
    </dgm:pt>
    <dgm:pt modelId="{C7EFC59A-57CF-4C87-BB5A-19E16C668028}" type="pres">
      <dgm:prSet presAssocID="{F5F4CAD4-70D9-430A-A922-8C6971F966CB}" presName="gear3srcNode" presStyleLbl="node1" presStyleIdx="2" presStyleCnt="3"/>
      <dgm:spPr/>
    </dgm:pt>
    <dgm:pt modelId="{F1F72330-486F-4507-B037-1F3F94B755A5}" type="pres">
      <dgm:prSet presAssocID="{F5F4CAD4-70D9-430A-A922-8C6971F966CB}" presName="gear3dstNode" presStyleLbl="node1" presStyleIdx="2" presStyleCnt="3"/>
      <dgm:spPr/>
    </dgm:pt>
    <dgm:pt modelId="{29F5614A-DACD-46F5-9A65-244AD6287E2E}" type="pres">
      <dgm:prSet presAssocID="{AB583F40-6B5B-4657-B777-C4210F191C87}" presName="connector1" presStyleLbl="sibTrans2D1" presStyleIdx="0" presStyleCnt="3" custAng="18796536" custFlipVert="1" custFlipHor="1" custScaleX="87913" custScaleY="77974" custLinFactNeighborX="-9052" custLinFactNeighborY="-1257"/>
      <dgm:spPr/>
    </dgm:pt>
    <dgm:pt modelId="{B80192E2-8175-4BF4-93EC-2CED83E7B9DB}" type="pres">
      <dgm:prSet presAssocID="{EC397DFA-1358-475A-A752-8CA8F65186D0}" presName="connector2" presStyleLbl="sibTrans2D1" presStyleIdx="1" presStyleCnt="3"/>
      <dgm:spPr/>
    </dgm:pt>
    <dgm:pt modelId="{B0AE109E-1508-4711-92B5-E1D977EF75B6}" type="pres">
      <dgm:prSet presAssocID="{8DB4BC1E-90DA-4135-B03B-9CDC013940F0}" presName="connector3" presStyleLbl="sibTrans2D1" presStyleIdx="2" presStyleCnt="3"/>
      <dgm:spPr/>
    </dgm:pt>
  </dgm:ptLst>
  <dgm:cxnLst>
    <dgm:cxn modelId="{05A7CA1B-B0D4-4648-BB11-22943C25A6B4}" type="presOf" srcId="{F5F4CAD4-70D9-430A-A922-8C6971F966CB}" destId="{C7EFC59A-57CF-4C87-BB5A-19E16C668028}" srcOrd="2" destOrd="0" presId="urn:microsoft.com/office/officeart/2005/8/layout/gear1"/>
    <dgm:cxn modelId="{F2F0391D-93B1-455C-8C47-17C0601C838F}" type="presOf" srcId="{7F9A64F9-D1CD-478E-BA14-8B7262DBE507}" destId="{515107CA-C4EF-4252-82B9-E0D2D3C9DA07}" srcOrd="2" destOrd="0" presId="urn:microsoft.com/office/officeart/2005/8/layout/gear1"/>
    <dgm:cxn modelId="{2B4F4127-DBC8-4166-8AF5-0B802D10B4E6}" type="presOf" srcId="{56733F30-A1CA-4397-B0D7-C1479FF7916C}" destId="{A4D15CD1-D078-401E-94B8-B767A707BB28}" srcOrd="1" destOrd="0" presId="urn:microsoft.com/office/officeart/2005/8/layout/gear1"/>
    <dgm:cxn modelId="{9219B63A-02EE-456A-AFAA-58F965F15FED}" type="presOf" srcId="{F5F4CAD4-70D9-430A-A922-8C6971F966CB}" destId="{F1F72330-486F-4507-B037-1F3F94B755A5}" srcOrd="3" destOrd="0" presId="urn:microsoft.com/office/officeart/2005/8/layout/gear1"/>
    <dgm:cxn modelId="{3A05CE3C-8734-4E30-95DF-930D5ECBA4DA}" srcId="{7CB6D422-4117-4BA3-8F5D-F1F2C47C262A}" destId="{F5F4CAD4-70D9-430A-A922-8C6971F966CB}" srcOrd="2" destOrd="0" parTransId="{9A3BAF2E-5550-4ABB-B521-CE0A73690E2A}" sibTransId="{8DB4BC1E-90DA-4135-B03B-9CDC013940F0}"/>
    <dgm:cxn modelId="{3DB5AE49-FF5D-427A-B7E6-D92349C0550C}" srcId="{7CB6D422-4117-4BA3-8F5D-F1F2C47C262A}" destId="{56733F30-A1CA-4397-B0D7-C1479FF7916C}" srcOrd="1" destOrd="0" parTransId="{24F39B90-4E0D-427C-B842-C4B1C6436A37}" sibTransId="{EC397DFA-1358-475A-A752-8CA8F65186D0}"/>
    <dgm:cxn modelId="{64285A4B-E493-432F-80D1-40A214FFBB5D}" type="presOf" srcId="{F5F4CAD4-70D9-430A-A922-8C6971F966CB}" destId="{209B5A04-61E4-4E68-BE6E-66B667083965}" srcOrd="0" destOrd="0" presId="urn:microsoft.com/office/officeart/2005/8/layout/gear1"/>
    <dgm:cxn modelId="{0CE29378-1917-41B9-B616-ECA828DBE027}" type="presOf" srcId="{AB583F40-6B5B-4657-B777-C4210F191C87}" destId="{29F5614A-DACD-46F5-9A65-244AD6287E2E}" srcOrd="0" destOrd="0" presId="urn:microsoft.com/office/officeart/2005/8/layout/gear1"/>
    <dgm:cxn modelId="{E18D9B96-C844-4804-ADEC-E9477D8BA333}" type="presOf" srcId="{EC397DFA-1358-475A-A752-8CA8F65186D0}" destId="{B80192E2-8175-4BF4-93EC-2CED83E7B9DB}" srcOrd="0" destOrd="0" presId="urn:microsoft.com/office/officeart/2005/8/layout/gear1"/>
    <dgm:cxn modelId="{57BC3E9C-4FBB-4359-A65B-52C0EF37D2A0}" type="presOf" srcId="{7F9A64F9-D1CD-478E-BA14-8B7262DBE507}" destId="{4F8F326B-F739-447C-BE2B-89B3E6C3F700}" srcOrd="0" destOrd="0" presId="urn:microsoft.com/office/officeart/2005/8/layout/gear1"/>
    <dgm:cxn modelId="{4DD43FB5-4170-4786-873E-AC2173F94100}" type="presOf" srcId="{F5F4CAD4-70D9-430A-A922-8C6971F966CB}" destId="{F6AD97DD-205A-4A7F-A757-7B8BD734BF0B}" srcOrd="1" destOrd="0" presId="urn:microsoft.com/office/officeart/2005/8/layout/gear1"/>
    <dgm:cxn modelId="{23C468C4-2657-4382-9182-F7D10336F5A5}" srcId="{7CB6D422-4117-4BA3-8F5D-F1F2C47C262A}" destId="{7F9A64F9-D1CD-478E-BA14-8B7262DBE507}" srcOrd="0" destOrd="0" parTransId="{B622BC06-3DF9-4097-99DE-6E919107F1E9}" sibTransId="{AB583F40-6B5B-4657-B777-C4210F191C87}"/>
    <dgm:cxn modelId="{DFA785D0-8F2C-4052-ADC7-2A1CEF0698DF}" type="presOf" srcId="{56733F30-A1CA-4397-B0D7-C1479FF7916C}" destId="{36EEFB99-8CAF-4A95-91EC-7734F624F1A4}" srcOrd="0" destOrd="0" presId="urn:microsoft.com/office/officeart/2005/8/layout/gear1"/>
    <dgm:cxn modelId="{8B9B36D8-8C33-4DD6-9A2A-F625BCBE817F}" type="presOf" srcId="{7CB6D422-4117-4BA3-8F5D-F1F2C47C262A}" destId="{35688B93-15E6-45BF-BDC5-25935788F2BD}" srcOrd="0" destOrd="0" presId="urn:microsoft.com/office/officeart/2005/8/layout/gear1"/>
    <dgm:cxn modelId="{CF864AE8-2328-465B-AAA0-AA59AAE41970}" type="presOf" srcId="{8DB4BC1E-90DA-4135-B03B-9CDC013940F0}" destId="{B0AE109E-1508-4711-92B5-E1D977EF75B6}" srcOrd="0" destOrd="0" presId="urn:microsoft.com/office/officeart/2005/8/layout/gear1"/>
    <dgm:cxn modelId="{1B8EC9E8-1FB7-49B4-8BFC-89813A729374}" type="presOf" srcId="{7F9A64F9-D1CD-478E-BA14-8B7262DBE507}" destId="{7C3BEA20-8D2F-48BD-AFD7-E4FD9A8F4A0F}" srcOrd="1" destOrd="0" presId="urn:microsoft.com/office/officeart/2005/8/layout/gear1"/>
    <dgm:cxn modelId="{F4287EFC-2E18-4A69-AA83-CC097A892966}" type="presOf" srcId="{56733F30-A1CA-4397-B0D7-C1479FF7916C}" destId="{3CA49C85-76AD-4C1E-903E-F1585FF3C3CE}" srcOrd="2" destOrd="0" presId="urn:microsoft.com/office/officeart/2005/8/layout/gear1"/>
    <dgm:cxn modelId="{654121E5-F50D-4577-908C-E991B2ABD743}" type="presParOf" srcId="{35688B93-15E6-45BF-BDC5-25935788F2BD}" destId="{4F8F326B-F739-447C-BE2B-89B3E6C3F700}" srcOrd="0" destOrd="0" presId="urn:microsoft.com/office/officeart/2005/8/layout/gear1"/>
    <dgm:cxn modelId="{7D166CD4-AD21-4E45-8D03-A9A205194DB0}" type="presParOf" srcId="{35688B93-15E6-45BF-BDC5-25935788F2BD}" destId="{7C3BEA20-8D2F-48BD-AFD7-E4FD9A8F4A0F}" srcOrd="1" destOrd="0" presId="urn:microsoft.com/office/officeart/2005/8/layout/gear1"/>
    <dgm:cxn modelId="{976E2297-2A6D-49AA-AEBD-DBF534774EB5}" type="presParOf" srcId="{35688B93-15E6-45BF-BDC5-25935788F2BD}" destId="{515107CA-C4EF-4252-82B9-E0D2D3C9DA07}" srcOrd="2" destOrd="0" presId="urn:microsoft.com/office/officeart/2005/8/layout/gear1"/>
    <dgm:cxn modelId="{ABE03FD9-345E-4708-B710-BF3561C9E4A5}" type="presParOf" srcId="{35688B93-15E6-45BF-BDC5-25935788F2BD}" destId="{36EEFB99-8CAF-4A95-91EC-7734F624F1A4}" srcOrd="3" destOrd="0" presId="urn:microsoft.com/office/officeart/2005/8/layout/gear1"/>
    <dgm:cxn modelId="{CE3699E3-54E9-461A-8B39-C41E6B242C72}" type="presParOf" srcId="{35688B93-15E6-45BF-BDC5-25935788F2BD}" destId="{A4D15CD1-D078-401E-94B8-B767A707BB28}" srcOrd="4" destOrd="0" presId="urn:microsoft.com/office/officeart/2005/8/layout/gear1"/>
    <dgm:cxn modelId="{5AFDCAA4-28FC-4D78-89C2-DE1213D087A6}" type="presParOf" srcId="{35688B93-15E6-45BF-BDC5-25935788F2BD}" destId="{3CA49C85-76AD-4C1E-903E-F1585FF3C3CE}" srcOrd="5" destOrd="0" presId="urn:microsoft.com/office/officeart/2005/8/layout/gear1"/>
    <dgm:cxn modelId="{405D2F33-A545-4034-A2B6-0A0033D19DF4}" type="presParOf" srcId="{35688B93-15E6-45BF-BDC5-25935788F2BD}" destId="{209B5A04-61E4-4E68-BE6E-66B667083965}" srcOrd="6" destOrd="0" presId="urn:microsoft.com/office/officeart/2005/8/layout/gear1"/>
    <dgm:cxn modelId="{5750B851-41BE-4503-A22E-60D77A6173C6}" type="presParOf" srcId="{35688B93-15E6-45BF-BDC5-25935788F2BD}" destId="{F6AD97DD-205A-4A7F-A757-7B8BD734BF0B}" srcOrd="7" destOrd="0" presId="urn:microsoft.com/office/officeart/2005/8/layout/gear1"/>
    <dgm:cxn modelId="{E5FA561F-9EFE-49B5-8E8C-84DF9076B698}" type="presParOf" srcId="{35688B93-15E6-45BF-BDC5-25935788F2BD}" destId="{C7EFC59A-57CF-4C87-BB5A-19E16C668028}" srcOrd="8" destOrd="0" presId="urn:microsoft.com/office/officeart/2005/8/layout/gear1"/>
    <dgm:cxn modelId="{BD85C128-AAE8-4308-A74C-08DE4ACE7EB0}" type="presParOf" srcId="{35688B93-15E6-45BF-BDC5-25935788F2BD}" destId="{F1F72330-486F-4507-B037-1F3F94B755A5}" srcOrd="9" destOrd="0" presId="urn:microsoft.com/office/officeart/2005/8/layout/gear1"/>
    <dgm:cxn modelId="{C928E5B1-4FB7-4821-B296-3F0807100444}" type="presParOf" srcId="{35688B93-15E6-45BF-BDC5-25935788F2BD}" destId="{29F5614A-DACD-46F5-9A65-244AD6287E2E}" srcOrd="10" destOrd="0" presId="urn:microsoft.com/office/officeart/2005/8/layout/gear1"/>
    <dgm:cxn modelId="{9E17B2B6-A3A1-4139-8F3E-44CF994D46AE}" type="presParOf" srcId="{35688B93-15E6-45BF-BDC5-25935788F2BD}" destId="{B80192E2-8175-4BF4-93EC-2CED83E7B9DB}" srcOrd="11" destOrd="0" presId="urn:microsoft.com/office/officeart/2005/8/layout/gear1"/>
    <dgm:cxn modelId="{A9D789AE-6AF1-442E-94AC-945855255864}" type="presParOf" srcId="{35688B93-15E6-45BF-BDC5-25935788F2BD}" destId="{B0AE109E-1508-4711-92B5-E1D977EF75B6}"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5FC1A6-2E5B-4D83-9148-DA4329776022}" type="doc">
      <dgm:prSet loTypeId="urn:microsoft.com/office/officeart/2005/8/layout/lProcess2" loCatId="list" qsTypeId="urn:microsoft.com/office/officeart/2005/8/quickstyle/3d1" qsCatId="3D" csTypeId="urn:microsoft.com/office/officeart/2005/8/colors/accent1_2" csCatId="accent1" phldr="1"/>
      <dgm:spPr/>
      <dgm:t>
        <a:bodyPr/>
        <a:lstStyle/>
        <a:p>
          <a:endParaRPr lang="en-US"/>
        </a:p>
      </dgm:t>
    </dgm:pt>
    <dgm:pt modelId="{CEC78F80-D47C-4588-8868-69A349CD7909}">
      <dgm:prSet phldrT="[Text]" custT="1"/>
      <dgm:spPr/>
      <dgm:t>
        <a:bodyPr/>
        <a:lstStyle/>
        <a:p>
          <a:r>
            <a:rPr lang="en-US" sz="4000" dirty="0"/>
            <a:t>A Culture that emphasizes</a:t>
          </a:r>
        </a:p>
      </dgm:t>
    </dgm:pt>
    <dgm:pt modelId="{2CD95487-9D30-4994-97A0-DBF76BE2FD65}" type="parTrans" cxnId="{07C054F2-9099-4BB1-8982-63E51D90F062}">
      <dgm:prSet/>
      <dgm:spPr/>
      <dgm:t>
        <a:bodyPr/>
        <a:lstStyle/>
        <a:p>
          <a:endParaRPr lang="en-US"/>
        </a:p>
      </dgm:t>
    </dgm:pt>
    <dgm:pt modelId="{CC1FB252-1B34-4282-A688-DA20310A08AA}" type="sibTrans" cxnId="{07C054F2-9099-4BB1-8982-63E51D90F062}">
      <dgm:prSet/>
      <dgm:spPr/>
      <dgm:t>
        <a:bodyPr/>
        <a:lstStyle/>
        <a:p>
          <a:endParaRPr lang="en-US"/>
        </a:p>
      </dgm:t>
    </dgm:pt>
    <dgm:pt modelId="{E21F7DEC-AB7F-44B2-8CE4-5CDB9E50041B}">
      <dgm:prSet phldrT="[Text]"/>
      <dgm:spPr>
        <a:solidFill>
          <a:schemeClr val="bg1"/>
        </a:solidFill>
      </dgm:spPr>
      <dgm:t>
        <a:bodyPr/>
        <a:lstStyle/>
        <a:p>
          <a:r>
            <a:rPr lang="en-US" dirty="0">
              <a:solidFill>
                <a:schemeClr val="tx2"/>
              </a:solidFill>
              <a:latin typeface="+mj-lt"/>
            </a:rPr>
            <a:t>Collaboration/communication between Dev/QA and IT Ops</a:t>
          </a:r>
          <a:endParaRPr lang="en-US" dirty="0">
            <a:solidFill>
              <a:schemeClr val="tx2"/>
            </a:solidFill>
          </a:endParaRPr>
        </a:p>
      </dgm:t>
    </dgm:pt>
    <dgm:pt modelId="{3D5DE801-FCE2-41E8-BEC4-4063784795BF}" type="parTrans" cxnId="{0CC55B9B-75E9-4953-BECD-5080DFF88612}">
      <dgm:prSet/>
      <dgm:spPr/>
      <dgm:t>
        <a:bodyPr/>
        <a:lstStyle/>
        <a:p>
          <a:endParaRPr lang="en-US"/>
        </a:p>
      </dgm:t>
    </dgm:pt>
    <dgm:pt modelId="{481A3353-6D60-496B-B38C-8CFE948D7D62}" type="sibTrans" cxnId="{0CC55B9B-75E9-4953-BECD-5080DFF88612}">
      <dgm:prSet/>
      <dgm:spPr/>
      <dgm:t>
        <a:bodyPr/>
        <a:lstStyle/>
        <a:p>
          <a:endParaRPr lang="en-US"/>
        </a:p>
      </dgm:t>
    </dgm:pt>
    <dgm:pt modelId="{568FE9FF-5878-4F57-8711-308C3EB9079E}">
      <dgm:prSet phldrT="[Text]"/>
      <dgm:spPr>
        <a:solidFill>
          <a:schemeClr val="bg1"/>
        </a:solidFill>
      </dgm:spPr>
      <dgm:t>
        <a:bodyPr/>
        <a:lstStyle/>
        <a:p>
          <a:r>
            <a:rPr lang="en-US" dirty="0">
              <a:solidFill>
                <a:schemeClr val="tx2"/>
              </a:solidFill>
              <a:latin typeface="+mj-lt"/>
            </a:rPr>
            <a:t>Automating the process of software delivery and infrastructure changes</a:t>
          </a:r>
          <a:endParaRPr lang="en-US" dirty="0">
            <a:solidFill>
              <a:schemeClr val="tx2"/>
            </a:solidFill>
          </a:endParaRPr>
        </a:p>
      </dgm:t>
    </dgm:pt>
    <dgm:pt modelId="{55D9ECED-54E1-46D7-BAAC-4FB64045F263}" type="parTrans" cxnId="{3C53CEA0-EABC-4D73-870D-ED20DCFCE240}">
      <dgm:prSet/>
      <dgm:spPr/>
      <dgm:t>
        <a:bodyPr/>
        <a:lstStyle/>
        <a:p>
          <a:endParaRPr lang="en-US"/>
        </a:p>
      </dgm:t>
    </dgm:pt>
    <dgm:pt modelId="{E39E1C42-85DD-4DC6-8EC8-151A82A4A49D}" type="sibTrans" cxnId="{3C53CEA0-EABC-4D73-870D-ED20DCFCE240}">
      <dgm:prSet/>
      <dgm:spPr/>
      <dgm:t>
        <a:bodyPr/>
        <a:lstStyle/>
        <a:p>
          <a:endParaRPr lang="en-US"/>
        </a:p>
      </dgm:t>
    </dgm:pt>
    <dgm:pt modelId="{890207E3-BF9B-4D67-9C0A-E272DBAFD064}" type="pres">
      <dgm:prSet presAssocID="{185FC1A6-2E5B-4D83-9148-DA4329776022}" presName="theList" presStyleCnt="0">
        <dgm:presLayoutVars>
          <dgm:dir/>
          <dgm:animLvl val="lvl"/>
          <dgm:resizeHandles val="exact"/>
        </dgm:presLayoutVars>
      </dgm:prSet>
      <dgm:spPr/>
    </dgm:pt>
    <dgm:pt modelId="{9F7682CB-35AD-47B5-9BB1-84AD06F50767}" type="pres">
      <dgm:prSet presAssocID="{CEC78F80-D47C-4588-8868-69A349CD7909}" presName="compNode" presStyleCnt="0"/>
      <dgm:spPr/>
    </dgm:pt>
    <dgm:pt modelId="{F41B9C36-933B-4F3E-B465-2DED612C9B00}" type="pres">
      <dgm:prSet presAssocID="{CEC78F80-D47C-4588-8868-69A349CD7909}" presName="aNode" presStyleLbl="bgShp" presStyleIdx="0" presStyleCnt="1" custLinFactNeighborY="-241"/>
      <dgm:spPr/>
    </dgm:pt>
    <dgm:pt modelId="{622BA3B4-B672-4374-92E5-5F8DF1E1855E}" type="pres">
      <dgm:prSet presAssocID="{CEC78F80-D47C-4588-8868-69A349CD7909}" presName="textNode" presStyleLbl="bgShp" presStyleIdx="0" presStyleCnt="1"/>
      <dgm:spPr/>
    </dgm:pt>
    <dgm:pt modelId="{50A063DA-88F9-49F3-97C3-208256CBB939}" type="pres">
      <dgm:prSet presAssocID="{CEC78F80-D47C-4588-8868-69A349CD7909}" presName="compChildNode" presStyleCnt="0"/>
      <dgm:spPr/>
    </dgm:pt>
    <dgm:pt modelId="{F4187571-5D8C-470B-A5B5-760F76CEA579}" type="pres">
      <dgm:prSet presAssocID="{CEC78F80-D47C-4588-8868-69A349CD7909}" presName="theInnerList" presStyleCnt="0"/>
      <dgm:spPr/>
    </dgm:pt>
    <dgm:pt modelId="{B76DD9E6-6F4C-484F-B48D-561CCFA538BE}" type="pres">
      <dgm:prSet presAssocID="{E21F7DEC-AB7F-44B2-8CE4-5CDB9E50041B}" presName="childNode" presStyleLbl="node1" presStyleIdx="0" presStyleCnt="2">
        <dgm:presLayoutVars>
          <dgm:bulletEnabled val="1"/>
        </dgm:presLayoutVars>
      </dgm:prSet>
      <dgm:spPr/>
    </dgm:pt>
    <dgm:pt modelId="{55339E8A-3CC2-4CE8-B468-1A57FD3E1F51}" type="pres">
      <dgm:prSet presAssocID="{E21F7DEC-AB7F-44B2-8CE4-5CDB9E50041B}" presName="aSpace2" presStyleCnt="0"/>
      <dgm:spPr/>
    </dgm:pt>
    <dgm:pt modelId="{3E2034C9-32A5-413C-ABA1-0D79EA12C005}" type="pres">
      <dgm:prSet presAssocID="{568FE9FF-5878-4F57-8711-308C3EB9079E}" presName="childNode" presStyleLbl="node1" presStyleIdx="1" presStyleCnt="2">
        <dgm:presLayoutVars>
          <dgm:bulletEnabled val="1"/>
        </dgm:presLayoutVars>
      </dgm:prSet>
      <dgm:spPr/>
    </dgm:pt>
  </dgm:ptLst>
  <dgm:cxnLst>
    <dgm:cxn modelId="{16C5EF14-7CC7-4351-B188-EF7750A9E993}" type="presOf" srcId="{185FC1A6-2E5B-4D83-9148-DA4329776022}" destId="{890207E3-BF9B-4D67-9C0A-E272DBAFD064}" srcOrd="0" destOrd="0" presId="urn:microsoft.com/office/officeart/2005/8/layout/lProcess2"/>
    <dgm:cxn modelId="{97574D4A-DF4B-4C3A-8A4D-DBCC1A83C5A9}" type="presOf" srcId="{CEC78F80-D47C-4588-8868-69A349CD7909}" destId="{622BA3B4-B672-4374-92E5-5F8DF1E1855E}" srcOrd="1" destOrd="0" presId="urn:microsoft.com/office/officeart/2005/8/layout/lProcess2"/>
    <dgm:cxn modelId="{0CC55B9B-75E9-4953-BECD-5080DFF88612}" srcId="{CEC78F80-D47C-4588-8868-69A349CD7909}" destId="{E21F7DEC-AB7F-44B2-8CE4-5CDB9E50041B}" srcOrd="0" destOrd="0" parTransId="{3D5DE801-FCE2-41E8-BEC4-4063784795BF}" sibTransId="{481A3353-6D60-496B-B38C-8CFE948D7D62}"/>
    <dgm:cxn modelId="{F50A7C9B-51A1-4731-BFF1-619A4B1651B1}" type="presOf" srcId="{CEC78F80-D47C-4588-8868-69A349CD7909}" destId="{F41B9C36-933B-4F3E-B465-2DED612C9B00}" srcOrd="0" destOrd="0" presId="urn:microsoft.com/office/officeart/2005/8/layout/lProcess2"/>
    <dgm:cxn modelId="{3C53CEA0-EABC-4D73-870D-ED20DCFCE240}" srcId="{CEC78F80-D47C-4588-8868-69A349CD7909}" destId="{568FE9FF-5878-4F57-8711-308C3EB9079E}" srcOrd="1" destOrd="0" parTransId="{55D9ECED-54E1-46D7-BAAC-4FB64045F263}" sibTransId="{E39E1C42-85DD-4DC6-8EC8-151A82A4A49D}"/>
    <dgm:cxn modelId="{19E2ECBB-6EA4-4C71-AE8C-35F85DA273B6}" type="presOf" srcId="{568FE9FF-5878-4F57-8711-308C3EB9079E}" destId="{3E2034C9-32A5-413C-ABA1-0D79EA12C005}" srcOrd="0" destOrd="0" presId="urn:microsoft.com/office/officeart/2005/8/layout/lProcess2"/>
    <dgm:cxn modelId="{07C054F2-9099-4BB1-8982-63E51D90F062}" srcId="{185FC1A6-2E5B-4D83-9148-DA4329776022}" destId="{CEC78F80-D47C-4588-8868-69A349CD7909}" srcOrd="0" destOrd="0" parTransId="{2CD95487-9D30-4994-97A0-DBF76BE2FD65}" sibTransId="{CC1FB252-1B34-4282-A688-DA20310A08AA}"/>
    <dgm:cxn modelId="{0E397DF3-91C2-4CB1-97F3-985A666D795B}" type="presOf" srcId="{E21F7DEC-AB7F-44B2-8CE4-5CDB9E50041B}" destId="{B76DD9E6-6F4C-484F-B48D-561CCFA538BE}" srcOrd="0" destOrd="0" presId="urn:microsoft.com/office/officeart/2005/8/layout/lProcess2"/>
    <dgm:cxn modelId="{63921697-BBEB-42A6-BC09-315046B24A5E}" type="presParOf" srcId="{890207E3-BF9B-4D67-9C0A-E272DBAFD064}" destId="{9F7682CB-35AD-47B5-9BB1-84AD06F50767}" srcOrd="0" destOrd="0" presId="urn:microsoft.com/office/officeart/2005/8/layout/lProcess2"/>
    <dgm:cxn modelId="{E543AA9B-4A49-4180-BFB8-F7E1C63E82B9}" type="presParOf" srcId="{9F7682CB-35AD-47B5-9BB1-84AD06F50767}" destId="{F41B9C36-933B-4F3E-B465-2DED612C9B00}" srcOrd="0" destOrd="0" presId="urn:microsoft.com/office/officeart/2005/8/layout/lProcess2"/>
    <dgm:cxn modelId="{09B0B7E1-133D-4AB9-8AD7-05567D4B60BA}" type="presParOf" srcId="{9F7682CB-35AD-47B5-9BB1-84AD06F50767}" destId="{622BA3B4-B672-4374-92E5-5F8DF1E1855E}" srcOrd="1" destOrd="0" presId="urn:microsoft.com/office/officeart/2005/8/layout/lProcess2"/>
    <dgm:cxn modelId="{D13FA9A8-B587-4493-91B0-AC759BBE67E6}" type="presParOf" srcId="{9F7682CB-35AD-47B5-9BB1-84AD06F50767}" destId="{50A063DA-88F9-49F3-97C3-208256CBB939}" srcOrd="2" destOrd="0" presId="urn:microsoft.com/office/officeart/2005/8/layout/lProcess2"/>
    <dgm:cxn modelId="{11D49905-5246-4E43-AA67-0799A0E997AE}" type="presParOf" srcId="{50A063DA-88F9-49F3-97C3-208256CBB939}" destId="{F4187571-5D8C-470B-A5B5-760F76CEA579}" srcOrd="0" destOrd="0" presId="urn:microsoft.com/office/officeart/2005/8/layout/lProcess2"/>
    <dgm:cxn modelId="{FCB290DD-8DD9-4DA7-8275-777A45894A19}" type="presParOf" srcId="{F4187571-5D8C-470B-A5B5-760F76CEA579}" destId="{B76DD9E6-6F4C-484F-B48D-561CCFA538BE}" srcOrd="0" destOrd="0" presId="urn:microsoft.com/office/officeart/2005/8/layout/lProcess2"/>
    <dgm:cxn modelId="{64A95257-A53E-496A-91D5-2F5753F7A4B0}" type="presParOf" srcId="{F4187571-5D8C-470B-A5B5-760F76CEA579}" destId="{55339E8A-3CC2-4CE8-B468-1A57FD3E1F51}" srcOrd="1" destOrd="0" presId="urn:microsoft.com/office/officeart/2005/8/layout/lProcess2"/>
    <dgm:cxn modelId="{9F2F5B01-4B93-471A-8501-B2387E011C20}" type="presParOf" srcId="{F4187571-5D8C-470B-A5B5-760F76CEA579}" destId="{3E2034C9-32A5-413C-ABA1-0D79EA12C005}"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B6D422-4117-4BA3-8F5D-F1F2C47C262A}" type="doc">
      <dgm:prSet loTypeId="urn:microsoft.com/office/officeart/2005/8/layout/gear1" loCatId="process" qsTypeId="urn:microsoft.com/office/officeart/2005/8/quickstyle/simple1" qsCatId="simple" csTypeId="urn:microsoft.com/office/officeart/2005/8/colors/accent1_2" csCatId="accent1" phldr="1"/>
      <dgm:spPr/>
    </dgm:pt>
    <dgm:pt modelId="{7F9A64F9-D1CD-478E-BA14-8B7262DBE507}">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solidFill>
                <a:schemeClr val="tx2"/>
              </a:solidFill>
            </a:rPr>
            <a:t>Technology</a:t>
          </a:r>
        </a:p>
      </dgm:t>
    </dgm:pt>
    <dgm:pt modelId="{B622BC06-3DF9-4097-99DE-6E919107F1E9}" type="parTrans" cxnId="{23C468C4-2657-4382-9182-F7D10336F5A5}">
      <dgm:prSet/>
      <dgm:spPr/>
      <dgm:t>
        <a:bodyPr/>
        <a:lstStyle/>
        <a:p>
          <a:endParaRPr lang="en-US">
            <a:solidFill>
              <a:schemeClr val="tx2"/>
            </a:solidFill>
          </a:endParaRPr>
        </a:p>
      </dgm:t>
    </dgm:pt>
    <dgm:pt modelId="{AB583F40-6B5B-4657-B777-C4210F191C87}" type="sibTrans" cxnId="{23C468C4-2657-4382-9182-F7D10336F5A5}">
      <dgm:prSet/>
      <dgm:spPr/>
      <dgm:t>
        <a:bodyPr/>
        <a:lstStyle/>
        <a:p>
          <a:endParaRPr lang="en-US">
            <a:solidFill>
              <a:schemeClr val="tx2"/>
            </a:solidFill>
          </a:endParaRPr>
        </a:p>
      </dgm:t>
    </dgm:pt>
    <dgm:pt modelId="{56733F30-A1CA-4397-B0D7-C1479FF7916C}">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a:solidFill>
                <a:schemeClr val="tx2"/>
              </a:solidFill>
            </a:rPr>
            <a:t>Process</a:t>
          </a:r>
        </a:p>
      </dgm:t>
    </dgm:pt>
    <dgm:pt modelId="{24F39B90-4E0D-427C-B842-C4B1C6436A37}" type="parTrans" cxnId="{3DB5AE49-FF5D-427A-B7E6-D92349C0550C}">
      <dgm:prSet/>
      <dgm:spPr/>
      <dgm:t>
        <a:bodyPr/>
        <a:lstStyle/>
        <a:p>
          <a:endParaRPr lang="en-US">
            <a:solidFill>
              <a:schemeClr val="tx2"/>
            </a:solidFill>
          </a:endParaRPr>
        </a:p>
      </dgm:t>
    </dgm:pt>
    <dgm:pt modelId="{EC397DFA-1358-475A-A752-8CA8F65186D0}" type="sibTrans" cxnId="{3DB5AE49-FF5D-427A-B7E6-D92349C0550C}">
      <dgm:prSet/>
      <dgm:spPr/>
      <dgm:t>
        <a:bodyPr/>
        <a:lstStyle/>
        <a:p>
          <a:endParaRPr lang="en-US">
            <a:solidFill>
              <a:schemeClr val="tx2"/>
            </a:solidFill>
          </a:endParaRPr>
        </a:p>
      </dgm:t>
    </dgm:pt>
    <dgm:pt modelId="{F5F4CAD4-70D9-430A-A922-8C6971F966CB}">
      <dgm:prSet phldrT="[Text]">
        <dgm:style>
          <a:lnRef idx="0">
            <a:schemeClr val="accent5"/>
          </a:lnRef>
          <a:fillRef idx="3">
            <a:schemeClr val="accent5"/>
          </a:fillRef>
          <a:effectRef idx="3">
            <a:schemeClr val="accent5"/>
          </a:effectRef>
          <a:fontRef idx="minor">
            <a:schemeClr val="lt1"/>
          </a:fontRef>
        </dgm:style>
      </dgm:prSet>
      <dgm:spPr/>
      <dgm:t>
        <a:bodyPr/>
        <a:lstStyle/>
        <a:p>
          <a:r>
            <a:rPr lang="en-US" dirty="0">
              <a:solidFill>
                <a:schemeClr val="tx2"/>
              </a:solidFill>
            </a:rPr>
            <a:t>People</a:t>
          </a:r>
        </a:p>
      </dgm:t>
    </dgm:pt>
    <dgm:pt modelId="{9A3BAF2E-5550-4ABB-B521-CE0A73690E2A}" type="parTrans" cxnId="{3A05CE3C-8734-4E30-95DF-930D5ECBA4DA}">
      <dgm:prSet/>
      <dgm:spPr/>
      <dgm:t>
        <a:bodyPr/>
        <a:lstStyle/>
        <a:p>
          <a:endParaRPr lang="en-US">
            <a:solidFill>
              <a:schemeClr val="tx2"/>
            </a:solidFill>
          </a:endParaRPr>
        </a:p>
      </dgm:t>
    </dgm:pt>
    <dgm:pt modelId="{8DB4BC1E-90DA-4135-B03B-9CDC013940F0}" type="sibTrans" cxnId="{3A05CE3C-8734-4E30-95DF-930D5ECBA4DA}">
      <dgm:prSet/>
      <dgm:spPr/>
      <dgm:t>
        <a:bodyPr/>
        <a:lstStyle/>
        <a:p>
          <a:endParaRPr lang="en-US">
            <a:solidFill>
              <a:schemeClr val="tx2"/>
            </a:solidFill>
          </a:endParaRPr>
        </a:p>
      </dgm:t>
    </dgm:pt>
    <dgm:pt modelId="{35688B93-15E6-45BF-BDC5-25935788F2BD}" type="pres">
      <dgm:prSet presAssocID="{7CB6D422-4117-4BA3-8F5D-F1F2C47C262A}" presName="composite" presStyleCnt="0">
        <dgm:presLayoutVars>
          <dgm:chMax val="3"/>
          <dgm:animLvl val="lvl"/>
          <dgm:resizeHandles val="exact"/>
        </dgm:presLayoutVars>
      </dgm:prSet>
      <dgm:spPr/>
    </dgm:pt>
    <dgm:pt modelId="{4F8F326B-F739-447C-BE2B-89B3E6C3F700}" type="pres">
      <dgm:prSet presAssocID="{7F9A64F9-D1CD-478E-BA14-8B7262DBE507}" presName="gear1" presStyleLbl="node1" presStyleIdx="0" presStyleCnt="3" custScaleX="71738" custScaleY="74179" custLinFactNeighborX="-6973" custLinFactNeighborY="-1163">
        <dgm:presLayoutVars>
          <dgm:chMax val="1"/>
          <dgm:bulletEnabled val="1"/>
        </dgm:presLayoutVars>
      </dgm:prSet>
      <dgm:spPr/>
    </dgm:pt>
    <dgm:pt modelId="{7C3BEA20-8D2F-48BD-AFD7-E4FD9A8F4A0F}" type="pres">
      <dgm:prSet presAssocID="{7F9A64F9-D1CD-478E-BA14-8B7262DBE507}" presName="gear1srcNode" presStyleLbl="node1" presStyleIdx="0" presStyleCnt="3"/>
      <dgm:spPr/>
    </dgm:pt>
    <dgm:pt modelId="{515107CA-C4EF-4252-82B9-E0D2D3C9DA07}" type="pres">
      <dgm:prSet presAssocID="{7F9A64F9-D1CD-478E-BA14-8B7262DBE507}" presName="gear1dstNode" presStyleLbl="node1" presStyleIdx="0" presStyleCnt="3"/>
      <dgm:spPr/>
    </dgm:pt>
    <dgm:pt modelId="{36EEFB99-8CAF-4A95-91EC-7734F624F1A4}" type="pres">
      <dgm:prSet presAssocID="{56733F30-A1CA-4397-B0D7-C1479FF7916C}" presName="gear2" presStyleLbl="node1" presStyleIdx="1" presStyleCnt="3" custLinFactNeighborX="-1391">
        <dgm:presLayoutVars>
          <dgm:chMax val="1"/>
          <dgm:bulletEnabled val="1"/>
        </dgm:presLayoutVars>
      </dgm:prSet>
      <dgm:spPr/>
    </dgm:pt>
    <dgm:pt modelId="{A4D15CD1-D078-401E-94B8-B767A707BB28}" type="pres">
      <dgm:prSet presAssocID="{56733F30-A1CA-4397-B0D7-C1479FF7916C}" presName="gear2srcNode" presStyleLbl="node1" presStyleIdx="1" presStyleCnt="3"/>
      <dgm:spPr/>
    </dgm:pt>
    <dgm:pt modelId="{3CA49C85-76AD-4C1E-903E-F1585FF3C3CE}" type="pres">
      <dgm:prSet presAssocID="{56733F30-A1CA-4397-B0D7-C1479FF7916C}" presName="gear2dstNode" presStyleLbl="node1" presStyleIdx="1" presStyleCnt="3"/>
      <dgm:spPr/>
    </dgm:pt>
    <dgm:pt modelId="{209B5A04-61E4-4E68-BE6E-66B667083965}" type="pres">
      <dgm:prSet presAssocID="{F5F4CAD4-70D9-430A-A922-8C6971F966CB}" presName="gear3" presStyleLbl="node1" presStyleIdx="2" presStyleCnt="3" custLinFactNeighborY="1342"/>
      <dgm:spPr/>
    </dgm:pt>
    <dgm:pt modelId="{F6AD97DD-205A-4A7F-A757-7B8BD734BF0B}" type="pres">
      <dgm:prSet presAssocID="{F5F4CAD4-70D9-430A-A922-8C6971F966CB}" presName="gear3tx" presStyleLbl="node1" presStyleIdx="2" presStyleCnt="3">
        <dgm:presLayoutVars>
          <dgm:chMax val="1"/>
          <dgm:bulletEnabled val="1"/>
        </dgm:presLayoutVars>
      </dgm:prSet>
      <dgm:spPr/>
    </dgm:pt>
    <dgm:pt modelId="{C7EFC59A-57CF-4C87-BB5A-19E16C668028}" type="pres">
      <dgm:prSet presAssocID="{F5F4CAD4-70D9-430A-A922-8C6971F966CB}" presName="gear3srcNode" presStyleLbl="node1" presStyleIdx="2" presStyleCnt="3"/>
      <dgm:spPr/>
    </dgm:pt>
    <dgm:pt modelId="{F1F72330-486F-4507-B037-1F3F94B755A5}" type="pres">
      <dgm:prSet presAssocID="{F5F4CAD4-70D9-430A-A922-8C6971F966CB}" presName="gear3dstNode" presStyleLbl="node1" presStyleIdx="2" presStyleCnt="3"/>
      <dgm:spPr/>
    </dgm:pt>
    <dgm:pt modelId="{29F5614A-DACD-46F5-9A65-244AD6287E2E}" type="pres">
      <dgm:prSet presAssocID="{AB583F40-6B5B-4657-B777-C4210F191C87}" presName="connector1" presStyleLbl="sibTrans2D1" presStyleIdx="0" presStyleCnt="3" custAng="18796536" custFlipVert="1" custFlipHor="1" custScaleX="87913" custScaleY="77974" custLinFactNeighborX="-9052" custLinFactNeighborY="-1257"/>
      <dgm:spPr/>
    </dgm:pt>
    <dgm:pt modelId="{B80192E2-8175-4BF4-93EC-2CED83E7B9DB}" type="pres">
      <dgm:prSet presAssocID="{EC397DFA-1358-475A-A752-8CA8F65186D0}" presName="connector2" presStyleLbl="sibTrans2D1" presStyleIdx="1" presStyleCnt="3" custLinFactNeighborX="4501"/>
      <dgm:spPr/>
    </dgm:pt>
    <dgm:pt modelId="{B0AE109E-1508-4711-92B5-E1D977EF75B6}" type="pres">
      <dgm:prSet presAssocID="{8DB4BC1E-90DA-4135-B03B-9CDC013940F0}" presName="connector3" presStyleLbl="sibTrans2D1" presStyleIdx="2" presStyleCnt="3"/>
      <dgm:spPr/>
    </dgm:pt>
  </dgm:ptLst>
  <dgm:cxnLst>
    <dgm:cxn modelId="{08EBB834-41EA-4302-82D3-F69ADD29A92E}" type="presOf" srcId="{F5F4CAD4-70D9-430A-A922-8C6971F966CB}" destId="{F6AD97DD-205A-4A7F-A757-7B8BD734BF0B}" srcOrd="1" destOrd="0" presId="urn:microsoft.com/office/officeart/2005/8/layout/gear1"/>
    <dgm:cxn modelId="{3A05CE3C-8734-4E30-95DF-930D5ECBA4DA}" srcId="{7CB6D422-4117-4BA3-8F5D-F1F2C47C262A}" destId="{F5F4CAD4-70D9-430A-A922-8C6971F966CB}" srcOrd="2" destOrd="0" parTransId="{9A3BAF2E-5550-4ABB-B521-CE0A73690E2A}" sibTransId="{8DB4BC1E-90DA-4135-B03B-9CDC013940F0}"/>
    <dgm:cxn modelId="{8528423E-4624-4828-9110-BCCDE3FFE434}" type="presOf" srcId="{F5F4CAD4-70D9-430A-A922-8C6971F966CB}" destId="{C7EFC59A-57CF-4C87-BB5A-19E16C668028}" srcOrd="2" destOrd="0" presId="urn:microsoft.com/office/officeart/2005/8/layout/gear1"/>
    <dgm:cxn modelId="{02921544-43C7-40F5-8AF0-2AD98D191AA1}" type="presOf" srcId="{F5F4CAD4-70D9-430A-A922-8C6971F966CB}" destId="{209B5A04-61E4-4E68-BE6E-66B667083965}" srcOrd="0" destOrd="0" presId="urn:microsoft.com/office/officeart/2005/8/layout/gear1"/>
    <dgm:cxn modelId="{64998267-0645-477E-B65F-D03D5A773AC7}" type="presOf" srcId="{AB583F40-6B5B-4657-B777-C4210F191C87}" destId="{29F5614A-DACD-46F5-9A65-244AD6287E2E}" srcOrd="0" destOrd="0" presId="urn:microsoft.com/office/officeart/2005/8/layout/gear1"/>
    <dgm:cxn modelId="{3DB5AE49-FF5D-427A-B7E6-D92349C0550C}" srcId="{7CB6D422-4117-4BA3-8F5D-F1F2C47C262A}" destId="{56733F30-A1CA-4397-B0D7-C1479FF7916C}" srcOrd="1" destOrd="0" parTransId="{24F39B90-4E0D-427C-B842-C4B1C6436A37}" sibTransId="{EC397DFA-1358-475A-A752-8CA8F65186D0}"/>
    <dgm:cxn modelId="{25E34472-D1D3-485D-A2DC-77267F588045}" type="presOf" srcId="{8DB4BC1E-90DA-4135-B03B-9CDC013940F0}" destId="{B0AE109E-1508-4711-92B5-E1D977EF75B6}" srcOrd="0" destOrd="0" presId="urn:microsoft.com/office/officeart/2005/8/layout/gear1"/>
    <dgm:cxn modelId="{BABEB89F-1589-464A-A0FB-E38D6CAC1771}" type="presOf" srcId="{56733F30-A1CA-4397-B0D7-C1479FF7916C}" destId="{3CA49C85-76AD-4C1E-903E-F1585FF3C3CE}" srcOrd="2" destOrd="0" presId="urn:microsoft.com/office/officeart/2005/8/layout/gear1"/>
    <dgm:cxn modelId="{070600A9-8C79-4F1E-AF1F-172C6CCAADFC}" type="presOf" srcId="{7F9A64F9-D1CD-478E-BA14-8B7262DBE507}" destId="{515107CA-C4EF-4252-82B9-E0D2D3C9DA07}" srcOrd="2" destOrd="0" presId="urn:microsoft.com/office/officeart/2005/8/layout/gear1"/>
    <dgm:cxn modelId="{3BB8F4BB-74D4-4765-8534-281EF1BB6DBD}" type="presOf" srcId="{F5F4CAD4-70D9-430A-A922-8C6971F966CB}" destId="{F1F72330-486F-4507-B037-1F3F94B755A5}" srcOrd="3" destOrd="0" presId="urn:microsoft.com/office/officeart/2005/8/layout/gear1"/>
    <dgm:cxn modelId="{A6A0D5C1-C3B9-4759-8B6F-27F142003B5F}" type="presOf" srcId="{EC397DFA-1358-475A-A752-8CA8F65186D0}" destId="{B80192E2-8175-4BF4-93EC-2CED83E7B9DB}" srcOrd="0" destOrd="0" presId="urn:microsoft.com/office/officeart/2005/8/layout/gear1"/>
    <dgm:cxn modelId="{23C468C4-2657-4382-9182-F7D10336F5A5}" srcId="{7CB6D422-4117-4BA3-8F5D-F1F2C47C262A}" destId="{7F9A64F9-D1CD-478E-BA14-8B7262DBE507}" srcOrd="0" destOrd="0" parTransId="{B622BC06-3DF9-4097-99DE-6E919107F1E9}" sibTransId="{AB583F40-6B5B-4657-B777-C4210F191C87}"/>
    <dgm:cxn modelId="{9DF8BCD7-826E-4F7D-A956-079AE0314BD9}" type="presOf" srcId="{7F9A64F9-D1CD-478E-BA14-8B7262DBE507}" destId="{4F8F326B-F739-447C-BE2B-89B3E6C3F700}" srcOrd="0" destOrd="0" presId="urn:microsoft.com/office/officeart/2005/8/layout/gear1"/>
    <dgm:cxn modelId="{BABE3EEE-639B-4FAC-B7B3-26A6D1F51B66}" type="presOf" srcId="{7CB6D422-4117-4BA3-8F5D-F1F2C47C262A}" destId="{35688B93-15E6-45BF-BDC5-25935788F2BD}" srcOrd="0" destOrd="0" presId="urn:microsoft.com/office/officeart/2005/8/layout/gear1"/>
    <dgm:cxn modelId="{294B3FF2-0FE5-4D06-9704-D1B5458A9EF7}" type="presOf" srcId="{7F9A64F9-D1CD-478E-BA14-8B7262DBE507}" destId="{7C3BEA20-8D2F-48BD-AFD7-E4FD9A8F4A0F}" srcOrd="1" destOrd="0" presId="urn:microsoft.com/office/officeart/2005/8/layout/gear1"/>
    <dgm:cxn modelId="{BC6862FA-B106-466E-89F1-F3D20E87CC99}" type="presOf" srcId="{56733F30-A1CA-4397-B0D7-C1479FF7916C}" destId="{A4D15CD1-D078-401E-94B8-B767A707BB28}" srcOrd="1" destOrd="0" presId="urn:microsoft.com/office/officeart/2005/8/layout/gear1"/>
    <dgm:cxn modelId="{301FA2FB-7B6F-4160-92A0-BD6BC8915C33}" type="presOf" srcId="{56733F30-A1CA-4397-B0D7-C1479FF7916C}" destId="{36EEFB99-8CAF-4A95-91EC-7734F624F1A4}" srcOrd="0" destOrd="0" presId="urn:microsoft.com/office/officeart/2005/8/layout/gear1"/>
    <dgm:cxn modelId="{FBCC17D4-3AA4-4FF6-95BD-29BE049E01C6}" type="presParOf" srcId="{35688B93-15E6-45BF-BDC5-25935788F2BD}" destId="{4F8F326B-F739-447C-BE2B-89B3E6C3F700}" srcOrd="0" destOrd="0" presId="urn:microsoft.com/office/officeart/2005/8/layout/gear1"/>
    <dgm:cxn modelId="{3A73C9A0-2B7D-4A6B-9157-5234C0357E9C}" type="presParOf" srcId="{35688B93-15E6-45BF-BDC5-25935788F2BD}" destId="{7C3BEA20-8D2F-48BD-AFD7-E4FD9A8F4A0F}" srcOrd="1" destOrd="0" presId="urn:microsoft.com/office/officeart/2005/8/layout/gear1"/>
    <dgm:cxn modelId="{9E9E046B-DAF8-4BCF-A262-61DC95E11607}" type="presParOf" srcId="{35688B93-15E6-45BF-BDC5-25935788F2BD}" destId="{515107CA-C4EF-4252-82B9-E0D2D3C9DA07}" srcOrd="2" destOrd="0" presId="urn:microsoft.com/office/officeart/2005/8/layout/gear1"/>
    <dgm:cxn modelId="{BED2EB64-2B52-4B45-861C-3D8EA7A94DEF}" type="presParOf" srcId="{35688B93-15E6-45BF-BDC5-25935788F2BD}" destId="{36EEFB99-8CAF-4A95-91EC-7734F624F1A4}" srcOrd="3" destOrd="0" presId="urn:microsoft.com/office/officeart/2005/8/layout/gear1"/>
    <dgm:cxn modelId="{0E4CFFD8-CBF6-4A5D-A25E-EB939E9E1CBA}" type="presParOf" srcId="{35688B93-15E6-45BF-BDC5-25935788F2BD}" destId="{A4D15CD1-D078-401E-94B8-B767A707BB28}" srcOrd="4" destOrd="0" presId="urn:microsoft.com/office/officeart/2005/8/layout/gear1"/>
    <dgm:cxn modelId="{EABD55CD-BA66-45C1-9D43-D578D9CFDFEF}" type="presParOf" srcId="{35688B93-15E6-45BF-BDC5-25935788F2BD}" destId="{3CA49C85-76AD-4C1E-903E-F1585FF3C3CE}" srcOrd="5" destOrd="0" presId="urn:microsoft.com/office/officeart/2005/8/layout/gear1"/>
    <dgm:cxn modelId="{D610EE17-5450-4FBC-A692-3103C52C4144}" type="presParOf" srcId="{35688B93-15E6-45BF-BDC5-25935788F2BD}" destId="{209B5A04-61E4-4E68-BE6E-66B667083965}" srcOrd="6" destOrd="0" presId="urn:microsoft.com/office/officeart/2005/8/layout/gear1"/>
    <dgm:cxn modelId="{A4182ED3-4317-4AFD-9DE9-57DA46BE2D97}" type="presParOf" srcId="{35688B93-15E6-45BF-BDC5-25935788F2BD}" destId="{F6AD97DD-205A-4A7F-A757-7B8BD734BF0B}" srcOrd="7" destOrd="0" presId="urn:microsoft.com/office/officeart/2005/8/layout/gear1"/>
    <dgm:cxn modelId="{566DDFE3-E45A-4F06-88AF-2EA2C7FA9ED8}" type="presParOf" srcId="{35688B93-15E6-45BF-BDC5-25935788F2BD}" destId="{C7EFC59A-57CF-4C87-BB5A-19E16C668028}" srcOrd="8" destOrd="0" presId="urn:microsoft.com/office/officeart/2005/8/layout/gear1"/>
    <dgm:cxn modelId="{3160555A-858B-453C-86ED-9FB7CB931421}" type="presParOf" srcId="{35688B93-15E6-45BF-BDC5-25935788F2BD}" destId="{F1F72330-486F-4507-B037-1F3F94B755A5}" srcOrd="9" destOrd="0" presId="urn:microsoft.com/office/officeart/2005/8/layout/gear1"/>
    <dgm:cxn modelId="{6A2266A4-6D92-4547-8DAF-062CA7AF0DBF}" type="presParOf" srcId="{35688B93-15E6-45BF-BDC5-25935788F2BD}" destId="{29F5614A-DACD-46F5-9A65-244AD6287E2E}" srcOrd="10" destOrd="0" presId="urn:microsoft.com/office/officeart/2005/8/layout/gear1"/>
    <dgm:cxn modelId="{F0BB39F8-1A0C-4A47-BA14-3511D97F9E38}" type="presParOf" srcId="{35688B93-15E6-45BF-BDC5-25935788F2BD}" destId="{B80192E2-8175-4BF4-93EC-2CED83E7B9DB}" srcOrd="11" destOrd="0" presId="urn:microsoft.com/office/officeart/2005/8/layout/gear1"/>
    <dgm:cxn modelId="{AAC4AD16-893A-4ED6-9217-B05C01C36529}" type="presParOf" srcId="{35688B93-15E6-45BF-BDC5-25935788F2BD}" destId="{B0AE109E-1508-4711-92B5-E1D977EF75B6}"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B6D422-4117-4BA3-8F5D-F1F2C47C262A}" type="doc">
      <dgm:prSet loTypeId="urn:microsoft.com/office/officeart/2005/8/layout/gear1" loCatId="process" qsTypeId="urn:microsoft.com/office/officeart/2005/8/quickstyle/simple1" qsCatId="simple" csTypeId="urn:microsoft.com/office/officeart/2005/8/colors/accent1_2" csCatId="accent1" phldr="1"/>
      <dgm:spPr/>
    </dgm:pt>
    <dgm:pt modelId="{7F9A64F9-D1CD-478E-BA14-8B7262DBE507}">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solidFill>
                <a:schemeClr val="tx2"/>
              </a:solidFill>
            </a:rPr>
            <a:t>Technology</a:t>
          </a:r>
        </a:p>
      </dgm:t>
    </dgm:pt>
    <dgm:pt modelId="{B622BC06-3DF9-4097-99DE-6E919107F1E9}" type="parTrans" cxnId="{23C468C4-2657-4382-9182-F7D10336F5A5}">
      <dgm:prSet/>
      <dgm:spPr/>
      <dgm:t>
        <a:bodyPr/>
        <a:lstStyle/>
        <a:p>
          <a:endParaRPr lang="en-US">
            <a:solidFill>
              <a:schemeClr val="tx2"/>
            </a:solidFill>
          </a:endParaRPr>
        </a:p>
      </dgm:t>
    </dgm:pt>
    <dgm:pt modelId="{AB583F40-6B5B-4657-B777-C4210F191C87}" type="sibTrans" cxnId="{23C468C4-2657-4382-9182-F7D10336F5A5}">
      <dgm:prSet/>
      <dgm:spPr/>
      <dgm:t>
        <a:bodyPr/>
        <a:lstStyle/>
        <a:p>
          <a:endParaRPr lang="en-US">
            <a:solidFill>
              <a:schemeClr val="tx2"/>
            </a:solidFill>
          </a:endParaRPr>
        </a:p>
      </dgm:t>
    </dgm:pt>
    <dgm:pt modelId="{56733F30-A1CA-4397-B0D7-C1479FF7916C}">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a:solidFill>
                <a:schemeClr val="tx2"/>
              </a:solidFill>
            </a:rPr>
            <a:t>Process</a:t>
          </a:r>
        </a:p>
      </dgm:t>
    </dgm:pt>
    <dgm:pt modelId="{24F39B90-4E0D-427C-B842-C4B1C6436A37}" type="parTrans" cxnId="{3DB5AE49-FF5D-427A-B7E6-D92349C0550C}">
      <dgm:prSet/>
      <dgm:spPr/>
      <dgm:t>
        <a:bodyPr/>
        <a:lstStyle/>
        <a:p>
          <a:endParaRPr lang="en-US">
            <a:solidFill>
              <a:schemeClr val="tx2"/>
            </a:solidFill>
          </a:endParaRPr>
        </a:p>
      </dgm:t>
    </dgm:pt>
    <dgm:pt modelId="{EC397DFA-1358-475A-A752-8CA8F65186D0}" type="sibTrans" cxnId="{3DB5AE49-FF5D-427A-B7E6-D92349C0550C}">
      <dgm:prSet/>
      <dgm:spPr/>
      <dgm:t>
        <a:bodyPr/>
        <a:lstStyle/>
        <a:p>
          <a:endParaRPr lang="en-US">
            <a:solidFill>
              <a:schemeClr val="tx2"/>
            </a:solidFill>
          </a:endParaRPr>
        </a:p>
      </dgm:t>
    </dgm:pt>
    <dgm:pt modelId="{F5F4CAD4-70D9-430A-A922-8C6971F966CB}">
      <dgm:prSet phldrT="[Text]">
        <dgm:style>
          <a:lnRef idx="0">
            <a:schemeClr val="accent5"/>
          </a:lnRef>
          <a:fillRef idx="3">
            <a:schemeClr val="accent5"/>
          </a:fillRef>
          <a:effectRef idx="3">
            <a:schemeClr val="accent5"/>
          </a:effectRef>
          <a:fontRef idx="minor">
            <a:schemeClr val="lt1"/>
          </a:fontRef>
        </dgm:style>
      </dgm:prSet>
      <dgm:spPr/>
      <dgm:t>
        <a:bodyPr/>
        <a:lstStyle/>
        <a:p>
          <a:r>
            <a:rPr lang="en-US" dirty="0">
              <a:solidFill>
                <a:schemeClr val="tx2"/>
              </a:solidFill>
            </a:rPr>
            <a:t>People</a:t>
          </a:r>
        </a:p>
      </dgm:t>
    </dgm:pt>
    <dgm:pt modelId="{9A3BAF2E-5550-4ABB-B521-CE0A73690E2A}" type="parTrans" cxnId="{3A05CE3C-8734-4E30-95DF-930D5ECBA4DA}">
      <dgm:prSet/>
      <dgm:spPr/>
      <dgm:t>
        <a:bodyPr/>
        <a:lstStyle/>
        <a:p>
          <a:endParaRPr lang="en-US">
            <a:solidFill>
              <a:schemeClr val="tx2"/>
            </a:solidFill>
          </a:endParaRPr>
        </a:p>
      </dgm:t>
    </dgm:pt>
    <dgm:pt modelId="{8DB4BC1E-90DA-4135-B03B-9CDC013940F0}" type="sibTrans" cxnId="{3A05CE3C-8734-4E30-95DF-930D5ECBA4DA}">
      <dgm:prSet/>
      <dgm:spPr/>
      <dgm:t>
        <a:bodyPr/>
        <a:lstStyle/>
        <a:p>
          <a:endParaRPr lang="en-US">
            <a:solidFill>
              <a:schemeClr val="tx2"/>
            </a:solidFill>
          </a:endParaRPr>
        </a:p>
      </dgm:t>
    </dgm:pt>
    <dgm:pt modelId="{35688B93-15E6-45BF-BDC5-25935788F2BD}" type="pres">
      <dgm:prSet presAssocID="{7CB6D422-4117-4BA3-8F5D-F1F2C47C262A}" presName="composite" presStyleCnt="0">
        <dgm:presLayoutVars>
          <dgm:chMax val="3"/>
          <dgm:animLvl val="lvl"/>
          <dgm:resizeHandles val="exact"/>
        </dgm:presLayoutVars>
      </dgm:prSet>
      <dgm:spPr/>
    </dgm:pt>
    <dgm:pt modelId="{4F8F326B-F739-447C-BE2B-89B3E6C3F700}" type="pres">
      <dgm:prSet presAssocID="{7F9A64F9-D1CD-478E-BA14-8B7262DBE507}" presName="gear1" presStyleLbl="node1" presStyleIdx="0" presStyleCnt="3" custScaleX="71738" custScaleY="74179" custLinFactNeighborX="-6973" custLinFactNeighborY="-1163">
        <dgm:presLayoutVars>
          <dgm:chMax val="1"/>
          <dgm:bulletEnabled val="1"/>
        </dgm:presLayoutVars>
      </dgm:prSet>
      <dgm:spPr/>
    </dgm:pt>
    <dgm:pt modelId="{7C3BEA20-8D2F-48BD-AFD7-E4FD9A8F4A0F}" type="pres">
      <dgm:prSet presAssocID="{7F9A64F9-D1CD-478E-BA14-8B7262DBE507}" presName="gear1srcNode" presStyleLbl="node1" presStyleIdx="0" presStyleCnt="3"/>
      <dgm:spPr/>
    </dgm:pt>
    <dgm:pt modelId="{515107CA-C4EF-4252-82B9-E0D2D3C9DA07}" type="pres">
      <dgm:prSet presAssocID="{7F9A64F9-D1CD-478E-BA14-8B7262DBE507}" presName="gear1dstNode" presStyleLbl="node1" presStyleIdx="0" presStyleCnt="3"/>
      <dgm:spPr/>
    </dgm:pt>
    <dgm:pt modelId="{36EEFB99-8CAF-4A95-91EC-7734F624F1A4}" type="pres">
      <dgm:prSet presAssocID="{56733F30-A1CA-4397-B0D7-C1479FF7916C}" presName="gear2" presStyleLbl="node1" presStyleIdx="1" presStyleCnt="3" custLinFactNeighborX="-1391">
        <dgm:presLayoutVars>
          <dgm:chMax val="1"/>
          <dgm:bulletEnabled val="1"/>
        </dgm:presLayoutVars>
      </dgm:prSet>
      <dgm:spPr/>
    </dgm:pt>
    <dgm:pt modelId="{A4D15CD1-D078-401E-94B8-B767A707BB28}" type="pres">
      <dgm:prSet presAssocID="{56733F30-A1CA-4397-B0D7-C1479FF7916C}" presName="gear2srcNode" presStyleLbl="node1" presStyleIdx="1" presStyleCnt="3"/>
      <dgm:spPr/>
    </dgm:pt>
    <dgm:pt modelId="{3CA49C85-76AD-4C1E-903E-F1585FF3C3CE}" type="pres">
      <dgm:prSet presAssocID="{56733F30-A1CA-4397-B0D7-C1479FF7916C}" presName="gear2dstNode" presStyleLbl="node1" presStyleIdx="1" presStyleCnt="3"/>
      <dgm:spPr/>
    </dgm:pt>
    <dgm:pt modelId="{209B5A04-61E4-4E68-BE6E-66B667083965}" type="pres">
      <dgm:prSet presAssocID="{F5F4CAD4-70D9-430A-A922-8C6971F966CB}" presName="gear3" presStyleLbl="node1" presStyleIdx="2" presStyleCnt="3" custLinFactNeighborY="1342"/>
      <dgm:spPr/>
    </dgm:pt>
    <dgm:pt modelId="{F6AD97DD-205A-4A7F-A757-7B8BD734BF0B}" type="pres">
      <dgm:prSet presAssocID="{F5F4CAD4-70D9-430A-A922-8C6971F966CB}" presName="gear3tx" presStyleLbl="node1" presStyleIdx="2" presStyleCnt="3">
        <dgm:presLayoutVars>
          <dgm:chMax val="1"/>
          <dgm:bulletEnabled val="1"/>
        </dgm:presLayoutVars>
      </dgm:prSet>
      <dgm:spPr/>
    </dgm:pt>
    <dgm:pt modelId="{C7EFC59A-57CF-4C87-BB5A-19E16C668028}" type="pres">
      <dgm:prSet presAssocID="{F5F4CAD4-70D9-430A-A922-8C6971F966CB}" presName="gear3srcNode" presStyleLbl="node1" presStyleIdx="2" presStyleCnt="3"/>
      <dgm:spPr/>
    </dgm:pt>
    <dgm:pt modelId="{F1F72330-486F-4507-B037-1F3F94B755A5}" type="pres">
      <dgm:prSet presAssocID="{F5F4CAD4-70D9-430A-A922-8C6971F966CB}" presName="gear3dstNode" presStyleLbl="node1" presStyleIdx="2" presStyleCnt="3"/>
      <dgm:spPr/>
    </dgm:pt>
    <dgm:pt modelId="{29F5614A-DACD-46F5-9A65-244AD6287E2E}" type="pres">
      <dgm:prSet presAssocID="{AB583F40-6B5B-4657-B777-C4210F191C87}" presName="connector1" presStyleLbl="sibTrans2D1" presStyleIdx="0" presStyleCnt="3" custAng="18796536" custFlipVert="1" custFlipHor="1" custScaleX="87913" custScaleY="77974" custLinFactNeighborX="-9052" custLinFactNeighborY="-1257"/>
      <dgm:spPr/>
    </dgm:pt>
    <dgm:pt modelId="{B80192E2-8175-4BF4-93EC-2CED83E7B9DB}" type="pres">
      <dgm:prSet presAssocID="{EC397DFA-1358-475A-A752-8CA8F65186D0}" presName="connector2" presStyleLbl="sibTrans2D1" presStyleIdx="1" presStyleCnt="3" custLinFactNeighborX="4501"/>
      <dgm:spPr/>
    </dgm:pt>
    <dgm:pt modelId="{B0AE109E-1508-4711-92B5-E1D977EF75B6}" type="pres">
      <dgm:prSet presAssocID="{8DB4BC1E-90DA-4135-B03B-9CDC013940F0}" presName="connector3" presStyleLbl="sibTrans2D1" presStyleIdx="2" presStyleCnt="3"/>
      <dgm:spPr/>
    </dgm:pt>
  </dgm:ptLst>
  <dgm:cxnLst>
    <dgm:cxn modelId="{08EBB834-41EA-4302-82D3-F69ADD29A92E}" type="presOf" srcId="{F5F4CAD4-70D9-430A-A922-8C6971F966CB}" destId="{F6AD97DD-205A-4A7F-A757-7B8BD734BF0B}" srcOrd="1" destOrd="0" presId="urn:microsoft.com/office/officeart/2005/8/layout/gear1"/>
    <dgm:cxn modelId="{3A05CE3C-8734-4E30-95DF-930D5ECBA4DA}" srcId="{7CB6D422-4117-4BA3-8F5D-F1F2C47C262A}" destId="{F5F4CAD4-70D9-430A-A922-8C6971F966CB}" srcOrd="2" destOrd="0" parTransId="{9A3BAF2E-5550-4ABB-B521-CE0A73690E2A}" sibTransId="{8DB4BC1E-90DA-4135-B03B-9CDC013940F0}"/>
    <dgm:cxn modelId="{8528423E-4624-4828-9110-BCCDE3FFE434}" type="presOf" srcId="{F5F4CAD4-70D9-430A-A922-8C6971F966CB}" destId="{C7EFC59A-57CF-4C87-BB5A-19E16C668028}" srcOrd="2" destOrd="0" presId="urn:microsoft.com/office/officeart/2005/8/layout/gear1"/>
    <dgm:cxn modelId="{02921544-43C7-40F5-8AF0-2AD98D191AA1}" type="presOf" srcId="{F5F4CAD4-70D9-430A-A922-8C6971F966CB}" destId="{209B5A04-61E4-4E68-BE6E-66B667083965}" srcOrd="0" destOrd="0" presId="urn:microsoft.com/office/officeart/2005/8/layout/gear1"/>
    <dgm:cxn modelId="{64998267-0645-477E-B65F-D03D5A773AC7}" type="presOf" srcId="{AB583F40-6B5B-4657-B777-C4210F191C87}" destId="{29F5614A-DACD-46F5-9A65-244AD6287E2E}" srcOrd="0" destOrd="0" presId="urn:microsoft.com/office/officeart/2005/8/layout/gear1"/>
    <dgm:cxn modelId="{3DB5AE49-FF5D-427A-B7E6-D92349C0550C}" srcId="{7CB6D422-4117-4BA3-8F5D-F1F2C47C262A}" destId="{56733F30-A1CA-4397-B0D7-C1479FF7916C}" srcOrd="1" destOrd="0" parTransId="{24F39B90-4E0D-427C-B842-C4B1C6436A37}" sibTransId="{EC397DFA-1358-475A-A752-8CA8F65186D0}"/>
    <dgm:cxn modelId="{25E34472-D1D3-485D-A2DC-77267F588045}" type="presOf" srcId="{8DB4BC1E-90DA-4135-B03B-9CDC013940F0}" destId="{B0AE109E-1508-4711-92B5-E1D977EF75B6}" srcOrd="0" destOrd="0" presId="urn:microsoft.com/office/officeart/2005/8/layout/gear1"/>
    <dgm:cxn modelId="{BABEB89F-1589-464A-A0FB-E38D6CAC1771}" type="presOf" srcId="{56733F30-A1CA-4397-B0D7-C1479FF7916C}" destId="{3CA49C85-76AD-4C1E-903E-F1585FF3C3CE}" srcOrd="2" destOrd="0" presId="urn:microsoft.com/office/officeart/2005/8/layout/gear1"/>
    <dgm:cxn modelId="{070600A9-8C79-4F1E-AF1F-172C6CCAADFC}" type="presOf" srcId="{7F9A64F9-D1CD-478E-BA14-8B7262DBE507}" destId="{515107CA-C4EF-4252-82B9-E0D2D3C9DA07}" srcOrd="2" destOrd="0" presId="urn:microsoft.com/office/officeart/2005/8/layout/gear1"/>
    <dgm:cxn modelId="{3BB8F4BB-74D4-4765-8534-281EF1BB6DBD}" type="presOf" srcId="{F5F4CAD4-70D9-430A-A922-8C6971F966CB}" destId="{F1F72330-486F-4507-B037-1F3F94B755A5}" srcOrd="3" destOrd="0" presId="urn:microsoft.com/office/officeart/2005/8/layout/gear1"/>
    <dgm:cxn modelId="{A6A0D5C1-C3B9-4759-8B6F-27F142003B5F}" type="presOf" srcId="{EC397DFA-1358-475A-A752-8CA8F65186D0}" destId="{B80192E2-8175-4BF4-93EC-2CED83E7B9DB}" srcOrd="0" destOrd="0" presId="urn:microsoft.com/office/officeart/2005/8/layout/gear1"/>
    <dgm:cxn modelId="{23C468C4-2657-4382-9182-F7D10336F5A5}" srcId="{7CB6D422-4117-4BA3-8F5D-F1F2C47C262A}" destId="{7F9A64F9-D1CD-478E-BA14-8B7262DBE507}" srcOrd="0" destOrd="0" parTransId="{B622BC06-3DF9-4097-99DE-6E919107F1E9}" sibTransId="{AB583F40-6B5B-4657-B777-C4210F191C87}"/>
    <dgm:cxn modelId="{9DF8BCD7-826E-4F7D-A956-079AE0314BD9}" type="presOf" srcId="{7F9A64F9-D1CD-478E-BA14-8B7262DBE507}" destId="{4F8F326B-F739-447C-BE2B-89B3E6C3F700}" srcOrd="0" destOrd="0" presId="urn:microsoft.com/office/officeart/2005/8/layout/gear1"/>
    <dgm:cxn modelId="{BABE3EEE-639B-4FAC-B7B3-26A6D1F51B66}" type="presOf" srcId="{7CB6D422-4117-4BA3-8F5D-F1F2C47C262A}" destId="{35688B93-15E6-45BF-BDC5-25935788F2BD}" srcOrd="0" destOrd="0" presId="urn:microsoft.com/office/officeart/2005/8/layout/gear1"/>
    <dgm:cxn modelId="{294B3FF2-0FE5-4D06-9704-D1B5458A9EF7}" type="presOf" srcId="{7F9A64F9-D1CD-478E-BA14-8B7262DBE507}" destId="{7C3BEA20-8D2F-48BD-AFD7-E4FD9A8F4A0F}" srcOrd="1" destOrd="0" presId="urn:microsoft.com/office/officeart/2005/8/layout/gear1"/>
    <dgm:cxn modelId="{BC6862FA-B106-466E-89F1-F3D20E87CC99}" type="presOf" srcId="{56733F30-A1CA-4397-B0D7-C1479FF7916C}" destId="{A4D15CD1-D078-401E-94B8-B767A707BB28}" srcOrd="1" destOrd="0" presId="urn:microsoft.com/office/officeart/2005/8/layout/gear1"/>
    <dgm:cxn modelId="{301FA2FB-7B6F-4160-92A0-BD6BC8915C33}" type="presOf" srcId="{56733F30-A1CA-4397-B0D7-C1479FF7916C}" destId="{36EEFB99-8CAF-4A95-91EC-7734F624F1A4}" srcOrd="0" destOrd="0" presId="urn:microsoft.com/office/officeart/2005/8/layout/gear1"/>
    <dgm:cxn modelId="{FBCC17D4-3AA4-4FF6-95BD-29BE049E01C6}" type="presParOf" srcId="{35688B93-15E6-45BF-BDC5-25935788F2BD}" destId="{4F8F326B-F739-447C-BE2B-89B3E6C3F700}" srcOrd="0" destOrd="0" presId="urn:microsoft.com/office/officeart/2005/8/layout/gear1"/>
    <dgm:cxn modelId="{3A73C9A0-2B7D-4A6B-9157-5234C0357E9C}" type="presParOf" srcId="{35688B93-15E6-45BF-BDC5-25935788F2BD}" destId="{7C3BEA20-8D2F-48BD-AFD7-E4FD9A8F4A0F}" srcOrd="1" destOrd="0" presId="urn:microsoft.com/office/officeart/2005/8/layout/gear1"/>
    <dgm:cxn modelId="{9E9E046B-DAF8-4BCF-A262-61DC95E11607}" type="presParOf" srcId="{35688B93-15E6-45BF-BDC5-25935788F2BD}" destId="{515107CA-C4EF-4252-82B9-E0D2D3C9DA07}" srcOrd="2" destOrd="0" presId="urn:microsoft.com/office/officeart/2005/8/layout/gear1"/>
    <dgm:cxn modelId="{BED2EB64-2B52-4B45-861C-3D8EA7A94DEF}" type="presParOf" srcId="{35688B93-15E6-45BF-BDC5-25935788F2BD}" destId="{36EEFB99-8CAF-4A95-91EC-7734F624F1A4}" srcOrd="3" destOrd="0" presId="urn:microsoft.com/office/officeart/2005/8/layout/gear1"/>
    <dgm:cxn modelId="{0E4CFFD8-CBF6-4A5D-A25E-EB939E9E1CBA}" type="presParOf" srcId="{35688B93-15E6-45BF-BDC5-25935788F2BD}" destId="{A4D15CD1-D078-401E-94B8-B767A707BB28}" srcOrd="4" destOrd="0" presId="urn:microsoft.com/office/officeart/2005/8/layout/gear1"/>
    <dgm:cxn modelId="{EABD55CD-BA66-45C1-9D43-D578D9CFDFEF}" type="presParOf" srcId="{35688B93-15E6-45BF-BDC5-25935788F2BD}" destId="{3CA49C85-76AD-4C1E-903E-F1585FF3C3CE}" srcOrd="5" destOrd="0" presId="urn:microsoft.com/office/officeart/2005/8/layout/gear1"/>
    <dgm:cxn modelId="{D610EE17-5450-4FBC-A692-3103C52C4144}" type="presParOf" srcId="{35688B93-15E6-45BF-BDC5-25935788F2BD}" destId="{209B5A04-61E4-4E68-BE6E-66B667083965}" srcOrd="6" destOrd="0" presId="urn:microsoft.com/office/officeart/2005/8/layout/gear1"/>
    <dgm:cxn modelId="{A4182ED3-4317-4AFD-9DE9-57DA46BE2D97}" type="presParOf" srcId="{35688B93-15E6-45BF-BDC5-25935788F2BD}" destId="{F6AD97DD-205A-4A7F-A757-7B8BD734BF0B}" srcOrd="7" destOrd="0" presId="urn:microsoft.com/office/officeart/2005/8/layout/gear1"/>
    <dgm:cxn modelId="{566DDFE3-E45A-4F06-88AF-2EA2C7FA9ED8}" type="presParOf" srcId="{35688B93-15E6-45BF-BDC5-25935788F2BD}" destId="{C7EFC59A-57CF-4C87-BB5A-19E16C668028}" srcOrd="8" destOrd="0" presId="urn:microsoft.com/office/officeart/2005/8/layout/gear1"/>
    <dgm:cxn modelId="{3160555A-858B-453C-86ED-9FB7CB931421}" type="presParOf" srcId="{35688B93-15E6-45BF-BDC5-25935788F2BD}" destId="{F1F72330-486F-4507-B037-1F3F94B755A5}" srcOrd="9" destOrd="0" presId="urn:microsoft.com/office/officeart/2005/8/layout/gear1"/>
    <dgm:cxn modelId="{6A2266A4-6D92-4547-8DAF-062CA7AF0DBF}" type="presParOf" srcId="{35688B93-15E6-45BF-BDC5-25935788F2BD}" destId="{29F5614A-DACD-46F5-9A65-244AD6287E2E}" srcOrd="10" destOrd="0" presId="urn:microsoft.com/office/officeart/2005/8/layout/gear1"/>
    <dgm:cxn modelId="{F0BB39F8-1A0C-4A47-BA14-3511D97F9E38}" type="presParOf" srcId="{35688B93-15E6-45BF-BDC5-25935788F2BD}" destId="{B80192E2-8175-4BF4-93EC-2CED83E7B9DB}" srcOrd="11" destOrd="0" presId="urn:microsoft.com/office/officeart/2005/8/layout/gear1"/>
    <dgm:cxn modelId="{AAC4AD16-893A-4ED6-9217-B05C01C36529}" type="presParOf" srcId="{35688B93-15E6-45BF-BDC5-25935788F2BD}" destId="{B0AE109E-1508-4711-92B5-E1D977EF75B6}"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E499B4-DDA6-478B-8F18-05535659D65B}" type="doc">
      <dgm:prSet loTypeId="urn:microsoft.com/office/officeart/2005/8/layout/lProcess2" loCatId="list" qsTypeId="urn:microsoft.com/office/officeart/2005/8/quickstyle/3d9" qsCatId="3D" csTypeId="urn:microsoft.com/office/officeart/2005/8/colors/accent0_2" csCatId="mainScheme" phldr="1"/>
      <dgm:spPr/>
      <dgm:t>
        <a:bodyPr/>
        <a:lstStyle/>
        <a:p>
          <a:endParaRPr lang="en-US"/>
        </a:p>
      </dgm:t>
    </dgm:pt>
    <dgm:pt modelId="{165C453B-2A15-465E-B837-5991F6154B94}">
      <dgm:prSet phldrT="[Text]"/>
      <dgm:spPr>
        <a:solidFill>
          <a:schemeClr val="tx2">
            <a:lumMod val="85000"/>
          </a:schemeClr>
        </a:solidFill>
      </dgm:spPr>
      <dgm:t>
        <a:bodyPr/>
        <a:lstStyle/>
        <a:p>
          <a:r>
            <a:rPr lang="en-US" dirty="0"/>
            <a:t>On </a:t>
          </a:r>
          <a:r>
            <a:rPr lang="en-US" dirty="0" err="1"/>
            <a:t>Prem</a:t>
          </a:r>
          <a:endParaRPr lang="en-US" dirty="0"/>
        </a:p>
      </dgm:t>
    </dgm:pt>
    <dgm:pt modelId="{85F4E9BD-E9C5-423E-882A-C0FC7B3229CA}" type="parTrans" cxnId="{DF6F1080-B814-4EA1-B337-69EBAD1853F9}">
      <dgm:prSet/>
      <dgm:spPr/>
      <dgm:t>
        <a:bodyPr/>
        <a:lstStyle/>
        <a:p>
          <a:endParaRPr lang="en-US"/>
        </a:p>
      </dgm:t>
    </dgm:pt>
    <dgm:pt modelId="{892016C3-616F-490B-805E-8039A1050923}" type="sibTrans" cxnId="{DF6F1080-B814-4EA1-B337-69EBAD1853F9}">
      <dgm:prSet/>
      <dgm:spPr/>
      <dgm:t>
        <a:bodyPr/>
        <a:lstStyle/>
        <a:p>
          <a:endParaRPr lang="en-US"/>
        </a:p>
      </dgm:t>
    </dgm:pt>
    <dgm:pt modelId="{B24E14D9-DCBF-491F-A3BD-F43FF1228F32}">
      <dgm:prSet phldrT="[Text]"/>
      <dgm:spPr/>
      <dgm:t>
        <a:bodyPr/>
        <a:lstStyle/>
        <a:p>
          <a:r>
            <a:rPr lang="en-US" dirty="0" err="1"/>
            <a:t>VxFlex</a:t>
          </a:r>
          <a:endParaRPr lang="en-US" dirty="0"/>
        </a:p>
      </dgm:t>
    </dgm:pt>
    <dgm:pt modelId="{5C1633FB-280D-49D3-9F6E-37C394DBDF54}" type="parTrans" cxnId="{0F75E921-5AD3-4E13-B8ED-843B7E08F35E}">
      <dgm:prSet/>
      <dgm:spPr/>
      <dgm:t>
        <a:bodyPr/>
        <a:lstStyle/>
        <a:p>
          <a:endParaRPr lang="en-US"/>
        </a:p>
      </dgm:t>
    </dgm:pt>
    <dgm:pt modelId="{41D02161-44EB-42D2-8ED0-FEFDF6A9C516}" type="sibTrans" cxnId="{0F75E921-5AD3-4E13-B8ED-843B7E08F35E}">
      <dgm:prSet/>
      <dgm:spPr/>
      <dgm:t>
        <a:bodyPr/>
        <a:lstStyle/>
        <a:p>
          <a:endParaRPr lang="en-US"/>
        </a:p>
      </dgm:t>
    </dgm:pt>
    <dgm:pt modelId="{C6E592BD-3AF2-4421-B6F5-12AFEFFB25F0}">
      <dgm:prSet phldrT="[Text]"/>
      <dgm:spPr/>
      <dgm:t>
        <a:bodyPr/>
        <a:lstStyle/>
        <a:p>
          <a:r>
            <a:rPr lang="en-US" dirty="0" err="1"/>
            <a:t>VxRail</a:t>
          </a:r>
          <a:endParaRPr lang="en-US" dirty="0"/>
        </a:p>
      </dgm:t>
    </dgm:pt>
    <dgm:pt modelId="{1E2E9982-EE7E-4020-A89D-CC7D98758E19}" type="parTrans" cxnId="{670CAA9A-CDAF-4D44-B6B1-B2951AFB36C1}">
      <dgm:prSet/>
      <dgm:spPr/>
      <dgm:t>
        <a:bodyPr/>
        <a:lstStyle/>
        <a:p>
          <a:endParaRPr lang="en-US"/>
        </a:p>
      </dgm:t>
    </dgm:pt>
    <dgm:pt modelId="{FB97395B-20F3-4468-8985-9202B8017FAF}" type="sibTrans" cxnId="{670CAA9A-CDAF-4D44-B6B1-B2951AFB36C1}">
      <dgm:prSet/>
      <dgm:spPr/>
      <dgm:t>
        <a:bodyPr/>
        <a:lstStyle/>
        <a:p>
          <a:endParaRPr lang="en-US"/>
        </a:p>
      </dgm:t>
    </dgm:pt>
    <dgm:pt modelId="{9F94C882-F58B-4BDD-A373-9A0C476A27B2}">
      <dgm:prSet phldrT="[Text]"/>
      <dgm:spPr>
        <a:solidFill>
          <a:schemeClr val="tx2">
            <a:lumMod val="85000"/>
          </a:schemeClr>
        </a:solidFill>
      </dgm:spPr>
      <dgm:t>
        <a:bodyPr/>
        <a:lstStyle/>
        <a:p>
          <a:r>
            <a:rPr lang="en-US" dirty="0"/>
            <a:t>Off </a:t>
          </a:r>
          <a:r>
            <a:rPr lang="en-US" dirty="0" err="1"/>
            <a:t>Prem</a:t>
          </a:r>
          <a:endParaRPr lang="en-US" dirty="0"/>
        </a:p>
      </dgm:t>
    </dgm:pt>
    <dgm:pt modelId="{43ABB5B7-89E7-46D5-BD48-5E8F4E608645}" type="parTrans" cxnId="{0E97F121-2D37-4175-9D1D-EA658738779A}">
      <dgm:prSet/>
      <dgm:spPr/>
      <dgm:t>
        <a:bodyPr/>
        <a:lstStyle/>
        <a:p>
          <a:endParaRPr lang="en-US"/>
        </a:p>
      </dgm:t>
    </dgm:pt>
    <dgm:pt modelId="{9C51DCC8-DA94-483B-997F-51D079A3AB95}" type="sibTrans" cxnId="{0E97F121-2D37-4175-9D1D-EA658738779A}">
      <dgm:prSet/>
      <dgm:spPr/>
      <dgm:t>
        <a:bodyPr/>
        <a:lstStyle/>
        <a:p>
          <a:endParaRPr lang="en-US"/>
        </a:p>
      </dgm:t>
    </dgm:pt>
    <dgm:pt modelId="{C05EE40F-0F61-41A5-A926-D51705CFA21E}">
      <dgm:prSet phldrT="[Text]"/>
      <dgm:spPr/>
      <dgm:t>
        <a:bodyPr/>
        <a:lstStyle/>
        <a:p>
          <a:r>
            <a:rPr lang="en-US" dirty="0"/>
            <a:t>DTCP</a:t>
          </a:r>
        </a:p>
      </dgm:t>
    </dgm:pt>
    <dgm:pt modelId="{63F6BD03-0216-4BFB-9967-069B50346089}" type="parTrans" cxnId="{E2C39F72-078B-47D7-B8C9-B74C028E5601}">
      <dgm:prSet/>
      <dgm:spPr/>
      <dgm:t>
        <a:bodyPr/>
        <a:lstStyle/>
        <a:p>
          <a:endParaRPr lang="en-US"/>
        </a:p>
      </dgm:t>
    </dgm:pt>
    <dgm:pt modelId="{DCB54CC2-E191-4F9E-B72D-BC92B595EFAE}" type="sibTrans" cxnId="{E2C39F72-078B-47D7-B8C9-B74C028E5601}">
      <dgm:prSet/>
      <dgm:spPr/>
      <dgm:t>
        <a:bodyPr/>
        <a:lstStyle/>
        <a:p>
          <a:endParaRPr lang="en-US"/>
        </a:p>
      </dgm:t>
    </dgm:pt>
    <dgm:pt modelId="{3EA16BDB-9C6A-418D-B46C-674985FE8B75}">
      <dgm:prSet phldrT="[Text]"/>
      <dgm:spPr/>
      <dgm:t>
        <a:bodyPr/>
        <a:lstStyle/>
        <a:p>
          <a:r>
            <a:rPr lang="en-US" dirty="0" err="1"/>
            <a:t>Virtustream</a:t>
          </a:r>
          <a:endParaRPr lang="en-US" dirty="0"/>
        </a:p>
      </dgm:t>
    </dgm:pt>
    <dgm:pt modelId="{5F9F1A74-9FAF-481A-9DFA-FDA6DA5E6A12}" type="parTrans" cxnId="{7EB72539-503A-4D32-8961-B1654CFDAB76}">
      <dgm:prSet/>
      <dgm:spPr/>
      <dgm:t>
        <a:bodyPr/>
        <a:lstStyle/>
        <a:p>
          <a:endParaRPr lang="en-US"/>
        </a:p>
      </dgm:t>
    </dgm:pt>
    <dgm:pt modelId="{38236DF4-7F19-4492-9B2F-B679B732DD48}" type="sibTrans" cxnId="{7EB72539-503A-4D32-8961-B1654CFDAB76}">
      <dgm:prSet/>
      <dgm:spPr/>
      <dgm:t>
        <a:bodyPr/>
        <a:lstStyle/>
        <a:p>
          <a:endParaRPr lang="en-US"/>
        </a:p>
      </dgm:t>
    </dgm:pt>
    <dgm:pt modelId="{7F4FD677-F301-4110-B200-BD6D0F53A785}" type="pres">
      <dgm:prSet presAssocID="{6BE499B4-DDA6-478B-8F18-05535659D65B}" presName="theList" presStyleCnt="0">
        <dgm:presLayoutVars>
          <dgm:dir/>
          <dgm:animLvl val="lvl"/>
          <dgm:resizeHandles val="exact"/>
        </dgm:presLayoutVars>
      </dgm:prSet>
      <dgm:spPr/>
    </dgm:pt>
    <dgm:pt modelId="{131074A3-41E3-4C16-89AE-75455FDB8536}" type="pres">
      <dgm:prSet presAssocID="{165C453B-2A15-465E-B837-5991F6154B94}" presName="compNode" presStyleCnt="0"/>
      <dgm:spPr/>
    </dgm:pt>
    <dgm:pt modelId="{87ECB365-1EF9-48BA-9172-41BA2C0F2534}" type="pres">
      <dgm:prSet presAssocID="{165C453B-2A15-465E-B837-5991F6154B94}" presName="aNode" presStyleLbl="bgShp" presStyleIdx="0" presStyleCnt="2"/>
      <dgm:spPr/>
    </dgm:pt>
    <dgm:pt modelId="{47B1B4E1-5B25-4C21-BF59-19DDA11E4EBA}" type="pres">
      <dgm:prSet presAssocID="{165C453B-2A15-465E-B837-5991F6154B94}" presName="textNode" presStyleLbl="bgShp" presStyleIdx="0" presStyleCnt="2"/>
      <dgm:spPr/>
    </dgm:pt>
    <dgm:pt modelId="{A707BFE1-F1E9-4508-BE00-122AD40E78DE}" type="pres">
      <dgm:prSet presAssocID="{165C453B-2A15-465E-B837-5991F6154B94}" presName="compChildNode" presStyleCnt="0"/>
      <dgm:spPr/>
    </dgm:pt>
    <dgm:pt modelId="{BC44C984-E34F-4DF0-9E49-231DC3DDBEA0}" type="pres">
      <dgm:prSet presAssocID="{165C453B-2A15-465E-B837-5991F6154B94}" presName="theInnerList" presStyleCnt="0"/>
      <dgm:spPr/>
    </dgm:pt>
    <dgm:pt modelId="{171CAD64-C933-45B0-8AFE-6683B3D26763}" type="pres">
      <dgm:prSet presAssocID="{B24E14D9-DCBF-491F-A3BD-F43FF1228F32}" presName="childNode" presStyleLbl="node1" presStyleIdx="0" presStyleCnt="4">
        <dgm:presLayoutVars>
          <dgm:bulletEnabled val="1"/>
        </dgm:presLayoutVars>
      </dgm:prSet>
      <dgm:spPr/>
    </dgm:pt>
    <dgm:pt modelId="{79DA05AD-8FB9-4882-ABF5-48E4ECBECFA9}" type="pres">
      <dgm:prSet presAssocID="{B24E14D9-DCBF-491F-A3BD-F43FF1228F32}" presName="aSpace2" presStyleCnt="0"/>
      <dgm:spPr/>
    </dgm:pt>
    <dgm:pt modelId="{A477C0D1-968A-4596-AD12-DA4240D4BB7A}" type="pres">
      <dgm:prSet presAssocID="{C6E592BD-3AF2-4421-B6F5-12AFEFFB25F0}" presName="childNode" presStyleLbl="node1" presStyleIdx="1" presStyleCnt="4">
        <dgm:presLayoutVars>
          <dgm:bulletEnabled val="1"/>
        </dgm:presLayoutVars>
      </dgm:prSet>
      <dgm:spPr/>
    </dgm:pt>
    <dgm:pt modelId="{83825794-9103-48F7-9AC1-3194D1924EB3}" type="pres">
      <dgm:prSet presAssocID="{165C453B-2A15-465E-B837-5991F6154B94}" presName="aSpace" presStyleCnt="0"/>
      <dgm:spPr/>
    </dgm:pt>
    <dgm:pt modelId="{76EACA5A-6987-4733-86DC-4F6345D589F0}" type="pres">
      <dgm:prSet presAssocID="{9F94C882-F58B-4BDD-A373-9A0C476A27B2}" presName="compNode" presStyleCnt="0"/>
      <dgm:spPr/>
    </dgm:pt>
    <dgm:pt modelId="{C29B078E-C05F-4EC0-A61E-4FAC52E8C4A2}" type="pres">
      <dgm:prSet presAssocID="{9F94C882-F58B-4BDD-A373-9A0C476A27B2}" presName="aNode" presStyleLbl="bgShp" presStyleIdx="1" presStyleCnt="2" custLinFactNeighborX="70153"/>
      <dgm:spPr/>
    </dgm:pt>
    <dgm:pt modelId="{5C6BDA92-0D15-47CC-B1DB-FBBAE7F88233}" type="pres">
      <dgm:prSet presAssocID="{9F94C882-F58B-4BDD-A373-9A0C476A27B2}" presName="textNode" presStyleLbl="bgShp" presStyleIdx="1" presStyleCnt="2"/>
      <dgm:spPr/>
    </dgm:pt>
    <dgm:pt modelId="{687EC1E2-3E79-4B0C-B12D-30C0C8C85CBF}" type="pres">
      <dgm:prSet presAssocID="{9F94C882-F58B-4BDD-A373-9A0C476A27B2}" presName="compChildNode" presStyleCnt="0"/>
      <dgm:spPr/>
    </dgm:pt>
    <dgm:pt modelId="{09AF030F-4F6A-4CB0-B7B0-D678F1D5DF01}" type="pres">
      <dgm:prSet presAssocID="{9F94C882-F58B-4BDD-A373-9A0C476A27B2}" presName="theInnerList" presStyleCnt="0"/>
      <dgm:spPr/>
    </dgm:pt>
    <dgm:pt modelId="{6CF0B5D7-9CBD-4D5D-90A3-219504A07506}" type="pres">
      <dgm:prSet presAssocID="{C05EE40F-0F61-41A5-A926-D51705CFA21E}" presName="childNode" presStyleLbl="node1" presStyleIdx="2" presStyleCnt="4">
        <dgm:presLayoutVars>
          <dgm:bulletEnabled val="1"/>
        </dgm:presLayoutVars>
      </dgm:prSet>
      <dgm:spPr/>
    </dgm:pt>
    <dgm:pt modelId="{DD910B1A-8F86-4037-9282-E21F2D8EA456}" type="pres">
      <dgm:prSet presAssocID="{C05EE40F-0F61-41A5-A926-D51705CFA21E}" presName="aSpace2" presStyleCnt="0"/>
      <dgm:spPr/>
    </dgm:pt>
    <dgm:pt modelId="{259289D9-4955-4336-A44A-58BFB4A41C6E}" type="pres">
      <dgm:prSet presAssocID="{3EA16BDB-9C6A-418D-B46C-674985FE8B75}" presName="childNode" presStyleLbl="node1" presStyleIdx="3" presStyleCnt="4" custLinFactNeighborX="0">
        <dgm:presLayoutVars>
          <dgm:bulletEnabled val="1"/>
        </dgm:presLayoutVars>
      </dgm:prSet>
      <dgm:spPr/>
    </dgm:pt>
  </dgm:ptLst>
  <dgm:cxnLst>
    <dgm:cxn modelId="{D044271E-023A-4FDE-BA85-A03615BF7116}" type="presOf" srcId="{C6E592BD-3AF2-4421-B6F5-12AFEFFB25F0}" destId="{A477C0D1-968A-4596-AD12-DA4240D4BB7A}" srcOrd="0" destOrd="0" presId="urn:microsoft.com/office/officeart/2005/8/layout/lProcess2"/>
    <dgm:cxn modelId="{0F75E921-5AD3-4E13-B8ED-843B7E08F35E}" srcId="{165C453B-2A15-465E-B837-5991F6154B94}" destId="{B24E14D9-DCBF-491F-A3BD-F43FF1228F32}" srcOrd="0" destOrd="0" parTransId="{5C1633FB-280D-49D3-9F6E-37C394DBDF54}" sibTransId="{41D02161-44EB-42D2-8ED0-FEFDF6A9C516}"/>
    <dgm:cxn modelId="{0E97F121-2D37-4175-9D1D-EA658738779A}" srcId="{6BE499B4-DDA6-478B-8F18-05535659D65B}" destId="{9F94C882-F58B-4BDD-A373-9A0C476A27B2}" srcOrd="1" destOrd="0" parTransId="{43ABB5B7-89E7-46D5-BD48-5E8F4E608645}" sibTransId="{9C51DCC8-DA94-483B-997F-51D079A3AB95}"/>
    <dgm:cxn modelId="{7EB72539-503A-4D32-8961-B1654CFDAB76}" srcId="{9F94C882-F58B-4BDD-A373-9A0C476A27B2}" destId="{3EA16BDB-9C6A-418D-B46C-674985FE8B75}" srcOrd="1" destOrd="0" parTransId="{5F9F1A74-9FAF-481A-9DFA-FDA6DA5E6A12}" sibTransId="{38236DF4-7F19-4492-9B2F-B679B732DD48}"/>
    <dgm:cxn modelId="{857E6340-59B9-421D-BC51-015DE22DF588}" type="presOf" srcId="{9F94C882-F58B-4BDD-A373-9A0C476A27B2}" destId="{C29B078E-C05F-4EC0-A61E-4FAC52E8C4A2}" srcOrd="0" destOrd="0" presId="urn:microsoft.com/office/officeart/2005/8/layout/lProcess2"/>
    <dgm:cxn modelId="{7F1F4141-7E7A-4BF5-8210-3D61187ABD5C}" type="presOf" srcId="{6BE499B4-DDA6-478B-8F18-05535659D65B}" destId="{7F4FD677-F301-4110-B200-BD6D0F53A785}" srcOrd="0" destOrd="0" presId="urn:microsoft.com/office/officeart/2005/8/layout/lProcess2"/>
    <dgm:cxn modelId="{E2C39F72-078B-47D7-B8C9-B74C028E5601}" srcId="{9F94C882-F58B-4BDD-A373-9A0C476A27B2}" destId="{C05EE40F-0F61-41A5-A926-D51705CFA21E}" srcOrd="0" destOrd="0" parTransId="{63F6BD03-0216-4BFB-9967-069B50346089}" sibTransId="{DCB54CC2-E191-4F9E-B72D-BC92B595EFAE}"/>
    <dgm:cxn modelId="{DF6F1080-B814-4EA1-B337-69EBAD1853F9}" srcId="{6BE499B4-DDA6-478B-8F18-05535659D65B}" destId="{165C453B-2A15-465E-B837-5991F6154B94}" srcOrd="0" destOrd="0" parTransId="{85F4E9BD-E9C5-423E-882A-C0FC7B3229CA}" sibTransId="{892016C3-616F-490B-805E-8039A1050923}"/>
    <dgm:cxn modelId="{0FF1E38B-6ADA-46D5-9028-F260E10974C8}" type="presOf" srcId="{165C453B-2A15-465E-B837-5991F6154B94}" destId="{47B1B4E1-5B25-4C21-BF59-19DDA11E4EBA}" srcOrd="1" destOrd="0" presId="urn:microsoft.com/office/officeart/2005/8/layout/lProcess2"/>
    <dgm:cxn modelId="{9C4B1F8D-3E0D-4DF8-BED2-27346287CCBA}" type="presOf" srcId="{3EA16BDB-9C6A-418D-B46C-674985FE8B75}" destId="{259289D9-4955-4336-A44A-58BFB4A41C6E}" srcOrd="0" destOrd="0" presId="urn:microsoft.com/office/officeart/2005/8/layout/lProcess2"/>
    <dgm:cxn modelId="{670CAA9A-CDAF-4D44-B6B1-B2951AFB36C1}" srcId="{165C453B-2A15-465E-B837-5991F6154B94}" destId="{C6E592BD-3AF2-4421-B6F5-12AFEFFB25F0}" srcOrd="1" destOrd="0" parTransId="{1E2E9982-EE7E-4020-A89D-CC7D98758E19}" sibTransId="{FB97395B-20F3-4468-8985-9202B8017FAF}"/>
    <dgm:cxn modelId="{C0422BA4-8A75-473F-916B-61319C5780BF}" type="presOf" srcId="{165C453B-2A15-465E-B837-5991F6154B94}" destId="{87ECB365-1EF9-48BA-9172-41BA2C0F2534}" srcOrd="0" destOrd="0" presId="urn:microsoft.com/office/officeart/2005/8/layout/lProcess2"/>
    <dgm:cxn modelId="{5CC8E0BC-0A89-4C05-B462-4D6D5AE81E58}" type="presOf" srcId="{B24E14D9-DCBF-491F-A3BD-F43FF1228F32}" destId="{171CAD64-C933-45B0-8AFE-6683B3D26763}" srcOrd="0" destOrd="0" presId="urn:microsoft.com/office/officeart/2005/8/layout/lProcess2"/>
    <dgm:cxn modelId="{DB5C5BE3-0603-4681-9DAD-7991613F5BBD}" type="presOf" srcId="{C05EE40F-0F61-41A5-A926-D51705CFA21E}" destId="{6CF0B5D7-9CBD-4D5D-90A3-219504A07506}" srcOrd="0" destOrd="0" presId="urn:microsoft.com/office/officeart/2005/8/layout/lProcess2"/>
    <dgm:cxn modelId="{74EFC2E9-C3F7-435F-93ED-A5EF4C8F900A}" type="presOf" srcId="{9F94C882-F58B-4BDD-A373-9A0C476A27B2}" destId="{5C6BDA92-0D15-47CC-B1DB-FBBAE7F88233}" srcOrd="1" destOrd="0" presId="urn:microsoft.com/office/officeart/2005/8/layout/lProcess2"/>
    <dgm:cxn modelId="{4CB1290E-B81B-4F43-8841-A6316BB94603}" type="presParOf" srcId="{7F4FD677-F301-4110-B200-BD6D0F53A785}" destId="{131074A3-41E3-4C16-89AE-75455FDB8536}" srcOrd="0" destOrd="0" presId="urn:microsoft.com/office/officeart/2005/8/layout/lProcess2"/>
    <dgm:cxn modelId="{52373056-A6DD-4A91-9DB2-4110BB35528E}" type="presParOf" srcId="{131074A3-41E3-4C16-89AE-75455FDB8536}" destId="{87ECB365-1EF9-48BA-9172-41BA2C0F2534}" srcOrd="0" destOrd="0" presId="urn:microsoft.com/office/officeart/2005/8/layout/lProcess2"/>
    <dgm:cxn modelId="{7A50BD32-8B93-4960-87EF-747EAA0D9ADB}" type="presParOf" srcId="{131074A3-41E3-4C16-89AE-75455FDB8536}" destId="{47B1B4E1-5B25-4C21-BF59-19DDA11E4EBA}" srcOrd="1" destOrd="0" presId="urn:microsoft.com/office/officeart/2005/8/layout/lProcess2"/>
    <dgm:cxn modelId="{0CCB1306-A83C-4A41-BB09-5D09182C66E9}" type="presParOf" srcId="{131074A3-41E3-4C16-89AE-75455FDB8536}" destId="{A707BFE1-F1E9-4508-BE00-122AD40E78DE}" srcOrd="2" destOrd="0" presId="urn:microsoft.com/office/officeart/2005/8/layout/lProcess2"/>
    <dgm:cxn modelId="{D94F7E30-FC40-4430-9138-E8E0D920FEA0}" type="presParOf" srcId="{A707BFE1-F1E9-4508-BE00-122AD40E78DE}" destId="{BC44C984-E34F-4DF0-9E49-231DC3DDBEA0}" srcOrd="0" destOrd="0" presId="urn:microsoft.com/office/officeart/2005/8/layout/lProcess2"/>
    <dgm:cxn modelId="{CAC5B165-2505-4BCB-AE2B-1D5DEF7D6EEB}" type="presParOf" srcId="{BC44C984-E34F-4DF0-9E49-231DC3DDBEA0}" destId="{171CAD64-C933-45B0-8AFE-6683B3D26763}" srcOrd="0" destOrd="0" presId="urn:microsoft.com/office/officeart/2005/8/layout/lProcess2"/>
    <dgm:cxn modelId="{EF39CCF0-74F5-4D48-94D0-7D0EFE4AD625}" type="presParOf" srcId="{BC44C984-E34F-4DF0-9E49-231DC3DDBEA0}" destId="{79DA05AD-8FB9-4882-ABF5-48E4ECBECFA9}" srcOrd="1" destOrd="0" presId="urn:microsoft.com/office/officeart/2005/8/layout/lProcess2"/>
    <dgm:cxn modelId="{055A669C-D890-4E33-999C-24A955FDF950}" type="presParOf" srcId="{BC44C984-E34F-4DF0-9E49-231DC3DDBEA0}" destId="{A477C0D1-968A-4596-AD12-DA4240D4BB7A}" srcOrd="2" destOrd="0" presId="urn:microsoft.com/office/officeart/2005/8/layout/lProcess2"/>
    <dgm:cxn modelId="{7BC6C29C-C7D2-4617-A8B7-557BCF319A44}" type="presParOf" srcId="{7F4FD677-F301-4110-B200-BD6D0F53A785}" destId="{83825794-9103-48F7-9AC1-3194D1924EB3}" srcOrd="1" destOrd="0" presId="urn:microsoft.com/office/officeart/2005/8/layout/lProcess2"/>
    <dgm:cxn modelId="{2E82D393-2709-4005-9CE9-1FAA166F2EE9}" type="presParOf" srcId="{7F4FD677-F301-4110-B200-BD6D0F53A785}" destId="{76EACA5A-6987-4733-86DC-4F6345D589F0}" srcOrd="2" destOrd="0" presId="urn:microsoft.com/office/officeart/2005/8/layout/lProcess2"/>
    <dgm:cxn modelId="{FB6BDBF7-61CB-4322-9D08-145C4D06FAB8}" type="presParOf" srcId="{76EACA5A-6987-4733-86DC-4F6345D589F0}" destId="{C29B078E-C05F-4EC0-A61E-4FAC52E8C4A2}" srcOrd="0" destOrd="0" presId="urn:microsoft.com/office/officeart/2005/8/layout/lProcess2"/>
    <dgm:cxn modelId="{CEA1D896-6908-4314-A8B9-5E2BE2A4CE5D}" type="presParOf" srcId="{76EACA5A-6987-4733-86DC-4F6345D589F0}" destId="{5C6BDA92-0D15-47CC-B1DB-FBBAE7F88233}" srcOrd="1" destOrd="0" presId="urn:microsoft.com/office/officeart/2005/8/layout/lProcess2"/>
    <dgm:cxn modelId="{8EBB66E6-7EFA-41F5-B36D-C971919F2CA8}" type="presParOf" srcId="{76EACA5A-6987-4733-86DC-4F6345D589F0}" destId="{687EC1E2-3E79-4B0C-B12D-30C0C8C85CBF}" srcOrd="2" destOrd="0" presId="urn:microsoft.com/office/officeart/2005/8/layout/lProcess2"/>
    <dgm:cxn modelId="{6D28E88F-D862-40AB-B251-2D1B21466D41}" type="presParOf" srcId="{687EC1E2-3E79-4B0C-B12D-30C0C8C85CBF}" destId="{09AF030F-4F6A-4CB0-B7B0-D678F1D5DF01}" srcOrd="0" destOrd="0" presId="urn:microsoft.com/office/officeart/2005/8/layout/lProcess2"/>
    <dgm:cxn modelId="{409A3EB6-031B-4AF3-952E-6CFE776474F6}" type="presParOf" srcId="{09AF030F-4F6A-4CB0-B7B0-D678F1D5DF01}" destId="{6CF0B5D7-9CBD-4D5D-90A3-219504A07506}" srcOrd="0" destOrd="0" presId="urn:microsoft.com/office/officeart/2005/8/layout/lProcess2"/>
    <dgm:cxn modelId="{BEB9C1DF-E679-477E-AF0A-795048592E16}" type="presParOf" srcId="{09AF030F-4F6A-4CB0-B7B0-D678F1D5DF01}" destId="{DD910B1A-8F86-4037-9282-E21F2D8EA456}" srcOrd="1" destOrd="0" presId="urn:microsoft.com/office/officeart/2005/8/layout/lProcess2"/>
    <dgm:cxn modelId="{7C925B36-10FE-4BE5-8078-618E3BFEE012}" type="presParOf" srcId="{09AF030F-4F6A-4CB0-B7B0-D678F1D5DF01}" destId="{259289D9-4955-4336-A44A-58BFB4A41C6E}"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F326B-F739-447C-BE2B-89B3E6C3F700}">
      <dsp:nvSpPr>
        <dsp:cNvPr id="0" name=""/>
        <dsp:cNvSpPr/>
      </dsp:nvSpPr>
      <dsp:spPr>
        <a:xfrm>
          <a:off x="2122782" y="2200936"/>
          <a:ext cx="1925398" cy="1925398"/>
        </a:xfrm>
        <a:prstGeom prst="gear9">
          <a:avLst/>
        </a:prstGeom>
        <a:gradFill rotWithShape="1">
          <a:gsLst>
            <a:gs pos="0">
              <a:srgbClr val="3892D0">
                <a:shade val="51000"/>
                <a:satMod val="130000"/>
              </a:srgbClr>
            </a:gs>
            <a:gs pos="80000">
              <a:srgbClr val="3892D0">
                <a:shade val="93000"/>
                <a:satMod val="130000"/>
              </a:srgbClr>
            </a:gs>
            <a:gs pos="100000">
              <a:srgbClr val="3892D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panose="020B0604020202020204"/>
              <a:ea typeface="+mn-ea"/>
              <a:cs typeface="+mn-cs"/>
            </a:rPr>
            <a:t>Technology</a:t>
          </a:r>
        </a:p>
      </dsp:txBody>
      <dsp:txXfrm>
        <a:off x="2509873" y="2651951"/>
        <a:ext cx="1151216" cy="989695"/>
      </dsp:txXfrm>
    </dsp:sp>
    <dsp:sp modelId="{36EEFB99-8CAF-4A95-91EC-7734F624F1A4}">
      <dsp:nvSpPr>
        <dsp:cNvPr id="0" name=""/>
        <dsp:cNvSpPr/>
      </dsp:nvSpPr>
      <dsp:spPr>
        <a:xfrm>
          <a:off x="703765" y="1458142"/>
          <a:ext cx="1711469" cy="1711469"/>
        </a:xfrm>
        <a:prstGeom prst="gear6">
          <a:avLst/>
        </a:prstGeom>
        <a:gradFill rotWithShape="1">
          <a:gsLst>
            <a:gs pos="0">
              <a:srgbClr val="FFC425">
                <a:shade val="51000"/>
                <a:satMod val="130000"/>
              </a:srgbClr>
            </a:gs>
            <a:gs pos="80000">
              <a:srgbClr val="FFC425">
                <a:shade val="93000"/>
                <a:satMod val="130000"/>
              </a:srgbClr>
            </a:gs>
            <a:gs pos="100000">
              <a:srgbClr val="FFC425">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panose="020B0604020202020204"/>
              <a:ea typeface="+mn-ea"/>
              <a:cs typeface="+mn-cs"/>
            </a:rPr>
            <a:t>Process</a:t>
          </a:r>
        </a:p>
      </dsp:txBody>
      <dsp:txXfrm>
        <a:off x="1134632" y="1891614"/>
        <a:ext cx="849735" cy="844525"/>
      </dsp:txXfrm>
    </dsp:sp>
    <dsp:sp modelId="{209B5A04-61E4-4E68-BE6E-66B667083965}">
      <dsp:nvSpPr>
        <dsp:cNvPr id="0" name=""/>
        <dsp:cNvSpPr/>
      </dsp:nvSpPr>
      <dsp:spPr>
        <a:xfrm rot="20700000">
          <a:off x="1662362" y="277403"/>
          <a:ext cx="1676890" cy="1676890"/>
        </a:xfrm>
        <a:prstGeom prst="gear6">
          <a:avLst/>
        </a:prstGeom>
        <a:gradFill rotWithShape="1">
          <a:gsLst>
            <a:gs pos="0">
              <a:srgbClr val="B5121B">
                <a:shade val="51000"/>
                <a:satMod val="130000"/>
              </a:srgbClr>
            </a:gs>
            <a:gs pos="80000">
              <a:srgbClr val="B5121B">
                <a:shade val="93000"/>
                <a:satMod val="130000"/>
              </a:srgbClr>
            </a:gs>
            <a:gs pos="100000">
              <a:srgbClr val="B5121B">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rgbClr val="FFFFFF"/>
              </a:solidFill>
              <a:latin typeface="Arial" panose="020B0604020202020204"/>
              <a:ea typeface="+mn-ea"/>
              <a:cs typeface="+mn-cs"/>
            </a:rPr>
            <a:t>People</a:t>
          </a:r>
        </a:p>
      </dsp:txBody>
      <dsp:txXfrm rot="-20700000">
        <a:off x="2267130" y="883603"/>
        <a:ext cx="467354" cy="464490"/>
      </dsp:txXfrm>
    </dsp:sp>
    <dsp:sp modelId="{29F5614A-DACD-46F5-9A65-244AD6287E2E}">
      <dsp:nvSpPr>
        <dsp:cNvPr id="0" name=""/>
        <dsp:cNvSpPr/>
      </dsp:nvSpPr>
      <dsp:spPr>
        <a:xfrm rot="18796536" flipH="1" flipV="1">
          <a:off x="1802293" y="1952608"/>
          <a:ext cx="2648102" cy="2348721"/>
        </a:xfrm>
        <a:prstGeom prst="circularArrow">
          <a:avLst>
            <a:gd name="adj1" fmla="val 4688"/>
            <a:gd name="adj2" fmla="val 299029"/>
            <a:gd name="adj3" fmla="val 2518204"/>
            <a:gd name="adj4" fmla="val 15856894"/>
            <a:gd name="adj5" fmla="val 5469"/>
          </a:avLst>
        </a:prstGeom>
        <a:solidFill>
          <a:srgbClr val="3892D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80192E2-8175-4BF4-93EC-2CED83E7B9DB}">
      <dsp:nvSpPr>
        <dsp:cNvPr id="0" name=""/>
        <dsp:cNvSpPr/>
      </dsp:nvSpPr>
      <dsp:spPr>
        <a:xfrm>
          <a:off x="400667" y="1079096"/>
          <a:ext cx="2188541" cy="2188541"/>
        </a:xfrm>
        <a:prstGeom prst="leftCircularArrow">
          <a:avLst>
            <a:gd name="adj1" fmla="val 6452"/>
            <a:gd name="adj2" fmla="val 429999"/>
            <a:gd name="adj3" fmla="val 10489124"/>
            <a:gd name="adj4" fmla="val 14837806"/>
            <a:gd name="adj5" fmla="val 7527"/>
          </a:avLst>
        </a:prstGeom>
        <a:solidFill>
          <a:srgbClr val="3892D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B0AE109E-1508-4711-92B5-E1D977EF75B6}">
      <dsp:nvSpPr>
        <dsp:cNvPr id="0" name=""/>
        <dsp:cNvSpPr/>
      </dsp:nvSpPr>
      <dsp:spPr>
        <a:xfrm>
          <a:off x="1274480" y="-90261"/>
          <a:ext cx="2359688" cy="2359688"/>
        </a:xfrm>
        <a:prstGeom prst="circularArrow">
          <a:avLst>
            <a:gd name="adj1" fmla="val 5984"/>
            <a:gd name="adj2" fmla="val 394124"/>
            <a:gd name="adj3" fmla="val 13313824"/>
            <a:gd name="adj4" fmla="val 10508221"/>
            <a:gd name="adj5" fmla="val 6981"/>
          </a:avLst>
        </a:prstGeom>
        <a:solidFill>
          <a:srgbClr val="3892D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B9C36-933B-4F3E-B465-2DED612C9B00}">
      <dsp:nvSpPr>
        <dsp:cNvPr id="0" name=""/>
        <dsp:cNvSpPr/>
      </dsp:nvSpPr>
      <dsp:spPr>
        <a:xfrm>
          <a:off x="0" y="0"/>
          <a:ext cx="8342673" cy="3802062"/>
        </a:xfrm>
        <a:prstGeom prst="roundRect">
          <a:avLst>
            <a:gd name="adj" fmla="val 10000"/>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A Culture that emphasizes</a:t>
          </a:r>
        </a:p>
      </dsp:txBody>
      <dsp:txXfrm>
        <a:off x="0" y="0"/>
        <a:ext cx="8342673" cy="1140618"/>
      </dsp:txXfrm>
    </dsp:sp>
    <dsp:sp modelId="{B76DD9E6-6F4C-484F-B48D-561CCFA538BE}">
      <dsp:nvSpPr>
        <dsp:cNvPr id="0" name=""/>
        <dsp:cNvSpPr/>
      </dsp:nvSpPr>
      <dsp:spPr>
        <a:xfrm>
          <a:off x="834267" y="1141732"/>
          <a:ext cx="6674138" cy="1146373"/>
        </a:xfrm>
        <a:prstGeom prst="roundRect">
          <a:avLst>
            <a:gd name="adj" fmla="val 10000"/>
          </a:avLst>
        </a:prstGeom>
        <a:solidFill>
          <a:schemeClr val="bg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2"/>
              </a:solidFill>
              <a:latin typeface="+mj-lt"/>
            </a:rPr>
            <a:t>Collaboration/communication between Dev/QA and IT Ops</a:t>
          </a:r>
          <a:endParaRPr lang="en-US" sz="3200" kern="1200" dirty="0">
            <a:solidFill>
              <a:schemeClr val="tx2"/>
            </a:solidFill>
          </a:endParaRPr>
        </a:p>
      </dsp:txBody>
      <dsp:txXfrm>
        <a:off x="867843" y="1175308"/>
        <a:ext cx="6606986" cy="1079221"/>
      </dsp:txXfrm>
    </dsp:sp>
    <dsp:sp modelId="{3E2034C9-32A5-413C-ABA1-0D79EA12C005}">
      <dsp:nvSpPr>
        <dsp:cNvPr id="0" name=""/>
        <dsp:cNvSpPr/>
      </dsp:nvSpPr>
      <dsp:spPr>
        <a:xfrm>
          <a:off x="834267" y="2464471"/>
          <a:ext cx="6674138" cy="1146373"/>
        </a:xfrm>
        <a:prstGeom prst="roundRect">
          <a:avLst>
            <a:gd name="adj" fmla="val 10000"/>
          </a:avLst>
        </a:prstGeom>
        <a:solidFill>
          <a:schemeClr val="bg1"/>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2"/>
              </a:solidFill>
              <a:latin typeface="+mj-lt"/>
            </a:rPr>
            <a:t>Automating the process of software delivery and infrastructure changes</a:t>
          </a:r>
          <a:endParaRPr lang="en-US" sz="3200" kern="1200" dirty="0">
            <a:solidFill>
              <a:schemeClr val="tx2"/>
            </a:solidFill>
          </a:endParaRPr>
        </a:p>
      </dsp:txBody>
      <dsp:txXfrm>
        <a:off x="867843" y="2498047"/>
        <a:ext cx="6606986" cy="10792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F326B-F739-447C-BE2B-89B3E6C3F700}">
      <dsp:nvSpPr>
        <dsp:cNvPr id="0" name=""/>
        <dsp:cNvSpPr/>
      </dsp:nvSpPr>
      <dsp:spPr>
        <a:xfrm>
          <a:off x="2068686" y="2189062"/>
          <a:ext cx="1613784" cy="1668696"/>
        </a:xfrm>
        <a:prstGeom prst="gear9">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Technology</a:t>
          </a:r>
        </a:p>
      </dsp:txBody>
      <dsp:txXfrm>
        <a:off x="2393128" y="2576298"/>
        <a:ext cx="964900" cy="864800"/>
      </dsp:txXfrm>
    </dsp:sp>
    <dsp:sp modelId="{36EEFB99-8CAF-4A95-91EC-7734F624F1A4}">
      <dsp:nvSpPr>
        <dsp:cNvPr id="0" name=""/>
        <dsp:cNvSpPr/>
      </dsp:nvSpPr>
      <dsp:spPr>
        <a:xfrm>
          <a:off x="576074" y="1393083"/>
          <a:ext cx="1636038" cy="1636038"/>
        </a:xfrm>
        <a:prstGeom prst="gear6">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Process</a:t>
          </a:r>
        </a:p>
      </dsp:txBody>
      <dsp:txXfrm>
        <a:off x="987951" y="1807450"/>
        <a:ext cx="812284" cy="807304"/>
      </dsp:txXfrm>
    </dsp:sp>
    <dsp:sp modelId="{209B5A04-61E4-4E68-BE6E-66B667083965}">
      <dsp:nvSpPr>
        <dsp:cNvPr id="0" name=""/>
        <dsp:cNvSpPr/>
      </dsp:nvSpPr>
      <dsp:spPr>
        <a:xfrm rot="20700000">
          <a:off x="1515180" y="290730"/>
          <a:ext cx="1602984" cy="1602984"/>
        </a:xfrm>
        <a:prstGeom prst="gear6">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People</a:t>
          </a:r>
        </a:p>
      </dsp:txBody>
      <dsp:txXfrm rot="-20700000">
        <a:off x="1866762" y="642311"/>
        <a:ext cx="899821" cy="899821"/>
      </dsp:txXfrm>
    </dsp:sp>
    <dsp:sp modelId="{29F5614A-DACD-46F5-9A65-244AD6287E2E}">
      <dsp:nvSpPr>
        <dsp:cNvPr id="0" name=""/>
        <dsp:cNvSpPr/>
      </dsp:nvSpPr>
      <dsp:spPr>
        <a:xfrm rot="18796536" flipH="1" flipV="1">
          <a:off x="1646921" y="1866906"/>
          <a:ext cx="2531391" cy="2245205"/>
        </a:xfrm>
        <a:prstGeom prst="circularArrow">
          <a:avLst>
            <a:gd name="adj1" fmla="val 4688"/>
            <a:gd name="adj2" fmla="val 299029"/>
            <a:gd name="adj3" fmla="val 2513730"/>
            <a:gd name="adj4" fmla="val 1586653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0192E2-8175-4BF4-93EC-2CED83E7B9DB}">
      <dsp:nvSpPr>
        <dsp:cNvPr id="0" name=""/>
        <dsp:cNvSpPr/>
      </dsp:nvSpPr>
      <dsp:spPr>
        <a:xfrm>
          <a:off x="403257" y="1031537"/>
          <a:ext cx="2092084" cy="209208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AE109E-1508-4711-92B5-E1D977EF75B6}">
      <dsp:nvSpPr>
        <dsp:cNvPr id="0" name=""/>
        <dsp:cNvSpPr/>
      </dsp:nvSpPr>
      <dsp:spPr>
        <a:xfrm>
          <a:off x="1144394" y="-86282"/>
          <a:ext cx="2255688" cy="2255688"/>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F326B-F739-447C-BE2B-89B3E6C3F700}">
      <dsp:nvSpPr>
        <dsp:cNvPr id="0" name=""/>
        <dsp:cNvSpPr/>
      </dsp:nvSpPr>
      <dsp:spPr>
        <a:xfrm>
          <a:off x="2068686" y="2189062"/>
          <a:ext cx="1613784" cy="1668696"/>
        </a:xfrm>
        <a:prstGeom prst="gear9">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Technology</a:t>
          </a:r>
        </a:p>
      </dsp:txBody>
      <dsp:txXfrm>
        <a:off x="2393128" y="2576298"/>
        <a:ext cx="964900" cy="864800"/>
      </dsp:txXfrm>
    </dsp:sp>
    <dsp:sp modelId="{36EEFB99-8CAF-4A95-91EC-7734F624F1A4}">
      <dsp:nvSpPr>
        <dsp:cNvPr id="0" name=""/>
        <dsp:cNvSpPr/>
      </dsp:nvSpPr>
      <dsp:spPr>
        <a:xfrm>
          <a:off x="576074" y="1393083"/>
          <a:ext cx="1636038" cy="1636038"/>
        </a:xfrm>
        <a:prstGeom prst="gear6">
          <a:avLst/>
        </a:prstGeom>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Process</a:t>
          </a:r>
        </a:p>
      </dsp:txBody>
      <dsp:txXfrm>
        <a:off x="987951" y="1807450"/>
        <a:ext cx="812284" cy="807304"/>
      </dsp:txXfrm>
    </dsp:sp>
    <dsp:sp modelId="{209B5A04-61E4-4E68-BE6E-66B667083965}">
      <dsp:nvSpPr>
        <dsp:cNvPr id="0" name=""/>
        <dsp:cNvSpPr/>
      </dsp:nvSpPr>
      <dsp:spPr>
        <a:xfrm rot="20700000">
          <a:off x="1515180" y="290730"/>
          <a:ext cx="1602984" cy="1602984"/>
        </a:xfrm>
        <a:prstGeom prst="gear6">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2"/>
              </a:solidFill>
            </a:rPr>
            <a:t>People</a:t>
          </a:r>
        </a:p>
      </dsp:txBody>
      <dsp:txXfrm rot="-20700000">
        <a:off x="1866762" y="642311"/>
        <a:ext cx="899821" cy="899821"/>
      </dsp:txXfrm>
    </dsp:sp>
    <dsp:sp modelId="{29F5614A-DACD-46F5-9A65-244AD6287E2E}">
      <dsp:nvSpPr>
        <dsp:cNvPr id="0" name=""/>
        <dsp:cNvSpPr/>
      </dsp:nvSpPr>
      <dsp:spPr>
        <a:xfrm rot="18796536" flipH="1" flipV="1">
          <a:off x="1646921" y="1866906"/>
          <a:ext cx="2531391" cy="2245205"/>
        </a:xfrm>
        <a:prstGeom prst="circularArrow">
          <a:avLst>
            <a:gd name="adj1" fmla="val 4688"/>
            <a:gd name="adj2" fmla="val 299029"/>
            <a:gd name="adj3" fmla="val 2513730"/>
            <a:gd name="adj4" fmla="val 15866533"/>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80192E2-8175-4BF4-93EC-2CED83E7B9DB}">
      <dsp:nvSpPr>
        <dsp:cNvPr id="0" name=""/>
        <dsp:cNvSpPr/>
      </dsp:nvSpPr>
      <dsp:spPr>
        <a:xfrm>
          <a:off x="403257" y="1031537"/>
          <a:ext cx="2092084" cy="209208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AE109E-1508-4711-92B5-E1D977EF75B6}">
      <dsp:nvSpPr>
        <dsp:cNvPr id="0" name=""/>
        <dsp:cNvSpPr/>
      </dsp:nvSpPr>
      <dsp:spPr>
        <a:xfrm>
          <a:off x="1144394" y="-86282"/>
          <a:ext cx="2255688" cy="2255688"/>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CB365-1EF9-48BA-9172-41BA2C0F2534}">
      <dsp:nvSpPr>
        <dsp:cNvPr id="0" name=""/>
        <dsp:cNvSpPr/>
      </dsp:nvSpPr>
      <dsp:spPr>
        <a:xfrm>
          <a:off x="3200" y="0"/>
          <a:ext cx="3078542" cy="4294429"/>
        </a:xfrm>
        <a:prstGeom prst="roundRect">
          <a:avLst>
            <a:gd name="adj" fmla="val 10000"/>
          </a:avLst>
        </a:prstGeom>
        <a:solidFill>
          <a:schemeClr val="tx2">
            <a:lumMod val="8500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kern="1200" dirty="0"/>
            <a:t>On </a:t>
          </a:r>
          <a:r>
            <a:rPr lang="en-US" sz="5200" kern="1200" dirty="0" err="1"/>
            <a:t>Prem</a:t>
          </a:r>
          <a:endParaRPr lang="en-US" sz="5200" kern="1200" dirty="0"/>
        </a:p>
      </dsp:txBody>
      <dsp:txXfrm>
        <a:off x="3200" y="0"/>
        <a:ext cx="3078542" cy="1288328"/>
      </dsp:txXfrm>
    </dsp:sp>
    <dsp:sp modelId="{171CAD64-C933-45B0-8AFE-6683B3D26763}">
      <dsp:nvSpPr>
        <dsp:cNvPr id="0" name=""/>
        <dsp:cNvSpPr/>
      </dsp:nvSpPr>
      <dsp:spPr>
        <a:xfrm>
          <a:off x="311054" y="1289586"/>
          <a:ext cx="2462834" cy="1294829"/>
        </a:xfrm>
        <a:prstGeom prst="roundRect">
          <a:avLst>
            <a:gd name="adj" fmla="val 10000"/>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6360" tIns="64770" rIns="86360" bIns="64770" numCol="1" spcCol="1270" anchor="ctr" anchorCtr="0">
          <a:noAutofit/>
          <a:sp3d extrusionH="28000" prstMaterial="matte"/>
        </a:bodyPr>
        <a:lstStyle/>
        <a:p>
          <a:pPr marL="0" lvl="0" indent="0" algn="ctr" defTabSz="1511300">
            <a:lnSpc>
              <a:spcPct val="90000"/>
            </a:lnSpc>
            <a:spcBef>
              <a:spcPct val="0"/>
            </a:spcBef>
            <a:spcAft>
              <a:spcPct val="35000"/>
            </a:spcAft>
            <a:buNone/>
          </a:pPr>
          <a:r>
            <a:rPr lang="en-US" sz="3400" kern="1200" dirty="0" err="1"/>
            <a:t>VxFlex</a:t>
          </a:r>
          <a:endParaRPr lang="en-US" sz="3400" kern="1200" dirty="0"/>
        </a:p>
      </dsp:txBody>
      <dsp:txXfrm>
        <a:off x="348978" y="1327510"/>
        <a:ext cx="2386986" cy="1218981"/>
      </dsp:txXfrm>
    </dsp:sp>
    <dsp:sp modelId="{A477C0D1-968A-4596-AD12-DA4240D4BB7A}">
      <dsp:nvSpPr>
        <dsp:cNvPr id="0" name=""/>
        <dsp:cNvSpPr/>
      </dsp:nvSpPr>
      <dsp:spPr>
        <a:xfrm>
          <a:off x="311054" y="2783620"/>
          <a:ext cx="2462834" cy="1294829"/>
        </a:xfrm>
        <a:prstGeom prst="roundRect">
          <a:avLst>
            <a:gd name="adj" fmla="val 10000"/>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6360" tIns="64770" rIns="86360" bIns="64770" numCol="1" spcCol="1270" anchor="ctr" anchorCtr="0">
          <a:noAutofit/>
          <a:sp3d extrusionH="28000" prstMaterial="matte"/>
        </a:bodyPr>
        <a:lstStyle/>
        <a:p>
          <a:pPr marL="0" lvl="0" indent="0" algn="ctr" defTabSz="1511300">
            <a:lnSpc>
              <a:spcPct val="90000"/>
            </a:lnSpc>
            <a:spcBef>
              <a:spcPct val="0"/>
            </a:spcBef>
            <a:spcAft>
              <a:spcPct val="35000"/>
            </a:spcAft>
            <a:buNone/>
          </a:pPr>
          <a:r>
            <a:rPr lang="en-US" sz="3400" kern="1200" dirty="0" err="1"/>
            <a:t>VxRail</a:t>
          </a:r>
          <a:endParaRPr lang="en-US" sz="3400" kern="1200" dirty="0"/>
        </a:p>
      </dsp:txBody>
      <dsp:txXfrm>
        <a:off x="348978" y="2821544"/>
        <a:ext cx="2386986" cy="1218981"/>
      </dsp:txXfrm>
    </dsp:sp>
    <dsp:sp modelId="{C29B078E-C05F-4EC0-A61E-4FAC52E8C4A2}">
      <dsp:nvSpPr>
        <dsp:cNvPr id="0" name=""/>
        <dsp:cNvSpPr/>
      </dsp:nvSpPr>
      <dsp:spPr>
        <a:xfrm>
          <a:off x="3315834" y="0"/>
          <a:ext cx="3078542" cy="4294429"/>
        </a:xfrm>
        <a:prstGeom prst="roundRect">
          <a:avLst>
            <a:gd name="adj" fmla="val 10000"/>
          </a:avLst>
        </a:prstGeom>
        <a:solidFill>
          <a:schemeClr val="tx2">
            <a:lumMod val="8500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kern="1200" dirty="0"/>
            <a:t>Off </a:t>
          </a:r>
          <a:r>
            <a:rPr lang="en-US" sz="5200" kern="1200" dirty="0" err="1"/>
            <a:t>Prem</a:t>
          </a:r>
          <a:endParaRPr lang="en-US" sz="5200" kern="1200" dirty="0"/>
        </a:p>
      </dsp:txBody>
      <dsp:txXfrm>
        <a:off x="3315834" y="0"/>
        <a:ext cx="3078542" cy="1288328"/>
      </dsp:txXfrm>
    </dsp:sp>
    <dsp:sp modelId="{6CF0B5D7-9CBD-4D5D-90A3-219504A07506}">
      <dsp:nvSpPr>
        <dsp:cNvPr id="0" name=""/>
        <dsp:cNvSpPr/>
      </dsp:nvSpPr>
      <dsp:spPr>
        <a:xfrm>
          <a:off x="3620488" y="1289586"/>
          <a:ext cx="2462834" cy="1294829"/>
        </a:xfrm>
        <a:prstGeom prst="roundRect">
          <a:avLst>
            <a:gd name="adj" fmla="val 10000"/>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6360" tIns="64770" rIns="86360" bIns="64770" numCol="1" spcCol="1270" anchor="ctr" anchorCtr="0">
          <a:noAutofit/>
          <a:sp3d extrusionH="28000" prstMaterial="matte"/>
        </a:bodyPr>
        <a:lstStyle/>
        <a:p>
          <a:pPr marL="0" lvl="0" indent="0" algn="ctr" defTabSz="1511300">
            <a:lnSpc>
              <a:spcPct val="90000"/>
            </a:lnSpc>
            <a:spcBef>
              <a:spcPct val="0"/>
            </a:spcBef>
            <a:spcAft>
              <a:spcPct val="35000"/>
            </a:spcAft>
            <a:buNone/>
          </a:pPr>
          <a:r>
            <a:rPr lang="en-US" sz="3400" kern="1200" dirty="0"/>
            <a:t>DTCP</a:t>
          </a:r>
        </a:p>
      </dsp:txBody>
      <dsp:txXfrm>
        <a:off x="3658412" y="1327510"/>
        <a:ext cx="2386986" cy="1218981"/>
      </dsp:txXfrm>
    </dsp:sp>
    <dsp:sp modelId="{259289D9-4955-4336-A44A-58BFB4A41C6E}">
      <dsp:nvSpPr>
        <dsp:cNvPr id="0" name=""/>
        <dsp:cNvSpPr/>
      </dsp:nvSpPr>
      <dsp:spPr>
        <a:xfrm>
          <a:off x="3620488" y="2783620"/>
          <a:ext cx="2462834" cy="1294829"/>
        </a:xfrm>
        <a:prstGeom prst="roundRect">
          <a:avLst>
            <a:gd name="adj" fmla="val 10000"/>
          </a:avLst>
        </a:prstGeom>
        <a:solidFill>
          <a:schemeClr val="lt1">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86360" tIns="64770" rIns="86360" bIns="64770" numCol="1" spcCol="1270" anchor="ctr" anchorCtr="0">
          <a:noAutofit/>
          <a:sp3d extrusionH="28000" prstMaterial="matte"/>
        </a:bodyPr>
        <a:lstStyle/>
        <a:p>
          <a:pPr marL="0" lvl="0" indent="0" algn="ctr" defTabSz="1511300">
            <a:lnSpc>
              <a:spcPct val="90000"/>
            </a:lnSpc>
            <a:spcBef>
              <a:spcPct val="0"/>
            </a:spcBef>
            <a:spcAft>
              <a:spcPct val="35000"/>
            </a:spcAft>
            <a:buNone/>
          </a:pPr>
          <a:r>
            <a:rPr lang="en-US" sz="3400" kern="1200" dirty="0" err="1"/>
            <a:t>Virtustream</a:t>
          </a:r>
          <a:endParaRPr lang="en-US" sz="3400" kern="1200" dirty="0"/>
        </a:p>
      </dsp:txBody>
      <dsp:txXfrm>
        <a:off x="3658412" y="2821544"/>
        <a:ext cx="2386986" cy="1218981"/>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780683" y="8990041"/>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a:solidFill>
                  <a:schemeClr val="bg2"/>
                </a:solidFill>
                <a:latin typeface="Arial" panose="020B0604020202020204" pitchFamily="34" charset="0"/>
              </a:rPr>
              <a:t>© Copyright 2019 Dell Inc.</a:t>
            </a:r>
          </a:p>
        </p:txBody>
      </p:sp>
      <p:sp>
        <p:nvSpPr>
          <p:cNvPr id="7" name="TextBox 6"/>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96888" y="173038"/>
            <a:ext cx="5940425" cy="3341687"/>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462280" y="3803332"/>
            <a:ext cx="6009640" cy="4494848"/>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l" descr="                              Dell - Internal Use - Confidential&#10;"/>
          <p:cNvSpPr txBox="1"/>
          <p:nvPr/>
        </p:nvSpPr>
        <p:spPr>
          <a:xfrm>
            <a:off x="780683" y="8990041"/>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a:solidFill>
                  <a:schemeClr val="bg2"/>
                </a:solidFill>
                <a:latin typeface="Arial" panose="020B0604020202020204" pitchFamily="34" charset="0"/>
              </a:rPr>
              <a:t>© Copyright 2019 Dell Inc.</a:t>
            </a:r>
          </a:p>
        </p:txBody>
      </p:sp>
      <p:sp>
        <p:nvSpPr>
          <p:cNvPr id="9" name="TextBox 8"/>
          <p:cNvSpPr txBox="1"/>
          <p:nvPr/>
        </p:nvSpPr>
        <p:spPr>
          <a:xfrm>
            <a:off x="477119" y="8989695"/>
            <a:ext cx="95629" cy="83793"/>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685800" rtl="0" eaLnBrk="1" latinLnBrk="0" hangingPunct="1">
      <a:spcBef>
        <a:spcPts val="0"/>
      </a:spcBef>
      <a:defRPr sz="1100" kern="1200">
        <a:solidFill>
          <a:schemeClr val="bg2"/>
        </a:solidFill>
        <a:latin typeface="Arial" panose="020B0604020202020204" pitchFamily="34" charset="0"/>
        <a:ea typeface="+mn-ea"/>
        <a:cs typeface="+mn-cs"/>
      </a:defRPr>
    </a:lvl1pPr>
    <a:lvl2pPr marL="5143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2pPr>
    <a:lvl3pPr marL="8572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3pPr>
    <a:lvl4pPr marL="12001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4pPr>
    <a:lvl5pPr marL="1543050" indent="-171450" algn="l" defTabSz="685800" rtl="0" eaLnBrk="1" latinLnBrk="0" hangingPunct="1">
      <a:spcBef>
        <a:spcPts val="300"/>
      </a:spcBef>
      <a:buClrTx/>
      <a:buFont typeface="Arial" panose="020B0604020202020204" pitchFamily="34" charset="0"/>
      <a:buChar char="•"/>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clearlytech.com/2014/01/04/12-factor-apps-plain-english/"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ctl.io/blog/post/appfog-and-twelve-factor-apps-explained/"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clearlytech.com/2014/01/04/12-factor-apps-plain-english/"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ctl.io/blog/post/appfog-and-twelve-factor-apps-explained/"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inkedin.com/pulse/12-agile-manifesto-principles-simply-explained-jacob-aliet-ondiek"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scrumalliance.org/community/articles/2013/november/the-agile-manifesto-principles-what-do-they-mea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linkedin.com/pulse/12-agile-manifesto-principles-simply-explained-jacob-aliet-ondiek"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scrumalliance.org/community/articles/2013/november/the-agile-manifesto-principles-what-do-they-mea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linkedin.com/pulse/12-agile-manifesto-principles-simply-explained-jacob-aliet-ondiek"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scrumalliance.org/community/articles/2013/november/the-agile-manifesto-principles-what-do-they-mean"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atlassian.com/agile/project-management/user-stories"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scrumalliance.org/community/articles/2013/november/the-agile-manifesto-principles-what-do-they-mean" TargetMode="External"/><Relationship Id="rId5" Type="http://schemas.openxmlformats.org/officeDocument/2006/relationships/hyperlink" Target="https://www.linkedin.com/pulse/12-agile-manifesto-principles-simply-explained-jacob-aliet-ondiek" TargetMode="External"/><Relationship Id="rId4" Type="http://schemas.openxmlformats.org/officeDocument/2006/relationships/hyperlink" Target="https://www.atlassian.com/agile/project-management/epic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pivotal.io/pivotalcf/1-10/concepts/diego/dea-vs-diego.html#hm9k"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hub.docker.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icroservices.io/"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ki/ACID"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kubernetes.io/blog/2019/01/15/container-storage-interface-ga/"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26674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5577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Ultimately, It’s all about making application </a:t>
            </a:r>
            <a:r>
              <a:rPr lang="en-US" dirty="0">
                <a:solidFill>
                  <a:srgbClr val="0070C0"/>
                </a:solidFill>
              </a:rPr>
              <a:t>scalable, resilient, maintainable and secure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F566D-DF25-4301-999C-C7F385600A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801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chemeClr val="tx1"/>
                </a:solidFill>
                <a:cs typeface="Arial" pitchFamily="34" charset="0"/>
                <a:hlinkClick r:id="rId3"/>
              </a:rPr>
              <a:t>http://www.clearlytech.com/2014/01/04/12-factor-apps-plain-english/</a:t>
            </a:r>
            <a:endParaRPr lang="en-US" sz="1200" dirty="0">
              <a:solidFill>
                <a:schemeClr val="tx1"/>
              </a:solidFill>
              <a:cs typeface="Arial" pitchFamily="34" charset="0"/>
            </a:endParaRPr>
          </a:p>
          <a:p>
            <a:r>
              <a:rPr lang="en-US" sz="1200" u="sng" dirty="0">
                <a:solidFill>
                  <a:schemeClr val="tx1"/>
                </a:solidFill>
                <a:cs typeface="Arial" pitchFamily="34" charset="0"/>
                <a:hlinkClick r:id="rId4"/>
              </a:rPr>
              <a:t>https://www.ctl.io/blog/post/appfog-and-twelve-factor-apps-explained/</a:t>
            </a:r>
            <a:endParaRPr lang="en-US" sz="1200" dirty="0">
              <a:solidFill>
                <a:schemeClr val="tx1"/>
              </a:solidFill>
              <a:cs typeface="Arial" pitchFamily="34" charset="0"/>
            </a:endParaRPr>
          </a:p>
          <a:p>
            <a:r>
              <a:rPr lang="en-US" dirty="0"/>
              <a:t>https://thenewstack.io/12-factor-app-streamlines-application-development/</a:t>
            </a:r>
          </a:p>
          <a:p>
            <a:endParaRPr lang="en-US" dirty="0"/>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20</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2454704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solidFill>
                  <a:schemeClr val="tx1"/>
                </a:solidFill>
                <a:cs typeface="Arial" pitchFamily="34" charset="0"/>
                <a:hlinkClick r:id="rId3"/>
              </a:rPr>
              <a:t>http://www.clearlytech.com/2014/01/04/12-factor-apps-plain-english/</a:t>
            </a:r>
            <a:endParaRPr lang="en-US" sz="1200" dirty="0">
              <a:solidFill>
                <a:schemeClr val="tx1"/>
              </a:solidFill>
              <a:cs typeface="Arial" pitchFamily="34" charset="0"/>
            </a:endParaRPr>
          </a:p>
          <a:p>
            <a:r>
              <a:rPr lang="en-US" sz="1200" u="sng" dirty="0">
                <a:solidFill>
                  <a:schemeClr val="tx1"/>
                </a:solidFill>
                <a:cs typeface="Arial" pitchFamily="34" charset="0"/>
                <a:hlinkClick r:id="rId4"/>
              </a:rPr>
              <a:t>https://www.ctl.io/blog/post/appfog-and-twelve-factor-apps-explained/</a:t>
            </a:r>
            <a:endParaRPr lang="en-US" sz="1200" dirty="0">
              <a:solidFill>
                <a:schemeClr val="tx1"/>
              </a:solidFill>
              <a:cs typeface="Arial" pitchFamily="34" charset="0"/>
            </a:endParaRPr>
          </a:p>
          <a:p>
            <a:r>
              <a:rPr lang="en-US" dirty="0"/>
              <a:t>https://thenewstack.io/12-factor-app-streamlines-application-development/</a:t>
            </a:r>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21</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579014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5537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87272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8222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etaNormalLF-Roman" pitchFamily="34" charset="0"/>
                <a:ea typeface="+mn-ea"/>
                <a:cs typeface="Arial" pitchFamily="34" charset="0"/>
              </a:rPr>
              <a:t>12 Principles of Agile</a:t>
            </a:r>
          </a:p>
          <a:p>
            <a:r>
              <a:rPr lang="en-US" sz="1100" u="sng" kern="1200" dirty="0">
                <a:solidFill>
                  <a:schemeClr val="tx1"/>
                </a:solidFill>
                <a:effectLst/>
                <a:latin typeface="MetaNormalLF-Roman" pitchFamily="34" charset="0"/>
                <a:ea typeface="+mn-ea"/>
                <a:cs typeface="Arial" pitchFamily="34" charset="0"/>
                <a:hlinkClick r:id="rId3"/>
              </a:rPr>
              <a:t>https://www.linkedin.com/pulse/12-agile-manifesto-principles-simply-explained-jacob-aliet-ondiek</a:t>
            </a:r>
            <a:endParaRPr lang="en-US" sz="1100" kern="1200" dirty="0">
              <a:solidFill>
                <a:schemeClr val="tx1"/>
              </a:solidFill>
              <a:effectLst/>
              <a:latin typeface="MetaNormalLF-Roman" pitchFamily="34" charset="0"/>
              <a:ea typeface="+mn-ea"/>
              <a:cs typeface="Arial" pitchFamily="34" charset="0"/>
            </a:endParaRPr>
          </a:p>
          <a:p>
            <a:r>
              <a:rPr lang="en-US" sz="1100" u="sng" kern="1200" dirty="0">
                <a:solidFill>
                  <a:schemeClr val="tx1"/>
                </a:solidFill>
                <a:effectLst/>
                <a:latin typeface="MetaNormalLF-Roman" pitchFamily="34" charset="0"/>
                <a:ea typeface="+mn-ea"/>
                <a:cs typeface="Arial" pitchFamily="34" charset="0"/>
                <a:hlinkClick r:id="rId4"/>
              </a:rPr>
              <a:t>https://www.scrumalliance.org/community/articles/2013/november/the-agile-manifesto-principles-what-do-they-mean</a:t>
            </a:r>
            <a:endParaRPr lang="en-US" sz="1100" kern="1200" dirty="0">
              <a:solidFill>
                <a:schemeClr val="tx1"/>
              </a:solidFill>
              <a:effectLst/>
              <a:latin typeface="MetaNormalLF-Roman" pitchFamily="34" charset="0"/>
              <a:ea typeface="+mn-ea"/>
              <a:cs typeface="Arial" pitchFamily="34" charset="0"/>
            </a:endParaRPr>
          </a:p>
          <a:p>
            <a:endParaRPr lang="en-US" dirty="0"/>
          </a:p>
        </p:txBody>
      </p:sp>
    </p:spTree>
    <p:extLst>
      <p:ext uri="{BB962C8B-B14F-4D97-AF65-F5344CB8AC3E}">
        <p14:creationId xmlns:p14="http://schemas.microsoft.com/office/powerpoint/2010/main" val="2275232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7489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etaNormalLF-Roman" pitchFamily="34" charset="0"/>
                <a:ea typeface="+mn-ea"/>
                <a:cs typeface="Arial" pitchFamily="34" charset="0"/>
              </a:rPr>
              <a:t>12 Principles of Agile</a:t>
            </a:r>
          </a:p>
          <a:p>
            <a:r>
              <a:rPr lang="en-US" sz="1100" u="sng" kern="1200" dirty="0">
                <a:solidFill>
                  <a:schemeClr val="tx1"/>
                </a:solidFill>
                <a:effectLst/>
                <a:latin typeface="MetaNormalLF-Roman" pitchFamily="34" charset="0"/>
                <a:ea typeface="+mn-ea"/>
                <a:cs typeface="Arial" pitchFamily="34" charset="0"/>
                <a:hlinkClick r:id="rId3"/>
              </a:rPr>
              <a:t>https://www.linkedin.com/pulse/12-agile-manifesto-principles-simply-explained-jacob-aliet-ondiek</a:t>
            </a:r>
            <a:endParaRPr lang="en-US" sz="1100" kern="1200" dirty="0">
              <a:solidFill>
                <a:schemeClr val="tx1"/>
              </a:solidFill>
              <a:effectLst/>
              <a:latin typeface="MetaNormalLF-Roman" pitchFamily="34" charset="0"/>
              <a:ea typeface="+mn-ea"/>
              <a:cs typeface="Arial" pitchFamily="34" charset="0"/>
            </a:endParaRPr>
          </a:p>
          <a:p>
            <a:r>
              <a:rPr lang="en-US" sz="1100" u="sng" kern="1200" dirty="0">
                <a:solidFill>
                  <a:schemeClr val="tx1"/>
                </a:solidFill>
                <a:effectLst/>
                <a:latin typeface="MetaNormalLF-Roman" pitchFamily="34" charset="0"/>
                <a:ea typeface="+mn-ea"/>
                <a:cs typeface="Arial" pitchFamily="34" charset="0"/>
                <a:hlinkClick r:id="rId4"/>
              </a:rPr>
              <a:t>https://www.scrumalliance.org/community/articles/2013/november/the-agile-manifesto-principles-what-do-they-mean</a:t>
            </a:r>
            <a:endParaRPr lang="en-US" sz="1100" u="sng" kern="1200" dirty="0">
              <a:solidFill>
                <a:schemeClr val="tx1"/>
              </a:solidFill>
              <a:effectLst/>
              <a:latin typeface="MetaNormalLF-Roman" pitchFamily="34" charset="0"/>
              <a:ea typeface="+mn-ea"/>
              <a:cs typeface="Arial" pitchFamily="34" charset="0"/>
            </a:endParaRPr>
          </a:p>
          <a:p>
            <a:r>
              <a:rPr lang="zh-CN" altLang="en-US" sz="1100" dirty="0"/>
              <a:t>作者：陈甫鸼</a:t>
            </a:r>
            <a:br>
              <a:rPr lang="zh-CN" altLang="en-US" sz="1100" dirty="0"/>
            </a:br>
            <a:r>
              <a:rPr lang="zh-CN" altLang="en-US" sz="1100" dirty="0"/>
              <a:t>链接：</a:t>
            </a:r>
            <a:r>
              <a:rPr lang="en-US" altLang="zh-CN" sz="1100" dirty="0"/>
              <a:t>https://www.zhihu.com/question/19638322/answer/17899852</a:t>
            </a:r>
            <a:br>
              <a:rPr lang="en-US" altLang="zh-CN" sz="1100" dirty="0"/>
            </a:br>
            <a:r>
              <a:rPr lang="zh-CN" altLang="en-US" sz="1100" dirty="0"/>
              <a:t>来源：知乎</a:t>
            </a:r>
            <a:br>
              <a:rPr lang="zh-CN" altLang="en-US" sz="1100" dirty="0"/>
            </a:br>
            <a:r>
              <a:rPr lang="zh-CN" altLang="en-US" sz="1100" dirty="0"/>
              <a:t>著作权归作者所有。商业转载请联系作者获得授权，非商业转载请注明出处。</a:t>
            </a:r>
            <a:br>
              <a:rPr lang="zh-CN" altLang="en-US" sz="1100" dirty="0"/>
            </a:br>
            <a:br>
              <a:rPr lang="zh-CN" altLang="en-US" sz="1100" dirty="0"/>
            </a:br>
            <a:r>
              <a:rPr lang="en-US" altLang="zh-CN" sz="1100" dirty="0"/>
              <a:t>Scrum </a:t>
            </a:r>
            <a:r>
              <a:rPr lang="zh-CN" altLang="en-US" sz="1100" dirty="0"/>
              <a:t>的目的在于两点：</a:t>
            </a:r>
            <a:br>
              <a:rPr lang="zh-CN" altLang="en-US" sz="1100" dirty="0"/>
            </a:br>
            <a:r>
              <a:rPr lang="zh-CN" altLang="en-US" sz="1100" dirty="0"/>
              <a:t>适应变化。</a:t>
            </a:r>
            <a:r>
              <a:rPr lang="en-US" altLang="zh-CN" sz="1100" dirty="0"/>
              <a:t>Scrum </a:t>
            </a:r>
            <a:r>
              <a:rPr lang="zh-CN" altLang="en-US" sz="1100" dirty="0"/>
              <a:t>的一个基本假设，就是外部需求模糊而难以理解。</a:t>
            </a:r>
            <a:r>
              <a:rPr lang="en-US" altLang="zh-CN" sz="1100" dirty="0"/>
              <a:t>Scrum </a:t>
            </a:r>
            <a:r>
              <a:rPr lang="zh-CN" altLang="en-US" sz="1100" dirty="0"/>
              <a:t>对此的理念是：让客户直接看到半成品，他们才知道自己要什么。很多 </a:t>
            </a:r>
            <a:r>
              <a:rPr lang="en-US" altLang="zh-CN" sz="1100" dirty="0"/>
              <a:t>Scrum </a:t>
            </a:r>
            <a:r>
              <a:rPr lang="zh-CN" altLang="en-US" sz="1100" dirty="0"/>
              <a:t>的原则都是围绕如何解决这个问题的：比如每个 </a:t>
            </a:r>
            <a:r>
              <a:rPr lang="en-US" altLang="zh-CN" sz="1100" dirty="0"/>
              <a:t>Sprint </a:t>
            </a:r>
            <a:r>
              <a:rPr lang="zh-CN" altLang="en-US" sz="1100" dirty="0"/>
              <a:t>结束时由 </a:t>
            </a:r>
            <a:r>
              <a:rPr lang="en-US" altLang="zh-CN" sz="1100" dirty="0"/>
              <a:t>Product Owner </a:t>
            </a:r>
            <a:r>
              <a:rPr lang="zh-CN" altLang="en-US" sz="1100" dirty="0"/>
              <a:t>为客户进行展示，又比如任务细化一般不超过一个 </a:t>
            </a:r>
            <a:r>
              <a:rPr lang="en-US" altLang="zh-CN" sz="1100" dirty="0"/>
              <a:t>Sprint</a:t>
            </a:r>
            <a:r>
              <a:rPr lang="zh-CN" altLang="en-US" sz="1100" dirty="0"/>
              <a:t>。理解了这一点，才会理解为什么 </a:t>
            </a:r>
            <a:r>
              <a:rPr lang="en-US" altLang="zh-CN" sz="1100" dirty="0"/>
              <a:t>Scrum </a:t>
            </a:r>
            <a:r>
              <a:rPr lang="zh-CN" altLang="en-US" sz="1100" dirty="0"/>
              <a:t>似乎总在变化，因为需求总在变化。</a:t>
            </a:r>
          </a:p>
          <a:p>
            <a:r>
              <a:rPr lang="zh-CN" altLang="en-US" sz="1100" dirty="0"/>
              <a:t>快速迭代。</a:t>
            </a:r>
            <a:r>
              <a:rPr lang="en-US" altLang="zh-CN" sz="1100" dirty="0"/>
              <a:t>Scrum </a:t>
            </a:r>
            <a:r>
              <a:rPr lang="zh-CN" altLang="en-US" sz="1100" dirty="0"/>
              <a:t>的另一个基本假设，是团队生存在一个快速变化且充满竞争的世界。如果自己一年半才能发布一个新版本，而竞争对手半年就能发布，那么几年之内，我们就会被对手甩得远远的。</a:t>
            </a:r>
            <a:r>
              <a:rPr lang="en-US" altLang="zh-CN" sz="1100" dirty="0"/>
              <a:t>Scrum </a:t>
            </a:r>
            <a:r>
              <a:rPr lang="zh-CN" altLang="en-US" sz="1100" dirty="0"/>
              <a:t>对此的理念是：发布即 </a:t>
            </a:r>
            <a:r>
              <a:rPr lang="en-US" altLang="zh-CN" sz="1100" dirty="0"/>
              <a:t>Milestone</a:t>
            </a:r>
            <a:r>
              <a:rPr lang="zh-CN" altLang="en-US" sz="1100" dirty="0"/>
              <a:t>（里程碑），宁可每次发布二十个功能发布五次，也不要在内部搞五个 </a:t>
            </a:r>
            <a:r>
              <a:rPr lang="en-US" altLang="zh-CN" sz="1100" dirty="0"/>
              <a:t>Milestone </a:t>
            </a:r>
            <a:r>
              <a:rPr lang="zh-CN" altLang="en-US" sz="1100" dirty="0"/>
              <a:t>然后一口气发布一百个功能。理解了这一点，才会理解为什么 </a:t>
            </a:r>
            <a:r>
              <a:rPr lang="en-US" altLang="zh-CN" sz="1100" dirty="0"/>
              <a:t>Scrum </a:t>
            </a:r>
            <a:r>
              <a:rPr lang="zh-CN" altLang="en-US" sz="1100" dirty="0"/>
              <a:t>会认为发布时砍功能是一种正常情况而非一种失败。</a:t>
            </a:r>
          </a:p>
          <a:p>
            <a:r>
              <a:rPr lang="zh-CN" altLang="en-US" sz="1100" u="sng" dirty="0"/>
              <a:t>要实施 </a:t>
            </a:r>
            <a:r>
              <a:rPr lang="en-US" altLang="zh-CN" sz="1100" u="sng" dirty="0"/>
              <a:t>Scrum</a:t>
            </a:r>
            <a:r>
              <a:rPr lang="zh-CN" altLang="en-US" sz="1100" u="sng" dirty="0"/>
              <a:t>，整个团队至少必须取得共识，即以上两点是不能商量的。</a:t>
            </a:r>
            <a:r>
              <a:rPr lang="zh-CN" altLang="en-US" sz="1100" dirty="0"/>
              <a:t>流程必须为目的服务。如果队伍相信增加前期沟通才是让需求清晰起来的最好方法，或者相信发布的功能必须是大批量一次性，那么请使用瀑布开发模式。</a:t>
            </a:r>
          </a:p>
          <a:p>
            <a:endParaRPr lang="en-US" sz="1100" kern="1200" dirty="0">
              <a:solidFill>
                <a:schemeClr val="tx1"/>
              </a:solidFill>
              <a:effectLst/>
              <a:latin typeface="MetaNormalLF-Roman" pitchFamily="34" charset="0"/>
              <a:ea typeface="+mn-ea"/>
              <a:cs typeface="Arial" pitchFamily="34" charset="0"/>
            </a:endParaRPr>
          </a:p>
          <a:p>
            <a:endParaRPr lang="en-US" dirty="0"/>
          </a:p>
        </p:txBody>
      </p:sp>
    </p:spTree>
    <p:extLst>
      <p:ext uri="{BB962C8B-B14F-4D97-AF65-F5344CB8AC3E}">
        <p14:creationId xmlns:p14="http://schemas.microsoft.com/office/powerpoint/2010/main" val="314237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865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etaNormalLF-Roman" pitchFamily="34" charset="0"/>
                <a:ea typeface="+mn-ea"/>
                <a:cs typeface="Arial" pitchFamily="34" charset="0"/>
              </a:rPr>
              <a:t>12 Principles of Agile</a:t>
            </a:r>
          </a:p>
          <a:p>
            <a:r>
              <a:rPr lang="en-US" sz="1100" u="sng" kern="1200" dirty="0">
                <a:solidFill>
                  <a:schemeClr val="tx1"/>
                </a:solidFill>
                <a:effectLst/>
                <a:latin typeface="MetaNormalLF-Roman" pitchFamily="34" charset="0"/>
                <a:ea typeface="+mn-ea"/>
                <a:cs typeface="Arial" pitchFamily="34" charset="0"/>
                <a:hlinkClick r:id="rId3"/>
              </a:rPr>
              <a:t>https://www.linkedin.com/pulse/12-agile-manifesto-principles-simply-explained-jacob-aliet-ondiek</a:t>
            </a:r>
            <a:endParaRPr lang="en-US" sz="1100" kern="1200" dirty="0">
              <a:solidFill>
                <a:schemeClr val="tx1"/>
              </a:solidFill>
              <a:effectLst/>
              <a:latin typeface="MetaNormalLF-Roman" pitchFamily="34" charset="0"/>
              <a:ea typeface="+mn-ea"/>
              <a:cs typeface="Arial" pitchFamily="34" charset="0"/>
            </a:endParaRPr>
          </a:p>
          <a:p>
            <a:r>
              <a:rPr lang="en-US" sz="1100" u="sng" kern="1200" dirty="0">
                <a:solidFill>
                  <a:schemeClr val="tx1"/>
                </a:solidFill>
                <a:effectLst/>
                <a:latin typeface="MetaNormalLF-Roman" pitchFamily="34" charset="0"/>
                <a:ea typeface="+mn-ea"/>
                <a:cs typeface="Arial" pitchFamily="34" charset="0"/>
                <a:hlinkClick r:id="rId4"/>
              </a:rPr>
              <a:t>https://www.scrumalliance.org/community/articles/2013/november/the-agile-manifesto-principles-what-do-they-mean</a:t>
            </a:r>
            <a:endParaRPr lang="en-US" sz="1100" kern="1200" dirty="0">
              <a:solidFill>
                <a:schemeClr val="tx1"/>
              </a:solidFill>
              <a:effectLst/>
              <a:latin typeface="MetaNormalLF-Roman" pitchFamily="34" charset="0"/>
              <a:ea typeface="+mn-ea"/>
              <a:cs typeface="Arial" pitchFamily="34" charset="0"/>
            </a:endParaRPr>
          </a:p>
          <a:p>
            <a:endParaRPr lang="en-US" dirty="0"/>
          </a:p>
        </p:txBody>
      </p:sp>
    </p:spTree>
    <p:extLst>
      <p:ext uri="{BB962C8B-B14F-4D97-AF65-F5344CB8AC3E}">
        <p14:creationId xmlns:p14="http://schemas.microsoft.com/office/powerpoint/2010/main" val="3610177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ltLang="zh-CN" sz="1200" b="1" i="0" u="none" strike="noStrike" kern="1200" dirty="0">
                <a:solidFill>
                  <a:schemeClr val="tx1"/>
                </a:solidFill>
                <a:effectLst/>
                <a:latin typeface="+mn-lt"/>
                <a:ea typeface="+mn-ea"/>
                <a:cs typeface="+mn-cs"/>
                <a:hlinkClick r:id="rId3"/>
              </a:rPr>
              <a:t>Stories</a:t>
            </a:r>
            <a:r>
              <a:rPr lang="en-US" altLang="zh-CN" sz="1200" b="0" i="0" kern="1200" dirty="0">
                <a:solidFill>
                  <a:schemeClr val="tx1"/>
                </a:solidFill>
                <a:effectLst/>
                <a:latin typeface="+mn-lt"/>
                <a:ea typeface="+mn-ea"/>
                <a:cs typeface="+mn-cs"/>
              </a:rPr>
              <a:t>, also called “user stories,” are short requirements or requests written from the perspective of an end user.</a:t>
            </a:r>
          </a:p>
          <a:p>
            <a:pPr fontAlgn="base"/>
            <a:r>
              <a:rPr lang="en-US" altLang="zh-CN" sz="1200" b="1" i="0" u="none" strike="noStrike" kern="1200" dirty="0">
                <a:solidFill>
                  <a:schemeClr val="tx1"/>
                </a:solidFill>
                <a:effectLst/>
                <a:latin typeface="+mn-lt"/>
                <a:ea typeface="+mn-ea"/>
                <a:cs typeface="+mn-cs"/>
                <a:hlinkClick r:id="rId4"/>
              </a:rPr>
              <a:t>Epics</a:t>
            </a:r>
            <a:r>
              <a:rPr lang="en-US" altLang="zh-CN" sz="1200" b="0" i="0" kern="1200" dirty="0">
                <a:solidFill>
                  <a:schemeClr val="tx1"/>
                </a:solidFill>
                <a:effectLst/>
                <a:latin typeface="+mn-lt"/>
                <a:ea typeface="+mn-ea"/>
                <a:cs typeface="+mn-cs"/>
              </a:rPr>
              <a:t> are large bodies of work that can be broken down into a number of smaller tasks (called stories).</a:t>
            </a:r>
          </a:p>
          <a:p>
            <a:endParaRPr lang="en-US" sz="1100" b="1" kern="1200" dirty="0">
              <a:solidFill>
                <a:schemeClr val="tx1"/>
              </a:solidFill>
              <a:effectLst/>
              <a:latin typeface="MetaNormalLF-Roman" pitchFamily="34" charset="0"/>
              <a:ea typeface="+mn-ea"/>
              <a:cs typeface="Arial" pitchFamily="34" charset="0"/>
            </a:endParaRPr>
          </a:p>
          <a:p>
            <a:r>
              <a:rPr lang="en-US" sz="1100" b="1" kern="1200" dirty="0">
                <a:solidFill>
                  <a:schemeClr val="tx1"/>
                </a:solidFill>
                <a:effectLst/>
                <a:latin typeface="MetaNormalLF-Roman" pitchFamily="34" charset="0"/>
                <a:ea typeface="+mn-ea"/>
                <a:cs typeface="Arial" pitchFamily="34" charset="0"/>
              </a:rPr>
              <a:t>12 Principles of Agile</a:t>
            </a:r>
          </a:p>
          <a:p>
            <a:r>
              <a:rPr lang="en-US" sz="1100" u="sng" kern="1200" dirty="0">
                <a:solidFill>
                  <a:schemeClr val="tx1"/>
                </a:solidFill>
                <a:effectLst/>
                <a:latin typeface="MetaNormalLF-Roman" pitchFamily="34" charset="0"/>
                <a:ea typeface="+mn-ea"/>
                <a:cs typeface="Arial" pitchFamily="34" charset="0"/>
                <a:hlinkClick r:id="rId5"/>
              </a:rPr>
              <a:t>https://www.linkedin.com/pulse/12-agile-manifesto-principles-simply-explained-jacob-aliet-ondiek</a:t>
            </a:r>
            <a:endParaRPr lang="en-US" sz="1100" kern="1200" dirty="0">
              <a:solidFill>
                <a:schemeClr val="tx1"/>
              </a:solidFill>
              <a:effectLst/>
              <a:latin typeface="MetaNormalLF-Roman" pitchFamily="34" charset="0"/>
              <a:ea typeface="+mn-ea"/>
              <a:cs typeface="Arial" pitchFamily="34" charset="0"/>
            </a:endParaRPr>
          </a:p>
          <a:p>
            <a:r>
              <a:rPr lang="en-US" sz="1100" u="sng" kern="1200" dirty="0">
                <a:solidFill>
                  <a:schemeClr val="tx1"/>
                </a:solidFill>
                <a:effectLst/>
                <a:latin typeface="MetaNormalLF-Roman" pitchFamily="34" charset="0"/>
                <a:ea typeface="+mn-ea"/>
                <a:cs typeface="Arial" pitchFamily="34" charset="0"/>
                <a:hlinkClick r:id="rId6"/>
              </a:rPr>
              <a:t>https://www.scrumalliance.org/community/articles/2013/november/the-agile-manifesto-principles-what-do-they-mean</a:t>
            </a:r>
            <a:endParaRPr lang="en-US" sz="1100" kern="1200" dirty="0">
              <a:solidFill>
                <a:schemeClr val="tx1"/>
              </a:solidFill>
              <a:effectLst/>
              <a:latin typeface="MetaNormalLF-Roman" pitchFamily="34" charset="0"/>
              <a:ea typeface="+mn-ea"/>
              <a:cs typeface="Arial" pitchFamily="34" charset="0"/>
            </a:endParaRPr>
          </a:p>
          <a:p>
            <a:endParaRPr lang="en-US" dirty="0"/>
          </a:p>
        </p:txBody>
      </p:sp>
    </p:spTree>
    <p:extLst>
      <p:ext uri="{BB962C8B-B14F-4D97-AF65-F5344CB8AC3E}">
        <p14:creationId xmlns:p14="http://schemas.microsoft.com/office/powerpoint/2010/main" val="881785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9368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7581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Agile diff from </a:t>
            </a:r>
            <a:r>
              <a:rPr lang="en-US" dirty="0" err="1"/>
              <a:t>Devops</a:t>
            </a:r>
            <a:endParaRPr lang="en-US" dirty="0"/>
          </a:p>
          <a:p>
            <a:r>
              <a:rPr lang="en-US" dirty="0"/>
              <a:t>Coded once and </a:t>
            </a:r>
            <a:r>
              <a:rPr lang="en-US" dirty="0" err="1"/>
              <a:t>depoyed</a:t>
            </a:r>
            <a:r>
              <a:rPr lang="en-US" dirty="0"/>
              <a:t> once. </a:t>
            </a:r>
          </a:p>
          <a:p>
            <a:r>
              <a:rPr lang="en-US" dirty="0"/>
              <a:t>Iterative and incremental design, code, test </a:t>
            </a:r>
          </a:p>
          <a:p>
            <a:endParaRPr lang="en-US" dirty="0"/>
          </a:p>
        </p:txBody>
      </p:sp>
    </p:spTree>
    <p:extLst>
      <p:ext uri="{BB962C8B-B14F-4D97-AF65-F5344CB8AC3E}">
        <p14:creationId xmlns:p14="http://schemas.microsoft.com/office/powerpoint/2010/main" val="3654814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AU" dirty="0"/>
          </a:p>
        </p:txBody>
      </p:sp>
    </p:spTree>
    <p:extLst>
      <p:ext uri="{BB962C8B-B14F-4D97-AF65-F5344CB8AC3E}">
        <p14:creationId xmlns:p14="http://schemas.microsoft.com/office/powerpoint/2010/main" val="2994232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CF566D-DF25-4301-999C-C7F385600AD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093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A2BD232-EEC0-45DF-974F-9E01024A4762}" type="slidenum">
              <a:rPr lang="en-US" smtClean="0"/>
              <a:t>41</a:t>
            </a:fld>
            <a:endParaRPr lang="en-US"/>
          </a:p>
        </p:txBody>
      </p:sp>
    </p:spTree>
    <p:extLst>
      <p:ext uri="{BB962C8B-B14F-4D97-AF65-F5344CB8AC3E}">
        <p14:creationId xmlns:p14="http://schemas.microsoft.com/office/powerpoint/2010/main" val="4154945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7088" y="746125"/>
            <a:ext cx="5153025" cy="28987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0355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https://docs.pivotal.io/pivotalcf/1-10/concepts/architecture/index.html</a:t>
            </a:r>
          </a:p>
          <a:p>
            <a:r>
              <a:rPr lang="en-US" dirty="0"/>
              <a:t>https://cloudacademy.com/blog/cloud-foundry-components/</a:t>
            </a:r>
          </a:p>
          <a:p>
            <a:r>
              <a:rPr lang="en-US" dirty="0"/>
              <a:t>https://www.cloudfoundry.org/blog/cloud-foundry-containers-difference-warden-docker-garden/</a:t>
            </a:r>
          </a:p>
          <a:p>
            <a:endParaRPr lang="en-AU" dirty="0"/>
          </a:p>
          <a:p>
            <a:r>
              <a:rPr lang="en-US" sz="1200" b="0" i="0" kern="1200" dirty="0" err="1">
                <a:solidFill>
                  <a:schemeClr val="tx1"/>
                </a:solidFill>
                <a:effectLst/>
                <a:latin typeface="+mn-lt"/>
                <a:ea typeface="+mn-ea"/>
                <a:cs typeface="+mn-cs"/>
              </a:rPr>
              <a:t>Buildpacks</a:t>
            </a:r>
            <a:r>
              <a:rPr lang="en-US" sz="1200" b="0" i="0" kern="1200" dirty="0">
                <a:solidFill>
                  <a:schemeClr val="tx1"/>
                </a:solidFill>
                <a:effectLst/>
                <a:latin typeface="+mn-lt"/>
                <a:ea typeface="+mn-ea"/>
                <a:cs typeface="+mn-cs"/>
              </a:rPr>
              <a:t> are the scripts through which Cloud Foundry identifies the required runtime or framework for the application. </a:t>
            </a:r>
            <a:r>
              <a:rPr lang="en-US" sz="1200" b="0" i="0" kern="1200" dirty="0" err="1">
                <a:solidFill>
                  <a:schemeClr val="tx1"/>
                </a:solidFill>
                <a:effectLst/>
                <a:latin typeface="+mn-lt"/>
                <a:ea typeface="+mn-ea"/>
                <a:cs typeface="+mn-cs"/>
              </a:rPr>
              <a:t>Buildpacks</a:t>
            </a:r>
            <a:r>
              <a:rPr lang="en-US" sz="1200" b="0" i="0" kern="1200" dirty="0">
                <a:solidFill>
                  <a:schemeClr val="tx1"/>
                </a:solidFill>
                <a:effectLst/>
                <a:latin typeface="+mn-lt"/>
                <a:ea typeface="+mn-ea"/>
                <a:cs typeface="+mn-cs"/>
              </a:rPr>
              <a:t> are responsible for identifying an application’s related dependencies based on user-provided artefacts. They will then ensure everything is properly downloaded and configured.</a:t>
            </a:r>
          </a:p>
          <a:p>
            <a:endParaRPr lang="en-AU" dirty="0"/>
          </a:p>
          <a:p>
            <a:r>
              <a:rPr lang="en-US" sz="1200" b="0" i="0" kern="1200" dirty="0">
                <a:solidFill>
                  <a:schemeClr val="tx1"/>
                </a:solidFill>
                <a:effectLst/>
                <a:latin typeface="+mn-lt"/>
                <a:ea typeface="+mn-ea"/>
                <a:cs typeface="+mn-cs"/>
              </a:rPr>
              <a:t>Droplet. Once an application is pushed to Cloud Foundry and deployed using a </a:t>
            </a:r>
            <a:r>
              <a:rPr lang="en-US" sz="1200" b="0" i="0" kern="1200" dirty="0" err="1">
                <a:solidFill>
                  <a:schemeClr val="tx1"/>
                </a:solidFill>
                <a:effectLst/>
                <a:latin typeface="+mn-lt"/>
                <a:ea typeface="+mn-ea"/>
                <a:cs typeface="+mn-cs"/>
              </a:rPr>
              <a:t>buildpack</a:t>
            </a:r>
            <a:r>
              <a:rPr lang="en-US" sz="1200" b="0" i="0" kern="1200" dirty="0">
                <a:solidFill>
                  <a:schemeClr val="tx1"/>
                </a:solidFill>
                <a:effectLst/>
                <a:latin typeface="+mn-lt"/>
                <a:ea typeface="+mn-ea"/>
                <a:cs typeface="+mn-cs"/>
              </a:rPr>
              <a:t>, the result is a droplet. A droplet, therefore, is nothing but an abstraction on top of the application that contains information like metadata. Those droplets are stored in blob storage for further deployment processes.</a:t>
            </a:r>
          </a:p>
          <a:p>
            <a:endParaRPr lang="en-AU" dirty="0"/>
          </a:p>
          <a:p>
            <a:r>
              <a:rPr lang="en-AU" dirty="0"/>
              <a:t>Garden. </a:t>
            </a:r>
            <a:r>
              <a:rPr lang="en-US" sz="1200" b="0" i="0" kern="1200" dirty="0">
                <a:solidFill>
                  <a:schemeClr val="tx1"/>
                </a:solidFill>
                <a:effectLst/>
                <a:latin typeface="+mn-lt"/>
                <a:ea typeface="+mn-ea"/>
                <a:cs typeface="+mn-cs"/>
              </a:rPr>
              <a:t>Once the droplet is ready, it will need hosting in a suitable environment. In Cloud Foundry, this is called a Garden container. Wardens isolate ephemeral and resource-controlled environments.</a:t>
            </a:r>
          </a:p>
          <a:p>
            <a:endParaRPr lang="en-AU" dirty="0"/>
          </a:p>
          <a:p>
            <a:r>
              <a:rPr lang="en-AU" dirty="0"/>
              <a:t>Diego Cell. </a:t>
            </a:r>
            <a:r>
              <a:rPr lang="en-US" sz="1200" b="0" i="0" kern="1200" dirty="0">
                <a:solidFill>
                  <a:schemeClr val="tx1"/>
                </a:solidFill>
                <a:effectLst/>
                <a:latin typeface="+mn-lt"/>
                <a:ea typeface="+mn-ea"/>
                <a:cs typeface="+mn-cs"/>
              </a:rPr>
              <a:t>Application instances, application tasks, and staging tasks all run as Garden containers on the Diego Cell VMs.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Diego selects the appropriate </a:t>
            </a:r>
            <a:r>
              <a:rPr lang="en-US" sz="1200" b="0" i="0" kern="1200" dirty="0" err="1">
                <a:solidFill>
                  <a:schemeClr val="tx1"/>
                </a:solidFill>
                <a:effectLst/>
                <a:latin typeface="+mn-lt"/>
                <a:ea typeface="+mn-ea"/>
                <a:cs typeface="+mn-cs"/>
              </a:rPr>
              <a:t>buildpack</a:t>
            </a:r>
            <a:r>
              <a:rPr lang="en-US" sz="1200" b="0" i="0" kern="1200" dirty="0">
                <a:solidFill>
                  <a:schemeClr val="tx1"/>
                </a:solidFill>
                <a:effectLst/>
                <a:latin typeface="+mn-lt"/>
                <a:ea typeface="+mn-ea"/>
                <a:cs typeface="+mn-cs"/>
              </a:rPr>
              <a:t> and use that to both stage your application, and ensure complete life cycle management of its application instance.</a:t>
            </a:r>
          </a:p>
          <a:p>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nsync</a:t>
            </a:r>
            <a:r>
              <a:rPr lang="en-US" sz="1200" b="0" i="0" kern="1200" dirty="0">
                <a:solidFill>
                  <a:schemeClr val="tx1"/>
                </a:solidFill>
                <a:effectLst/>
                <a:latin typeface="+mn-lt"/>
                <a:ea typeface="+mn-ea"/>
                <a:cs typeface="+mn-cs"/>
              </a:rPr>
              <a:t>, BBS, and Cell Reps.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To keep applications available, cloud deployments must constantly monitor their states and reconcile them with their expected states, starting and stopping processes as required. In pre-Diego architecture, the </a:t>
            </a:r>
            <a:r>
              <a:rPr lang="en-US" sz="1200" b="0" i="0" u="none" strike="noStrike" kern="1200" dirty="0">
                <a:solidFill>
                  <a:schemeClr val="tx1"/>
                </a:solidFill>
                <a:effectLst/>
                <a:latin typeface="+mn-lt"/>
                <a:ea typeface="+mn-ea"/>
                <a:cs typeface="+mn-cs"/>
                <a:hlinkClick r:id="rId3"/>
              </a:rPr>
              <a:t>Health Manager (HM9000)</a:t>
            </a:r>
            <a:r>
              <a:rPr lang="en-US" sz="1200" b="0" i="0" kern="1200" dirty="0">
                <a:solidFill>
                  <a:schemeClr val="tx1"/>
                </a:solidFill>
                <a:effectLst/>
                <a:latin typeface="+mn-lt"/>
                <a:ea typeface="+mn-ea"/>
                <a:cs typeface="+mn-cs"/>
              </a:rPr>
              <a:t> performed this function. The </a:t>
            </a:r>
            <a:r>
              <a:rPr lang="en-US" sz="1200" b="0" i="0" kern="1200" dirty="0" err="1">
                <a:solidFill>
                  <a:schemeClr val="tx1"/>
                </a:solidFill>
                <a:effectLst/>
                <a:latin typeface="+mn-lt"/>
                <a:ea typeface="+mn-ea"/>
                <a:cs typeface="+mn-cs"/>
              </a:rPr>
              <a:t>nsync</a:t>
            </a:r>
            <a:r>
              <a:rPr lang="en-US" sz="1200" b="0" i="0" kern="1200" dirty="0">
                <a:solidFill>
                  <a:schemeClr val="tx1"/>
                </a:solidFill>
                <a:effectLst/>
                <a:latin typeface="+mn-lt"/>
                <a:ea typeface="+mn-ea"/>
                <a:cs typeface="+mn-cs"/>
              </a:rPr>
              <a:t>, BBS, and Cell Reps use a more distributed approach</a:t>
            </a:r>
          </a:p>
          <a:p>
            <a:r>
              <a:rPr lang="en-US" dirty="0"/>
              <a:t> </a:t>
            </a:r>
            <a:endParaRPr lang="en-AU" dirty="0"/>
          </a:p>
          <a:p>
            <a:r>
              <a:rPr lang="en-US" sz="1200" b="1" i="0" kern="1200" dirty="0">
                <a:solidFill>
                  <a:schemeClr val="tx1"/>
                </a:solidFill>
                <a:effectLst/>
                <a:latin typeface="+mn-lt"/>
                <a:ea typeface="+mn-ea"/>
                <a:cs typeface="+mn-cs"/>
              </a:rPr>
              <a:t>BOSH</a:t>
            </a:r>
            <a:r>
              <a:rPr lang="en-US" sz="1200" b="0" i="0" kern="1200" dirty="0">
                <a:solidFill>
                  <a:schemeClr val="tx1"/>
                </a:solidFill>
                <a:effectLst/>
                <a:latin typeface="+mn-lt"/>
                <a:ea typeface="+mn-ea"/>
                <a:cs typeface="+mn-cs"/>
              </a:rPr>
              <a:t> is a tool for deploying all the components we’ve discussed above in distributed nodes. BOSH orchestrates the deployment process of a distributed system.</a:t>
            </a:r>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Garden/Warden</a:t>
            </a:r>
            <a:r>
              <a:rPr lang="en-AU" sz="1200" b="0" i="0" kern="1200" baseline="0" dirty="0">
                <a:solidFill>
                  <a:schemeClr val="tx1"/>
                </a:solidFill>
                <a:effectLst/>
                <a:latin typeface="+mn-lt"/>
                <a:ea typeface="+mn-ea"/>
                <a:cs typeface="+mn-cs"/>
              </a:rPr>
              <a:t> vs Docker:</a:t>
            </a:r>
          </a:p>
          <a:p>
            <a:r>
              <a:rPr lang="en-US" sz="1200" b="0" i="0" kern="1200" dirty="0">
                <a:solidFill>
                  <a:schemeClr val="tx1"/>
                </a:solidFill>
                <a:effectLst/>
                <a:latin typeface="+mn-lt"/>
                <a:ea typeface="+mn-ea"/>
                <a:cs typeface="+mn-cs"/>
              </a:rPr>
              <a:t>Garden/Warden is designed to run applications that get all their dependencies from </a:t>
            </a:r>
            <a:r>
              <a:rPr lang="en-US" sz="1200" b="0" i="0" kern="1200" dirty="0" err="1">
                <a:solidFill>
                  <a:schemeClr val="tx1"/>
                </a:solidFill>
                <a:effectLst/>
                <a:latin typeface="+mn-lt"/>
                <a:ea typeface="+mn-ea"/>
                <a:cs typeface="+mn-cs"/>
              </a:rPr>
              <a:t>buildpacks</a:t>
            </a: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is built to run images, which are distributed through </a:t>
            </a:r>
            <a:r>
              <a:rPr lang="en-US" sz="1200" b="0" i="0" u="none" strike="noStrike" kern="1200" dirty="0" err="1">
                <a:solidFill>
                  <a:schemeClr val="tx1"/>
                </a:solidFill>
                <a:effectLst/>
                <a:latin typeface="+mn-lt"/>
                <a:ea typeface="+mn-ea"/>
                <a:cs typeface="+mn-cs"/>
                <a:hlinkClick r:id="rId4"/>
              </a:rPr>
              <a:t>Docker</a:t>
            </a:r>
            <a:r>
              <a:rPr lang="en-US" sz="1200" b="0" i="0" u="none" strike="noStrike" kern="1200" dirty="0">
                <a:solidFill>
                  <a:schemeClr val="tx1"/>
                </a:solidFill>
                <a:effectLst/>
                <a:latin typeface="+mn-lt"/>
                <a:ea typeface="+mn-ea"/>
                <a:cs typeface="+mn-cs"/>
                <a:hlinkClick r:id="rId4"/>
              </a:rPr>
              <a:t> Hub</a:t>
            </a:r>
            <a:r>
              <a:rPr lang="en-US" sz="1200" b="0" i="0" kern="1200" dirty="0">
                <a:solidFill>
                  <a:schemeClr val="tx1"/>
                </a:solidFill>
                <a:effectLst/>
                <a:latin typeface="+mn-lt"/>
                <a:ea typeface="+mn-ea"/>
                <a:cs typeface="+mn-cs"/>
              </a:rPr>
              <a:t>. An app must have an image created for it before it can work with </a:t>
            </a:r>
            <a:r>
              <a:rPr lang="en-US" sz="1200" b="0" i="0" kern="1200" dirty="0" err="1">
                <a:solidFill>
                  <a:schemeClr val="tx1"/>
                </a:solidFill>
                <a:effectLst/>
                <a:latin typeface="+mn-lt"/>
                <a:ea typeface="+mn-ea"/>
                <a:cs typeface="+mn-cs"/>
              </a:rPr>
              <a:t>Docker</a:t>
            </a:r>
            <a:endParaRPr lang="en-US" dirty="0"/>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47</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326194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5100" y="512763"/>
            <a:ext cx="8128000" cy="4573587"/>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a:xfrm>
            <a:off x="4749570" y="12115787"/>
            <a:ext cx="502256" cy="28460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04BB6B-BEDE-48E4-970F-8DFC0D4B5AE7}" type="slidenum">
              <a:rPr kumimoji="0" lang="en-US" sz="1800" b="0" i="0" u="none" strike="noStrike" kern="0" cap="none" spc="0" normalizeH="0" baseline="0" noProof="0" smtClean="0">
                <a:ln>
                  <a:noFill/>
                </a:ln>
                <a:solidFill>
                  <a:srgbClr val="000000"/>
                </a:solidFill>
                <a:effectLst/>
                <a:uLnTx/>
                <a:uFillTx/>
                <a:latin typeface="Verdan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753176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48</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2607713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do you use one or another?</a:t>
            </a:r>
          </a:p>
          <a:p>
            <a:r>
              <a:rPr lang="en-US" dirty="0"/>
              <a:t>Traditional enterprise would likely have to use both</a:t>
            </a:r>
          </a:p>
          <a:p>
            <a:r>
              <a:rPr lang="en-US" dirty="0"/>
              <a:t>If none is ready for </a:t>
            </a:r>
            <a:r>
              <a:rPr lang="en-US" dirty="0" err="1"/>
              <a:t>ent</a:t>
            </a:r>
            <a:r>
              <a:rPr lang="en-US" dirty="0"/>
              <a:t>, the starting structured is easy path to production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10811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a:t>
            </a:r>
            <a:r>
              <a:rPr lang="en-US" dirty="0" err="1"/>
              <a:t>Prem</a:t>
            </a:r>
            <a:r>
              <a:rPr lang="en-US" dirty="0"/>
              <a:t>: All their</a:t>
            </a:r>
            <a:r>
              <a:rPr lang="en-US" baseline="0" dirty="0"/>
              <a:t> incarnation, brownfield (Bonneville), Neutrino, Photon, SDDC</a:t>
            </a:r>
            <a:endParaRPr lang="en-US" dirty="0"/>
          </a:p>
        </p:txBody>
      </p:sp>
    </p:spTree>
    <p:extLst>
      <p:ext uri="{BB962C8B-B14F-4D97-AF65-F5344CB8AC3E}">
        <p14:creationId xmlns:p14="http://schemas.microsoft.com/office/powerpoint/2010/main" val="2083790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PCF is great but not all workloads are stateless </a:t>
            </a:r>
            <a:r>
              <a:rPr lang="en-AU" dirty="0" err="1"/>
              <a:t>microservices</a:t>
            </a:r>
            <a:endParaRPr lang="en-US" dirty="0"/>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52</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167451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illustrates the point that deploying code</a:t>
            </a:r>
            <a:r>
              <a:rPr lang="en-AU" baseline="0" dirty="0"/>
              <a:t> to CF or a function is less work than working at a layer that provides less abstraction like </a:t>
            </a:r>
            <a:r>
              <a:rPr lang="en-AU" baseline="0" dirty="0" err="1"/>
              <a:t>IaaS</a:t>
            </a:r>
            <a:r>
              <a:rPr lang="en-AU" baseline="0" dirty="0"/>
              <a:t>. So the higher the abstraction the more efficient operations become</a:t>
            </a:r>
            <a:endParaRPr lang="en-US" dirty="0"/>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55</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817118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7088" y="746125"/>
            <a:ext cx="5153025" cy="2898775"/>
          </a:xfrm>
        </p:spPr>
      </p:sp>
      <p:sp>
        <p:nvSpPr>
          <p:cNvPr id="3" name="Notes Placeholder 2"/>
          <p:cNvSpPr>
            <a:spLocks noGrp="1"/>
          </p:cNvSpPr>
          <p:nvPr>
            <p:ph type="body" idx="1"/>
          </p:nvPr>
        </p:nvSpPr>
        <p:spPr/>
        <p:txBody>
          <a:bodyPr/>
          <a:lstStyle/>
          <a:p>
            <a:r>
              <a:rPr lang="en-US" dirty="0"/>
              <a:t>XIO – scale-out, all flash</a:t>
            </a:r>
          </a:p>
        </p:txBody>
      </p:sp>
    </p:spTree>
    <p:extLst>
      <p:ext uri="{BB962C8B-B14F-4D97-AF65-F5344CB8AC3E}">
        <p14:creationId xmlns:p14="http://schemas.microsoft.com/office/powerpoint/2010/main" val="2574490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7088" y="746125"/>
            <a:ext cx="5153025" cy="28987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8937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https://vmware.github.io/hatchway/</a:t>
            </a:r>
          </a:p>
          <a:p>
            <a:r>
              <a:rPr lang="en-US" sz="1200" b="0" i="0" kern="1200" dirty="0">
                <a:solidFill>
                  <a:schemeClr val="tx1"/>
                </a:solidFill>
                <a:effectLst/>
                <a:latin typeface="+mn-lt"/>
                <a:ea typeface="+mn-ea"/>
                <a:cs typeface="+mn-cs"/>
              </a:rPr>
              <a:t>Project Hatchway offers tighter integration with container orchestrators such as </a:t>
            </a:r>
            <a:r>
              <a:rPr lang="en-US" sz="1200" b="0" i="0" kern="1200" dirty="0" err="1">
                <a:solidFill>
                  <a:schemeClr val="tx1"/>
                </a:solidFill>
                <a:effectLst/>
                <a:latin typeface="+mn-lt"/>
                <a:ea typeface="+mn-ea"/>
                <a:cs typeface="+mn-cs"/>
              </a:rPr>
              <a:t>Docker</a:t>
            </a:r>
            <a:r>
              <a:rPr lang="en-US" sz="1200" b="0" i="0" kern="1200" dirty="0">
                <a:solidFill>
                  <a:schemeClr val="tx1"/>
                </a:solidFill>
                <a:effectLst/>
                <a:latin typeface="+mn-lt"/>
                <a:ea typeface="+mn-ea"/>
                <a:cs typeface="+mn-cs"/>
              </a:rPr>
              <a:t> Swarm and </a:t>
            </a:r>
            <a:r>
              <a:rPr lang="en-US" sz="1200" b="0" i="0" kern="1200" dirty="0" err="1">
                <a:solidFill>
                  <a:schemeClr val="tx1"/>
                </a:solidFill>
                <a:effectLst/>
                <a:latin typeface="+mn-lt"/>
                <a:ea typeface="+mn-ea"/>
                <a:cs typeface="+mn-cs"/>
              </a:rPr>
              <a:t>Kubernetes</a:t>
            </a:r>
            <a:r>
              <a:rPr lang="en-US" sz="1200" b="0" i="0" kern="1200" dirty="0">
                <a:solidFill>
                  <a:schemeClr val="tx1"/>
                </a:solidFill>
                <a:effectLst/>
                <a:latin typeface="+mn-lt"/>
                <a:ea typeface="+mn-ea"/>
                <a:cs typeface="+mn-cs"/>
              </a:rPr>
              <a:t> to meet needs of </a:t>
            </a:r>
            <a:r>
              <a:rPr lang="en-US" sz="1200" b="0" i="0" kern="1200" dirty="0" err="1">
                <a:solidFill>
                  <a:schemeClr val="tx1"/>
                </a:solidFill>
                <a:effectLst/>
                <a:latin typeface="+mn-lt"/>
                <a:ea typeface="+mn-ea"/>
                <a:cs typeface="+mn-cs"/>
              </a:rPr>
              <a:t>DevOps</a:t>
            </a:r>
            <a:r>
              <a:rPr lang="en-US" sz="1200" b="0" i="0" kern="1200" dirty="0">
                <a:solidFill>
                  <a:schemeClr val="tx1"/>
                </a:solidFill>
                <a:effectLst/>
                <a:latin typeface="+mn-lt"/>
                <a:ea typeface="+mn-ea"/>
                <a:cs typeface="+mn-cs"/>
              </a:rPr>
              <a:t> community. It enables developers to consume storage infrastructure as code with freedom to choose the orchestrator of their choice abstracting complexity of underlying storage infrastructure. In addition, through Project Hatchway, data services such as snapshot, cloning, encryption, de-duplication, compression etc. are available at a container volume granularity.</a:t>
            </a:r>
            <a:endParaRPr lang="en-US" dirty="0"/>
          </a:p>
        </p:txBody>
      </p:sp>
    </p:spTree>
    <p:extLst>
      <p:ext uri="{BB962C8B-B14F-4D97-AF65-F5344CB8AC3E}">
        <p14:creationId xmlns:p14="http://schemas.microsoft.com/office/powerpoint/2010/main" val="2539435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hlinkClick r:id="rId3"/>
              </a:rPr>
              <a:t>https://microservices.io/</a:t>
            </a:r>
            <a:endParaRPr lang="en-AU"/>
          </a:p>
        </p:txBody>
      </p:sp>
    </p:spTree>
    <p:extLst>
      <p:ext uri="{BB962C8B-B14F-4D97-AF65-F5344CB8AC3E}">
        <p14:creationId xmlns:p14="http://schemas.microsoft.com/office/powerpoint/2010/main" val="1875829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2BD232-EEC0-45DF-974F-9E01024A4762}" type="slidenum">
              <a:rPr lang="en-US" smtClean="0"/>
              <a:t>62</a:t>
            </a:fld>
            <a:endParaRPr lang="en-US"/>
          </a:p>
        </p:txBody>
      </p:sp>
    </p:spTree>
    <p:extLst>
      <p:ext uri="{BB962C8B-B14F-4D97-AF65-F5344CB8AC3E}">
        <p14:creationId xmlns:p14="http://schemas.microsoft.com/office/powerpoint/2010/main" val="245470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8749FF-73D4-4426-A0D0-FC8E4355BA22}" type="slidenum">
              <a:rPr lang="en-US" smtClean="0"/>
              <a:t>6</a:t>
            </a:fld>
            <a:endParaRPr lang="en-US"/>
          </a:p>
        </p:txBody>
      </p:sp>
    </p:spTree>
    <p:extLst>
      <p:ext uri="{BB962C8B-B14F-4D97-AF65-F5344CB8AC3E}">
        <p14:creationId xmlns:p14="http://schemas.microsoft.com/office/powerpoint/2010/main" val="1791050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A monolithic application typically has a single relational database. A key benefit of using a relational database is that your application can use </a:t>
            </a:r>
            <a:r>
              <a:rPr lang="en-US" sz="1200" b="0" i="0" u="none" strike="noStrike" kern="1200">
                <a:solidFill>
                  <a:schemeClr val="tx1"/>
                </a:solidFill>
                <a:effectLst/>
                <a:latin typeface="+mn-lt"/>
                <a:ea typeface="+mn-ea"/>
                <a:cs typeface="+mn-cs"/>
                <a:hlinkClick r:id="rId3"/>
              </a:rPr>
              <a:t>ACID transactions</a:t>
            </a:r>
            <a:r>
              <a:rPr lang="en-US" sz="1200" b="0" i="0" kern="1200">
                <a:solidFill>
                  <a:schemeClr val="tx1"/>
                </a:solidFill>
                <a:effectLst/>
                <a:latin typeface="+mn-lt"/>
                <a:ea typeface="+mn-ea"/>
                <a:cs typeface="+mn-cs"/>
              </a:rPr>
              <a:t>, which provide some important guarantees:</a:t>
            </a:r>
          </a:p>
          <a:p>
            <a:pPr fontAlgn="base"/>
            <a:r>
              <a:rPr lang="en-US" sz="1200" b="0" i="0" kern="1200">
                <a:solidFill>
                  <a:schemeClr val="tx1"/>
                </a:solidFill>
                <a:effectLst/>
                <a:latin typeface="+mn-lt"/>
                <a:ea typeface="+mn-ea"/>
                <a:cs typeface="+mn-cs"/>
              </a:rPr>
              <a:t>Atomicity – Changes are made atomically, either all parts of the transaction succeed or none</a:t>
            </a:r>
          </a:p>
          <a:p>
            <a:pPr fontAlgn="base"/>
            <a:r>
              <a:rPr lang="en-US" sz="1200" b="0" i="0" kern="1200">
                <a:solidFill>
                  <a:schemeClr val="tx1"/>
                </a:solidFill>
                <a:effectLst/>
                <a:latin typeface="+mn-lt"/>
                <a:ea typeface="+mn-ea"/>
                <a:cs typeface="+mn-cs"/>
              </a:rPr>
              <a:t>Consistency – The state of the database is always consistent</a:t>
            </a:r>
          </a:p>
          <a:p>
            <a:pPr fontAlgn="base"/>
            <a:r>
              <a:rPr lang="en-US" sz="1200" b="0" i="0" kern="1200">
                <a:solidFill>
                  <a:schemeClr val="tx1"/>
                </a:solidFill>
                <a:effectLst/>
                <a:latin typeface="+mn-lt"/>
                <a:ea typeface="+mn-ea"/>
                <a:cs typeface="+mn-cs"/>
              </a:rPr>
              <a:t>Isolation – Even though transactions are executed concurrently it appears they are executed serially</a:t>
            </a:r>
          </a:p>
          <a:p>
            <a:pPr fontAlgn="base"/>
            <a:r>
              <a:rPr lang="en-US" sz="1200" b="0" i="0" kern="1200">
                <a:solidFill>
                  <a:schemeClr val="tx1"/>
                </a:solidFill>
                <a:effectLst/>
                <a:latin typeface="+mn-lt"/>
                <a:ea typeface="+mn-ea"/>
                <a:cs typeface="+mn-cs"/>
              </a:rPr>
              <a:t>Durability – Once a transaction has committed it is not undone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600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Secure – limited access to kernel, smaller attack surface</a:t>
            </a:r>
          </a:p>
          <a:p>
            <a:r>
              <a:rPr lang="en-AU"/>
              <a:t>Scalable – rapid deployment and disposal</a:t>
            </a:r>
          </a:p>
          <a:p>
            <a:r>
              <a:rPr lang="en-AU"/>
              <a:t>Efficient – better utilisation of hardware, more efficiency allows for greater redundancy</a:t>
            </a:r>
          </a:p>
          <a:p>
            <a:r>
              <a:rPr lang="en-AU"/>
              <a:t>Simple - to deploy and maintain</a:t>
            </a:r>
          </a:p>
          <a:p>
            <a:r>
              <a:rPr lang="en-AU"/>
              <a:t>Portable – build once, deploy anywhere</a:t>
            </a:r>
          </a:p>
          <a:p>
            <a:r>
              <a:rPr lang="en-AU"/>
              <a:t>Immutable – release controlled and locked to ensure authenticity</a:t>
            </a:r>
          </a:p>
          <a:p>
            <a:endParaRPr lang="en-AU"/>
          </a:p>
          <a:p>
            <a:endParaRPr lang="en-AU"/>
          </a:p>
          <a:p>
            <a:endParaRPr lang="en-AU"/>
          </a:p>
          <a:p>
            <a:endParaRPr lang="en-AU"/>
          </a:p>
        </p:txBody>
      </p:sp>
    </p:spTree>
    <p:extLst>
      <p:ext uri="{BB962C8B-B14F-4D97-AF65-F5344CB8AC3E}">
        <p14:creationId xmlns:p14="http://schemas.microsoft.com/office/powerpoint/2010/main" val="393653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err="1"/>
              <a:t>PowerStore</a:t>
            </a:r>
            <a:r>
              <a:rPr lang="en-AU"/>
              <a:t> is built using a microservices architecture with containers supporting each of the data services required for a modern storage appliance</a:t>
            </a:r>
          </a:p>
          <a:p>
            <a:endParaRPr lang="en-AU"/>
          </a:p>
        </p:txBody>
      </p:sp>
    </p:spTree>
    <p:extLst>
      <p:ext uri="{BB962C8B-B14F-4D97-AF65-F5344CB8AC3E}">
        <p14:creationId xmlns:p14="http://schemas.microsoft.com/office/powerpoint/2010/main" val="4242522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err="1"/>
              <a:t>PowerStore</a:t>
            </a:r>
            <a:r>
              <a:rPr lang="en-AU"/>
              <a:t> T leverages the OS installed natively on bare metal hardware.</a:t>
            </a:r>
          </a:p>
          <a:p>
            <a:r>
              <a:rPr lang="en-AU" err="1"/>
              <a:t>PowerStore</a:t>
            </a:r>
            <a:r>
              <a:rPr lang="en-AU"/>
              <a:t> X takes a virtualisation approach and runs the </a:t>
            </a:r>
            <a:r>
              <a:rPr lang="en-AU" err="1"/>
              <a:t>PowerStore</a:t>
            </a:r>
            <a:r>
              <a:rPr lang="en-AU"/>
              <a:t> OS as a VM on top of a hypervisor. This provides the ability for additional VM’s to be running on the same hardware.</a:t>
            </a:r>
          </a:p>
          <a:p>
            <a:endParaRPr lang="en-AU"/>
          </a:p>
        </p:txBody>
      </p:sp>
    </p:spTree>
    <p:extLst>
      <p:ext uri="{BB962C8B-B14F-4D97-AF65-F5344CB8AC3E}">
        <p14:creationId xmlns:p14="http://schemas.microsoft.com/office/powerpoint/2010/main" val="34104442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Type 1 Hypervisor:</a:t>
            </a:r>
            <a:r>
              <a:rPr lang="en-US"/>
              <a:t> E.g. vSphere. Aka, Bare metal hypervisor. Does not allow user to run applications or processes on the host OS.</a:t>
            </a:r>
          </a:p>
          <a:p>
            <a:r>
              <a:rPr lang="en-AU" b="1"/>
              <a:t>Type 2 Hypervisor:</a:t>
            </a:r>
            <a:r>
              <a:rPr lang="en-AU"/>
              <a:t> E.g. Windows with Hyper-V enabled. Aka, OS based hypervisor. Allows user to run applications and processes in the host OS as well as VM guests.</a:t>
            </a:r>
          </a:p>
          <a:p>
            <a:endParaRPr lang="en-AU"/>
          </a:p>
          <a:p>
            <a:r>
              <a:rPr lang="en-AU"/>
              <a:t>For those who remember early versions of GSX and ESX, VMware started with a </a:t>
            </a:r>
            <a:r>
              <a:rPr lang="en-AU" err="1"/>
              <a:t>Redhat</a:t>
            </a:r>
            <a:r>
              <a:rPr lang="en-AU"/>
              <a:t> based Type 2 hypervisor and evolved into </a:t>
            </a:r>
            <a:r>
              <a:rPr lang="en-AU" err="1"/>
              <a:t>ESXi</a:t>
            </a:r>
            <a:r>
              <a:rPr lang="en-AU"/>
              <a:t> as a Type 1 highly secure and efficient hypervisor.</a:t>
            </a:r>
          </a:p>
          <a:p>
            <a:endParaRPr lang="en-AU"/>
          </a:p>
          <a:p>
            <a:r>
              <a:rPr lang="en-AU"/>
              <a:t>The same could be said about the evolution of containers and VMware is set to release their embedded hypervisor / container engine virtualisation platform in 2020 with the release of vSphere 7.</a:t>
            </a:r>
          </a:p>
        </p:txBody>
      </p:sp>
    </p:spTree>
    <p:extLst>
      <p:ext uri="{BB962C8B-B14F-4D97-AF65-F5344CB8AC3E}">
        <p14:creationId xmlns:p14="http://schemas.microsoft.com/office/powerpoint/2010/main" val="3419807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Containers</a:t>
            </a:r>
            <a:r>
              <a:rPr lang="en-US" baseline="0"/>
              <a:t> originated from the UNIX/Linux world </a:t>
            </a:r>
          </a:p>
          <a:p>
            <a:pPr marL="171450" indent="-171450">
              <a:buFont typeface="Arial" panose="020B0604020202020204" pitchFamily="34" charset="0"/>
              <a:buChar char="•"/>
            </a:pPr>
            <a:r>
              <a:rPr lang="en-US" baseline="0"/>
              <a:t>Containers in Linux are made possible by a few key features built into the Linux kernel that isolate processes and limit resources</a:t>
            </a:r>
          </a:p>
          <a:p>
            <a:pPr marL="171450" indent="-171450">
              <a:buFont typeface="Arial" panose="020B0604020202020204" pitchFamily="34" charset="0"/>
              <a:buChar char="•"/>
            </a:pPr>
            <a:r>
              <a:rPr lang="en-US" baseline="0"/>
              <a:t>The actual purpose of each component is not that important</a:t>
            </a:r>
          </a:p>
          <a:p>
            <a:pPr marL="171450" indent="-171450">
              <a:buFont typeface="Arial" panose="020B0604020202020204" pitchFamily="34" charset="0"/>
              <a:buChar char="•"/>
            </a:pPr>
            <a:r>
              <a:rPr lang="en-US" baseline="0"/>
              <a:t>What is important is how long these components have been around , one has been around for over 20yrs !!!</a:t>
            </a:r>
          </a:p>
          <a:p>
            <a:pPr marL="171450" indent="-171450">
              <a:buFont typeface="Arial" panose="020B0604020202020204" pitchFamily="34" charset="0"/>
              <a:buChar char="•"/>
            </a:pPr>
            <a:r>
              <a:rPr lang="en-US" baseline="0"/>
              <a:t>So the questions one would ask is , Why are we talking about containers now?</a:t>
            </a:r>
          </a:p>
          <a:p>
            <a:pPr marL="171450" indent="-171450">
              <a:buFont typeface="Arial" panose="020B0604020202020204" pitchFamily="34" charset="0"/>
              <a:buChar char="•"/>
            </a:pPr>
            <a:r>
              <a:rPr lang="en-US" baseline="0"/>
              <a:t>So in the last few years , people have tried to leverage Linux containers and develop different approaches to tools</a:t>
            </a:r>
          </a:p>
        </p:txBody>
      </p:sp>
    </p:spTree>
    <p:extLst>
      <p:ext uri="{BB962C8B-B14F-4D97-AF65-F5344CB8AC3E}">
        <p14:creationId xmlns:p14="http://schemas.microsoft.com/office/powerpoint/2010/main" val="35786340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a:spcBef>
                <a:spcPts val="0"/>
              </a:spcBef>
              <a:spcAft>
                <a:spcPts val="0"/>
              </a:spcAft>
              <a:buNone/>
            </a:pPr>
            <a:r>
              <a:rPr lang="en-US"/>
              <a:t>Talk</a:t>
            </a:r>
            <a:r>
              <a:rPr lang="en-US" baseline="0"/>
              <a:t> about other options to Docket (</a:t>
            </a:r>
            <a:r>
              <a:rPr lang="en-US" baseline="0" err="1"/>
              <a:t>Rkt</a:t>
            </a:r>
            <a:r>
              <a:rPr lang="en-US" baseline="0"/>
              <a:t>, </a:t>
            </a:r>
            <a:r>
              <a:rPr lang="en-US" baseline="0" err="1"/>
              <a:t>ContainerD</a:t>
            </a:r>
            <a:r>
              <a:rPr lang="en-US" baseline="0"/>
              <a:t>, LXC, LXD, </a:t>
            </a:r>
            <a:r>
              <a:rPr lang="en-US" baseline="0" err="1"/>
              <a:t>etc</a:t>
            </a:r>
            <a:r>
              <a:rPr lang="en-US" baseline="0"/>
              <a:t>)</a:t>
            </a:r>
          </a:p>
          <a:p>
            <a:pPr marL="0" lvl="0" indent="0" rtl="0">
              <a:spcBef>
                <a:spcPts val="0"/>
              </a:spcBef>
              <a:spcAft>
                <a:spcPts val="0"/>
              </a:spcAft>
              <a:buNone/>
            </a:pPr>
            <a:r>
              <a:rPr lang="en-US" baseline="0"/>
              <a:t>Talk about container adoption and maturity (are companies using is in prod)</a:t>
            </a:r>
          </a:p>
          <a:p>
            <a:pPr marL="0" lvl="0" indent="0" rtl="0">
              <a:spcBef>
                <a:spcPts val="0"/>
              </a:spcBef>
              <a:spcAft>
                <a:spcPts val="0"/>
              </a:spcAft>
              <a:buNone/>
            </a:pPr>
            <a:endParaRPr lang="en-US"/>
          </a:p>
          <a:p>
            <a:endParaRPr lang="en-AU"/>
          </a:p>
        </p:txBody>
      </p:sp>
    </p:spTree>
    <p:extLst>
      <p:ext uri="{BB962C8B-B14F-4D97-AF65-F5344CB8AC3E}">
        <p14:creationId xmlns:p14="http://schemas.microsoft.com/office/powerpoint/2010/main" val="3202033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273084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So this will be one</a:t>
            </a:r>
            <a:r>
              <a:rPr lang="en-US" baseline="0"/>
              <a:t> of the </a:t>
            </a:r>
            <a:r>
              <a:rPr lang="en-US"/>
              <a:t> most technical topics we will discuss today, the Docker File </a:t>
            </a:r>
            <a:r>
              <a:rPr lang="en-US" err="1"/>
              <a:t>Stadard</a:t>
            </a:r>
            <a:endParaRPr lang="en-US"/>
          </a:p>
          <a:p>
            <a:pPr marL="171450" indent="-171450">
              <a:buFont typeface="Arial" panose="020B0604020202020204" pitchFamily="34" charset="0"/>
              <a:buChar char="•"/>
            </a:pPr>
            <a:r>
              <a:rPr lang="en-US"/>
              <a:t>This will help you understand what these things look like</a:t>
            </a:r>
            <a:endParaRPr lang="en-US" baseline="0"/>
          </a:p>
          <a:p>
            <a:pPr marL="171450" indent="-171450">
              <a:buFont typeface="Arial" panose="020B0604020202020204" pitchFamily="34" charset="0"/>
              <a:buChar char="•"/>
            </a:pPr>
            <a:r>
              <a:rPr lang="en-US" baseline="0"/>
              <a:t>The beauty of Docker is that a container can be defined trough a simple commands and file  </a:t>
            </a:r>
          </a:p>
          <a:p>
            <a:pPr marL="171450" indent="-171450">
              <a:buFont typeface="Arial" panose="020B0604020202020204" pitchFamily="34" charset="0"/>
              <a:buChar char="•"/>
            </a:pPr>
            <a:r>
              <a:rPr lang="en-US" baseline="0"/>
              <a:t>Also Docker containers can be layered on op of each other as to create a </a:t>
            </a:r>
            <a:r>
              <a:rPr lang="en-US" baseline="0" err="1"/>
              <a:t>hiercahy</a:t>
            </a:r>
            <a:r>
              <a:rPr lang="en-US" baseline="0"/>
              <a:t> </a:t>
            </a:r>
          </a:p>
          <a:p>
            <a:pPr marL="171450" indent="-171450">
              <a:buFont typeface="Arial" panose="020B0604020202020204" pitchFamily="34" charset="0"/>
              <a:buChar char="•"/>
            </a:pPr>
            <a:r>
              <a:rPr lang="en-US" baseline="0"/>
              <a:t>Lets go through a simple example Docker file</a:t>
            </a:r>
          </a:p>
          <a:p>
            <a:pPr marL="628650" lvl="1" indent="-171450">
              <a:buFont typeface="Arial" panose="020B0604020202020204" pitchFamily="34" charset="0"/>
              <a:buChar char="•"/>
            </a:pPr>
            <a:r>
              <a:rPr lang="en-US" baseline="0"/>
              <a:t>The first line defines the base container image , and in this case it is getting the latest Ubuntu image from the public Docker repository </a:t>
            </a:r>
          </a:p>
          <a:p>
            <a:pPr marL="628650" lvl="1" indent="-171450">
              <a:buFont typeface="Arial" panose="020B0604020202020204" pitchFamily="34" charset="0"/>
              <a:buChar char="•"/>
            </a:pPr>
            <a:r>
              <a:rPr lang="en-US" baseline="0"/>
              <a:t>Then we define the application </a:t>
            </a:r>
          </a:p>
          <a:p>
            <a:pPr marL="628650" lvl="1" indent="-171450">
              <a:buFont typeface="Arial" panose="020B0604020202020204" pitchFamily="34" charset="0"/>
              <a:buChar char="•"/>
            </a:pPr>
            <a:r>
              <a:rPr lang="en-US" baseline="0"/>
              <a:t>Then maybe open a port</a:t>
            </a:r>
          </a:p>
          <a:p>
            <a:pPr marL="628650" lvl="1" indent="-171450">
              <a:buFont typeface="Arial" panose="020B0604020202020204" pitchFamily="34" charset="0"/>
              <a:buChar char="•"/>
            </a:pPr>
            <a:r>
              <a:rPr lang="en-US" baseline="0"/>
              <a:t>And lastly in this example , set an entry point for the app and SSH</a:t>
            </a:r>
          </a:p>
          <a:p>
            <a:pPr marL="171450" lvl="0" indent="-171450">
              <a:buFont typeface="Arial" panose="020B0604020202020204" pitchFamily="34" charset="0"/>
              <a:buChar char="•"/>
            </a:pPr>
            <a:r>
              <a:rPr lang="en-US" baseline="0"/>
              <a:t>As you can see its very simple to specify an entire app environment with dependencies </a:t>
            </a:r>
          </a:p>
          <a:p>
            <a:pPr marL="171450" lvl="0" indent="-171450">
              <a:buFont typeface="Arial" panose="020B0604020202020204" pitchFamily="34" charset="0"/>
              <a:buChar char="•"/>
            </a:pPr>
            <a:r>
              <a:rPr lang="en-US" baseline="0"/>
              <a:t>And this stays consistent no matter where deployed</a:t>
            </a:r>
          </a:p>
          <a:p>
            <a:pPr marL="171450" lvl="0" indent="-171450">
              <a:buFont typeface="Arial" panose="020B0604020202020204" pitchFamily="34" charset="0"/>
              <a:buChar char="•"/>
            </a:pPr>
            <a:r>
              <a:rPr lang="en-US" baseline="0"/>
              <a:t>The purpose of today is to expose you to the world of containers , we wont go any deeper than this . if you want to go deeper contact the </a:t>
            </a:r>
            <a:r>
              <a:rPr lang="en-US" baseline="0" err="1"/>
              <a:t>dotnext</a:t>
            </a:r>
            <a:r>
              <a:rPr lang="en-US" baseline="0"/>
              <a:t> team . They have a lot of great content available including hand-on workshops.</a:t>
            </a:r>
            <a:endParaRPr lang="en-US"/>
          </a:p>
        </p:txBody>
      </p:sp>
    </p:spTree>
    <p:extLst>
      <p:ext uri="{BB962C8B-B14F-4D97-AF65-F5344CB8AC3E}">
        <p14:creationId xmlns:p14="http://schemas.microsoft.com/office/powerpoint/2010/main" val="2596353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K8s = ‘K’ + 8 characters + ‘s’</a:t>
            </a:r>
          </a:p>
          <a:p>
            <a:endParaRPr lang="en-AU"/>
          </a:p>
          <a:p>
            <a:r>
              <a:rPr lang="en-AU"/>
              <a:t>A bit silly isn’t it?</a:t>
            </a:r>
          </a:p>
        </p:txBody>
      </p:sp>
    </p:spTree>
    <p:extLst>
      <p:ext uri="{BB962C8B-B14F-4D97-AF65-F5344CB8AC3E}">
        <p14:creationId xmlns:p14="http://schemas.microsoft.com/office/powerpoint/2010/main" val="4050112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3807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 node can be a physical server or a virtual machine</a:t>
            </a:r>
          </a:p>
          <a:p>
            <a:r>
              <a:rPr lang="en-AU"/>
              <a:t>A Master and a Node is the minimum requirement, although best practise is at least 3 masters and multiple nodes for redundancy</a:t>
            </a:r>
          </a:p>
          <a:p>
            <a:r>
              <a:rPr lang="en-AU"/>
              <a:t>Containers are deployed in pods</a:t>
            </a:r>
          </a:p>
          <a:p>
            <a:r>
              <a:rPr lang="en-AU"/>
              <a:t>A pod represents a single instance of the app</a:t>
            </a:r>
          </a:p>
          <a:p>
            <a:r>
              <a:rPr lang="en-AU"/>
              <a:t>Pods can contain multiple containers and exist on one or more nodes</a:t>
            </a:r>
          </a:p>
          <a:p>
            <a:r>
              <a:rPr lang="en-AU"/>
              <a:t>Pods can also include one or more volumes for storage purposes</a:t>
            </a:r>
          </a:p>
          <a:p>
            <a:r>
              <a:rPr lang="en-AU"/>
              <a:t>A service can include multiple pods and containers to construct an application function</a:t>
            </a:r>
          </a:p>
        </p:txBody>
      </p:sp>
    </p:spTree>
    <p:extLst>
      <p:ext uri="{BB962C8B-B14F-4D97-AF65-F5344CB8AC3E}">
        <p14:creationId xmlns:p14="http://schemas.microsoft.com/office/powerpoint/2010/main" val="2466308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A Pod is a collection of processes running on the cluster</a:t>
            </a:r>
          </a:p>
          <a:p>
            <a:r>
              <a:rPr lang="en-AU"/>
              <a:t>The most common use case is a single container per pod, but pods may exist with more than one container where they need to be tightly coupled and share resources</a:t>
            </a:r>
          </a:p>
          <a:p>
            <a:endParaRPr lang="en-AU"/>
          </a:p>
        </p:txBody>
      </p:sp>
    </p:spTree>
    <p:extLst>
      <p:ext uri="{BB962C8B-B14F-4D97-AF65-F5344CB8AC3E}">
        <p14:creationId xmlns:p14="http://schemas.microsoft.com/office/powerpoint/2010/main" val="1626379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p:txBody>
          <a:bodyPr/>
          <a:lstStyle/>
          <a:p>
            <a:pPr marL="171450" indent="-171450" fontAlgn="base">
              <a:buFont typeface="Arial" panose="020B0604020202020204" pitchFamily="34" charset="0"/>
              <a:buChar char="•"/>
            </a:pPr>
            <a:r>
              <a:rPr lang="en-US"/>
              <a:t>Container persistent</a:t>
            </a:r>
            <a:r>
              <a:rPr lang="en-US" baseline="0"/>
              <a:t> storage is critical for customers</a:t>
            </a:r>
          </a:p>
          <a:p>
            <a:pPr marL="171450" indent="-171450" fontAlgn="base">
              <a:buFont typeface="Arial" panose="020B0604020202020204" pitchFamily="34" charset="0"/>
              <a:buChar char="•"/>
            </a:pPr>
            <a:r>
              <a:rPr lang="en-US" baseline="0"/>
              <a:t>Proof point: Docker public Hub top downloads are overwhelmingly apps that need persistence</a:t>
            </a:r>
          </a:p>
          <a:p>
            <a:pPr marL="171450" indent="-171450" fontAlgn="base">
              <a:buFont typeface="Arial" panose="020B0604020202020204" pitchFamily="34" charset="0"/>
              <a:buChar char="•"/>
            </a:pPr>
            <a:r>
              <a:rPr lang="en-US" baseline="0"/>
              <a:t>Also most conversations with customers I have are around applications with persistence needs – [discuss some of the applications listed here , apache solar </a:t>
            </a:r>
            <a:r>
              <a:rPr lang="en-US" baseline="0" err="1"/>
              <a:t>etc</a:t>
            </a:r>
            <a:r>
              <a:rPr lang="en-US" baseline="0"/>
              <a:t>]</a:t>
            </a:r>
          </a:p>
          <a:p>
            <a:pPr marL="171450" indent="-171450" fontAlgn="base">
              <a:buFont typeface="Arial" panose="020B0604020202020204" pitchFamily="34" charset="0"/>
              <a:buChar char="•"/>
            </a:pPr>
            <a:r>
              <a:rPr lang="en-US" baseline="0"/>
              <a:t>Tell Josh B story </a:t>
            </a:r>
          </a:p>
          <a:p>
            <a:pPr marL="628650" lvl="1" indent="-171450" fontAlgn="base">
              <a:buFont typeface="Arial" panose="020B0604020202020204" pitchFamily="34" charset="0"/>
              <a:buChar char="•"/>
            </a:pPr>
            <a:r>
              <a:rPr lang="en-US" baseline="0"/>
              <a:t>At Siri went from a dozen nodes to 80k+ nodes</a:t>
            </a:r>
          </a:p>
          <a:p>
            <a:pPr marL="628650" lvl="1" indent="-171450" fontAlgn="base">
              <a:buFont typeface="Arial" panose="020B0604020202020204" pitchFamily="34" charset="0"/>
              <a:buChar char="•"/>
            </a:pPr>
            <a:r>
              <a:rPr lang="en-US" baseline="0"/>
              <a:t>Leveraged Containers through Mesos </a:t>
            </a:r>
          </a:p>
          <a:p>
            <a:pPr marL="628650" lvl="1" indent="-171450" fontAlgn="base">
              <a:buFont typeface="Arial" panose="020B0604020202020204" pitchFamily="34" charset="0"/>
              <a:buChar char="•"/>
            </a:pPr>
            <a:r>
              <a:rPr lang="en-US" baseline="0"/>
              <a:t>Challenge was always container persistence – Josh had to do a lot of workarounds – none were ideal</a:t>
            </a:r>
          </a:p>
          <a:p>
            <a:pPr marL="628650" lvl="1" indent="-171450" fontAlgn="base">
              <a:buFont typeface="Arial" panose="020B0604020202020204" pitchFamily="34" charset="0"/>
              <a:buChar char="•"/>
            </a:pPr>
            <a:r>
              <a:rPr lang="en-US" baseline="0"/>
              <a:t>Josh came to EMC to run the code team and open source leadership to solve this issue </a:t>
            </a:r>
            <a:endParaRPr lang="en-US"/>
          </a:p>
        </p:txBody>
      </p:sp>
    </p:spTree>
    <p:extLst>
      <p:ext uri="{BB962C8B-B14F-4D97-AF65-F5344CB8AC3E}">
        <p14:creationId xmlns:p14="http://schemas.microsoft.com/office/powerpoint/2010/main" val="35177378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r>
              <a:rPr lang="en-US"/>
              <a:t>In the last few year containers</a:t>
            </a:r>
            <a:r>
              <a:rPr lang="en-US" baseline="0"/>
              <a:t> have gained popularity thanks to t</a:t>
            </a:r>
            <a:r>
              <a:rPr lang="en-US"/>
              <a:t>echnologies like </a:t>
            </a:r>
            <a:r>
              <a:rPr lang="en-US" err="1"/>
              <a:t>Docker</a:t>
            </a:r>
            <a:r>
              <a:rPr lang="en-US"/>
              <a:t> and </a:t>
            </a:r>
            <a:r>
              <a:rPr lang="en-US" err="1"/>
              <a:t>Kubernetes</a:t>
            </a:r>
            <a:r>
              <a:rPr lang="en-US"/>
              <a:t>. B</a:t>
            </a:r>
            <a:r>
              <a:rPr lang="en-US" baseline="0"/>
              <a:t>ut Containers still have some challenges … and the worse one is “Persistence”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DF440-AC1E-4EB3-BCAA-2AAB8924A793}" type="slidenum">
              <a:rPr kumimoji="0" lang="en-US" sz="800" b="0" i="0" u="none" strike="noStrike" kern="1200" cap="none" spc="0" normalizeH="0" baseline="0" noProof="0" smtClean="0">
                <a:ln>
                  <a:noFill/>
                </a:ln>
                <a:solidFill>
                  <a:srgbClr val="44444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80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5261128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u="sng"/>
              <a:t>Containers are ephemeral</a:t>
            </a:r>
            <a:r>
              <a:rPr lang="en-US"/>
              <a:t>.  Container crashes, </a:t>
            </a:r>
            <a:r>
              <a:rPr lang="en-US" err="1"/>
              <a:t>kubelet</a:t>
            </a:r>
            <a:r>
              <a:rPr lang="en-US"/>
              <a:t> will restart but data is gone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Pods have one-to-many containers in one Pod. They need to typically share storage resources between those containers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09185" rtl="0" eaLnBrk="0" fontAlgn="base" latinLnBrk="0" hangingPunct="0">
              <a:lnSpc>
                <a:spcPct val="100000"/>
              </a:lnSpc>
              <a:spcBef>
                <a:spcPct val="0"/>
              </a:spcBef>
              <a:spcAft>
                <a:spcPct val="0"/>
              </a:spcAft>
              <a:buClrTx/>
              <a:buSzTx/>
              <a:buFontTx/>
              <a:buNone/>
              <a:tabLst/>
              <a:defRPr/>
            </a:pPr>
            <a:fld id="{FA04BB6B-BEDE-48E4-970F-8DFC0D4B5AE7}" type="slidenum">
              <a:rPr kumimoji="0" lang="en-US" sz="1000" b="0" i="0" u="none" strike="noStrike" kern="1200" cap="none" spc="0" normalizeH="0" baseline="0" noProof="0" smtClean="0">
                <a:ln>
                  <a:noFill/>
                </a:ln>
                <a:solidFill>
                  <a:srgbClr val="000000"/>
                </a:solidFill>
                <a:effectLst/>
                <a:uLnTx/>
                <a:uFillTx/>
                <a:latin typeface="Museo Sans For Dell" pitchFamily="2" charset="0"/>
                <a:ea typeface="+mn-ea"/>
                <a:cs typeface="+mn-cs"/>
              </a:rPr>
              <a:pPr marL="0" marR="0" lvl="0" indent="0" algn="r" defTabSz="909185" rtl="0" eaLnBrk="0" fontAlgn="base" latinLnBrk="0" hangingPunct="0">
                <a:lnSpc>
                  <a:spcPct val="100000"/>
                </a:lnSpc>
                <a:spcBef>
                  <a:spcPct val="0"/>
                </a:spcBef>
                <a:spcAft>
                  <a:spcPct val="0"/>
                </a:spcAft>
                <a:buClrTx/>
                <a:buSzTx/>
                <a:buFontTx/>
                <a:buNone/>
                <a:tabLst/>
                <a:defRPr/>
              </a:pPr>
              <a:t>102</a:t>
            </a:fld>
            <a:endParaRPr kumimoji="0" lang="en-US" sz="1000" b="0" i="0" u="none" strike="noStrike" kern="1200" cap="none" spc="0" normalizeH="0" baseline="0" noProof="0">
              <a:ln>
                <a:noFill/>
              </a:ln>
              <a:solidFill>
                <a:srgbClr val="000000"/>
              </a:solidFill>
              <a:effectLst/>
              <a:uLnTx/>
              <a:uFillTx/>
              <a:latin typeface="Museo Sans For Dell" pitchFamily="2" charset="0"/>
              <a:ea typeface="+mn-ea"/>
              <a:cs typeface="+mn-cs"/>
            </a:endParaRPr>
          </a:p>
        </p:txBody>
      </p:sp>
    </p:spTree>
    <p:extLst>
      <p:ext uri="{BB962C8B-B14F-4D97-AF65-F5344CB8AC3E}">
        <p14:creationId xmlns:p14="http://schemas.microsoft.com/office/powerpoint/2010/main" val="2227694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Kubernetes Volume solves both of these problems. Don’t confuse with Docker Volume</a:t>
            </a:r>
          </a:p>
          <a:p>
            <a:pPr marL="0" indent="0">
              <a:buNone/>
            </a:pPr>
            <a:r>
              <a:rPr lang="en-US"/>
              <a:t>A K8S’s </a:t>
            </a:r>
            <a:r>
              <a:rPr lang="en-US" u="sng"/>
              <a:t>volume has lifecycle of its own independent from the Pod</a:t>
            </a:r>
            <a:r>
              <a:rPr lang="en-US"/>
              <a:t>.  Thus outlives any container (in that pod) restart and data is preserved across container restarts.</a:t>
            </a:r>
          </a:p>
          <a:p>
            <a:endParaRPr lang="en-US"/>
          </a:p>
        </p:txBody>
      </p:sp>
      <p:sp>
        <p:nvSpPr>
          <p:cNvPr id="4" name="Slide Number Placeholder 3"/>
          <p:cNvSpPr>
            <a:spLocks noGrp="1"/>
          </p:cNvSpPr>
          <p:nvPr>
            <p:ph type="sldNum" sz="quarter" idx="10"/>
          </p:nvPr>
        </p:nvSpPr>
        <p:spPr/>
        <p:txBody>
          <a:bodyPr/>
          <a:lstStyle/>
          <a:p>
            <a:pPr marL="0" marR="0" lvl="0" indent="0" algn="r" defTabSz="909185" rtl="0" eaLnBrk="0" fontAlgn="base" latinLnBrk="0" hangingPunct="0">
              <a:lnSpc>
                <a:spcPct val="100000"/>
              </a:lnSpc>
              <a:spcBef>
                <a:spcPct val="0"/>
              </a:spcBef>
              <a:spcAft>
                <a:spcPct val="0"/>
              </a:spcAft>
              <a:buClrTx/>
              <a:buSzTx/>
              <a:buFontTx/>
              <a:buNone/>
              <a:tabLst/>
              <a:defRPr/>
            </a:pPr>
            <a:fld id="{FA04BB6B-BEDE-48E4-970F-8DFC0D4B5AE7}" type="slidenum">
              <a:rPr kumimoji="0" lang="en-US" sz="1000" b="0" i="0" u="none" strike="noStrike" kern="1200" cap="none" spc="0" normalizeH="0" baseline="0" noProof="0" smtClean="0">
                <a:ln>
                  <a:noFill/>
                </a:ln>
                <a:solidFill>
                  <a:srgbClr val="000000"/>
                </a:solidFill>
                <a:effectLst/>
                <a:uLnTx/>
                <a:uFillTx/>
                <a:latin typeface="Museo Sans For Dell" pitchFamily="2" charset="0"/>
                <a:ea typeface="+mn-ea"/>
                <a:cs typeface="+mn-cs"/>
              </a:rPr>
              <a:pPr marL="0" marR="0" lvl="0" indent="0" algn="r" defTabSz="909185" rtl="0" eaLnBrk="0" fontAlgn="base" latinLnBrk="0" hangingPunct="0">
                <a:lnSpc>
                  <a:spcPct val="100000"/>
                </a:lnSpc>
                <a:spcBef>
                  <a:spcPct val="0"/>
                </a:spcBef>
                <a:spcAft>
                  <a:spcPct val="0"/>
                </a:spcAft>
                <a:buClrTx/>
                <a:buSzTx/>
                <a:buFontTx/>
                <a:buNone/>
                <a:tabLst/>
                <a:defRPr/>
              </a:pPr>
              <a:t>103</a:t>
            </a:fld>
            <a:endParaRPr kumimoji="0" lang="en-US" sz="1000" b="0" i="0" u="none" strike="noStrike" kern="1200" cap="none" spc="0" normalizeH="0" baseline="0" noProof="0">
              <a:ln>
                <a:noFill/>
              </a:ln>
              <a:solidFill>
                <a:srgbClr val="000000"/>
              </a:solidFill>
              <a:effectLst/>
              <a:uLnTx/>
              <a:uFillTx/>
              <a:latin typeface="Museo Sans For Dell" pitchFamily="2" charset="0"/>
              <a:ea typeface="+mn-ea"/>
              <a:cs typeface="+mn-cs"/>
            </a:endParaRPr>
          </a:p>
        </p:txBody>
      </p:sp>
    </p:spTree>
    <p:extLst>
      <p:ext uri="{BB962C8B-B14F-4D97-AF65-F5344CB8AC3E}">
        <p14:creationId xmlns:p14="http://schemas.microsoft.com/office/powerpoint/2010/main" val="386775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K8S’s supports many types of volumes and Pods can use multiple simultaneously</a:t>
            </a:r>
          </a:p>
          <a:p>
            <a:endParaRPr lang="en-US"/>
          </a:p>
        </p:txBody>
      </p:sp>
      <p:sp>
        <p:nvSpPr>
          <p:cNvPr id="4" name="Slide Number Placeholder 3"/>
          <p:cNvSpPr>
            <a:spLocks noGrp="1"/>
          </p:cNvSpPr>
          <p:nvPr>
            <p:ph type="sldNum" sz="quarter" idx="10"/>
          </p:nvPr>
        </p:nvSpPr>
        <p:spPr/>
        <p:txBody>
          <a:bodyPr/>
          <a:lstStyle/>
          <a:p>
            <a:pPr marL="0" marR="0" lvl="0" indent="0" algn="r" defTabSz="909185" rtl="0" eaLnBrk="0" fontAlgn="base" latinLnBrk="0" hangingPunct="0">
              <a:lnSpc>
                <a:spcPct val="100000"/>
              </a:lnSpc>
              <a:spcBef>
                <a:spcPct val="0"/>
              </a:spcBef>
              <a:spcAft>
                <a:spcPct val="0"/>
              </a:spcAft>
              <a:buClrTx/>
              <a:buSzTx/>
              <a:buFontTx/>
              <a:buNone/>
              <a:tabLst/>
              <a:defRPr/>
            </a:pPr>
            <a:fld id="{FA04BB6B-BEDE-48E4-970F-8DFC0D4B5AE7}" type="slidenum">
              <a:rPr kumimoji="0" lang="en-US" sz="1000" b="0" i="0" u="none" strike="noStrike" kern="1200" cap="none" spc="0" normalizeH="0" baseline="0" noProof="0" smtClean="0">
                <a:ln>
                  <a:noFill/>
                </a:ln>
                <a:solidFill>
                  <a:srgbClr val="000000"/>
                </a:solidFill>
                <a:effectLst/>
                <a:uLnTx/>
                <a:uFillTx/>
                <a:latin typeface="Museo Sans For Dell" pitchFamily="2" charset="0"/>
                <a:ea typeface="+mn-ea"/>
                <a:cs typeface="+mn-cs"/>
              </a:rPr>
              <a:pPr marL="0" marR="0" lvl="0" indent="0" algn="r" defTabSz="909185" rtl="0" eaLnBrk="0" fontAlgn="base" latinLnBrk="0" hangingPunct="0">
                <a:lnSpc>
                  <a:spcPct val="100000"/>
                </a:lnSpc>
                <a:spcBef>
                  <a:spcPct val="0"/>
                </a:spcBef>
                <a:spcAft>
                  <a:spcPct val="0"/>
                </a:spcAft>
                <a:buClrTx/>
                <a:buSzTx/>
                <a:buFontTx/>
                <a:buNone/>
                <a:tabLst/>
                <a:defRPr/>
              </a:pPr>
              <a:t>104</a:t>
            </a:fld>
            <a:endParaRPr kumimoji="0" lang="en-US" sz="1000" b="0" i="0" u="none" strike="noStrike" kern="1200" cap="none" spc="0" normalizeH="0" baseline="0" noProof="0">
              <a:ln>
                <a:noFill/>
              </a:ln>
              <a:solidFill>
                <a:srgbClr val="000000"/>
              </a:solidFill>
              <a:effectLst/>
              <a:uLnTx/>
              <a:uFillTx/>
              <a:latin typeface="Museo Sans For Dell" pitchFamily="2" charset="0"/>
              <a:ea typeface="+mn-ea"/>
              <a:cs typeface="+mn-cs"/>
            </a:endParaRPr>
          </a:p>
        </p:txBody>
      </p:sp>
    </p:spTree>
    <p:extLst>
      <p:ext uri="{BB962C8B-B14F-4D97-AF65-F5344CB8AC3E}">
        <p14:creationId xmlns:p14="http://schemas.microsoft.com/office/powerpoint/2010/main" val="22154293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K8S’s supports many types of volumes and Pods can use multiple simultaneously</a:t>
            </a:r>
          </a:p>
          <a:p>
            <a:endParaRPr lang="en-US"/>
          </a:p>
        </p:txBody>
      </p:sp>
      <p:sp>
        <p:nvSpPr>
          <p:cNvPr id="4" name="Slide Number Placeholder 3"/>
          <p:cNvSpPr>
            <a:spLocks noGrp="1"/>
          </p:cNvSpPr>
          <p:nvPr>
            <p:ph type="sldNum" sz="quarter" idx="10"/>
          </p:nvPr>
        </p:nvSpPr>
        <p:spPr/>
        <p:txBody>
          <a:bodyPr/>
          <a:lstStyle/>
          <a:p>
            <a:pPr marL="0" marR="0" lvl="0" indent="0" algn="r" defTabSz="909185" rtl="0" eaLnBrk="0" fontAlgn="base" latinLnBrk="0" hangingPunct="0">
              <a:lnSpc>
                <a:spcPct val="100000"/>
              </a:lnSpc>
              <a:spcBef>
                <a:spcPct val="0"/>
              </a:spcBef>
              <a:spcAft>
                <a:spcPct val="0"/>
              </a:spcAft>
              <a:buClrTx/>
              <a:buSzTx/>
              <a:buFontTx/>
              <a:buNone/>
              <a:tabLst/>
              <a:defRPr/>
            </a:pPr>
            <a:fld id="{FA04BB6B-BEDE-48E4-970F-8DFC0D4B5AE7}" type="slidenum">
              <a:rPr kumimoji="0" lang="en-US" sz="1000" b="0" i="0" u="none" strike="noStrike" kern="1200" cap="none" spc="0" normalizeH="0" baseline="0" noProof="0" smtClean="0">
                <a:ln>
                  <a:noFill/>
                </a:ln>
                <a:solidFill>
                  <a:srgbClr val="000000"/>
                </a:solidFill>
                <a:effectLst/>
                <a:uLnTx/>
                <a:uFillTx/>
                <a:latin typeface="Museo Sans For Dell" pitchFamily="2" charset="0"/>
                <a:ea typeface="+mn-ea"/>
                <a:cs typeface="+mn-cs"/>
              </a:rPr>
              <a:pPr marL="0" marR="0" lvl="0" indent="0" algn="r" defTabSz="909185" rtl="0" eaLnBrk="0" fontAlgn="base" latinLnBrk="0" hangingPunct="0">
                <a:lnSpc>
                  <a:spcPct val="100000"/>
                </a:lnSpc>
                <a:spcBef>
                  <a:spcPct val="0"/>
                </a:spcBef>
                <a:spcAft>
                  <a:spcPct val="0"/>
                </a:spcAft>
                <a:buClrTx/>
                <a:buSzTx/>
                <a:buFontTx/>
                <a:buNone/>
                <a:tabLst/>
                <a:defRPr/>
              </a:pPr>
              <a:t>105</a:t>
            </a:fld>
            <a:endParaRPr kumimoji="0" lang="en-US" sz="1000" b="0" i="0" u="none" strike="noStrike" kern="1200" cap="none" spc="0" normalizeH="0" baseline="0" noProof="0">
              <a:ln>
                <a:noFill/>
              </a:ln>
              <a:solidFill>
                <a:srgbClr val="000000"/>
              </a:solidFill>
              <a:effectLst/>
              <a:uLnTx/>
              <a:uFillTx/>
              <a:latin typeface="Museo Sans For Dell" pitchFamily="2" charset="0"/>
              <a:ea typeface="+mn-ea"/>
              <a:cs typeface="+mn-cs"/>
            </a:endParaRPr>
          </a:p>
        </p:txBody>
      </p:sp>
    </p:spTree>
    <p:extLst>
      <p:ext uri="{BB962C8B-B14F-4D97-AF65-F5344CB8AC3E}">
        <p14:creationId xmlns:p14="http://schemas.microsoft.com/office/powerpoint/2010/main" val="3300411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70" rtl="0" eaLnBrk="1" fontAlgn="auto" latinLnBrk="0" hangingPunct="1">
              <a:lnSpc>
                <a:spcPct val="90000"/>
              </a:lnSpc>
              <a:spcBef>
                <a:spcPts val="1600"/>
              </a:spcBef>
              <a:spcAft>
                <a:spcPts val="0"/>
              </a:spcAft>
              <a:buClr>
                <a:srgbClr val="AAAAAA"/>
              </a:buClr>
              <a:buSzTx/>
              <a:buFont typeface="Arial" pitchFamily="34" charset="0"/>
              <a:buNone/>
              <a:tabLst/>
              <a:defRPr/>
            </a:pPr>
            <a:r>
              <a:rPr lang="en-US" sz="1100" kern="1200">
                <a:solidFill>
                  <a:schemeClr val="bg2"/>
                </a:solidFill>
                <a:effectLst/>
                <a:latin typeface="Arial" panose="020B0604020202020204" pitchFamily="34" charset="0"/>
                <a:ea typeface="+mn-ea"/>
                <a:cs typeface="+mn-cs"/>
              </a:rPr>
              <a:t>As applications are increasingly deployed as containers, infrastructure owners are being asked to effectively manage these new workloads and enable modern DevOps workflows. The recent introduction of </a:t>
            </a:r>
            <a:r>
              <a:rPr lang="en-US" sz="1100" u="sng" kern="1200">
                <a:solidFill>
                  <a:schemeClr val="bg2"/>
                </a:solidFill>
                <a:effectLst/>
                <a:latin typeface="Arial" panose="020B0604020202020204" pitchFamily="34" charset="0"/>
                <a:ea typeface="+mn-ea"/>
                <a:cs typeface="+mn-cs"/>
                <a:hlinkClick r:id="rId3"/>
              </a:rPr>
              <a:t>Container Storage Interface</a:t>
            </a:r>
            <a:r>
              <a:rPr lang="en-US" sz="1100" kern="1200">
                <a:solidFill>
                  <a:schemeClr val="bg2"/>
                </a:solidFill>
                <a:effectLst/>
                <a:latin typeface="Arial" panose="020B0604020202020204" pitchFamily="34" charset="0"/>
                <a:ea typeface="+mn-ea"/>
                <a:cs typeface="+mn-cs"/>
              </a:rPr>
              <a:t> (CSI) driver standard brought much needed standardization for both the storage vendors, to develop plugins for their respective storage platforms, and the infrastructure and DevOps leads to easily provision and manage storage for Containerized applications.</a:t>
            </a:r>
          </a:p>
          <a:p>
            <a:pPr marL="0" lvl="1" indent="0" defTabSz="1219170">
              <a:lnSpc>
                <a:spcPct val="90000"/>
              </a:lnSpc>
              <a:spcBef>
                <a:spcPts val="1600"/>
              </a:spcBef>
              <a:buClr>
                <a:srgbClr val="AAAAAA"/>
              </a:buClr>
              <a:buFont typeface="Arial" pitchFamily="34" charset="0"/>
              <a:buNone/>
              <a:defRPr/>
            </a:pPr>
            <a:endParaRPr lang="en-US"/>
          </a:p>
        </p:txBody>
      </p:sp>
    </p:spTree>
    <p:extLst>
      <p:ext uri="{BB962C8B-B14F-4D97-AF65-F5344CB8AC3E}">
        <p14:creationId xmlns:p14="http://schemas.microsoft.com/office/powerpoint/2010/main" val="9350054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4963FCF-526B-4453-81AC-C5DEF862BA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798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95336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 Host OS support</a:t>
            </a:r>
          </a:p>
          <a:p>
            <a:pPr lvl="1"/>
            <a:r>
              <a:rPr lang="en-US"/>
              <a:t>Photon, Ubuntu, </a:t>
            </a:r>
            <a:r>
              <a:rPr lang="en-US" err="1"/>
              <a:t>CoreOs</a:t>
            </a:r>
            <a:r>
              <a:rPr lang="en-US"/>
              <a:t>, Centos, RHEL and SLES</a:t>
            </a:r>
          </a:p>
          <a:p>
            <a:r>
              <a:rPr lang="en-US"/>
              <a:t>K8S 1.9.x and above supports K8S cluster spanning across multiple </a:t>
            </a:r>
            <a:r>
              <a:rPr lang="en-US" err="1"/>
              <a:t>vCenters</a:t>
            </a:r>
            <a:endParaRPr lang="en-US"/>
          </a:p>
          <a:p>
            <a:r>
              <a:rPr lang="en-US"/>
              <a:t>Multiple K8S clusters can be deployed on one </a:t>
            </a:r>
            <a:r>
              <a:rPr lang="en-US" err="1"/>
              <a:t>vCenter</a:t>
            </a:r>
            <a:r>
              <a:rPr lang="en-US"/>
              <a:t>.</a:t>
            </a:r>
          </a:p>
          <a:p>
            <a:r>
              <a:rPr lang="en-US"/>
              <a:t>Resilient to failures with HA</a:t>
            </a:r>
          </a:p>
          <a:p>
            <a:endParaRPr lang="en-US"/>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FA04BB6B-BEDE-48E4-970F-8DFC0D4B5AE7}"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114</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1445558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530225"/>
            <a:ext cx="6032500" cy="33940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baseline="0"/>
              <a:t>Today 3-4 approaches to container persistence depending on the platform and </a:t>
            </a:r>
          </a:p>
          <a:p>
            <a:pPr marL="628650" lvl="1" indent="-171450">
              <a:buFont typeface="Arial" panose="020B0604020202020204" pitchFamily="34" charset="0"/>
              <a:buChar char="•"/>
            </a:pPr>
            <a:r>
              <a:rPr lang="en-US" b="1" baseline="0"/>
              <a:t>Docker – DVDI</a:t>
            </a:r>
          </a:p>
          <a:p>
            <a:pPr marL="628650" lvl="1" indent="-171450">
              <a:buFont typeface="Arial" panose="020B0604020202020204" pitchFamily="34" charset="0"/>
              <a:buChar char="•"/>
            </a:pPr>
            <a:r>
              <a:rPr lang="en-US" b="1" baseline="0" err="1"/>
              <a:t>Mesos</a:t>
            </a:r>
            <a:r>
              <a:rPr lang="en-US" b="1" baseline="0"/>
              <a:t> – DVDI + DVDCLI</a:t>
            </a:r>
          </a:p>
          <a:p>
            <a:pPr marL="628650" lvl="1" indent="-171450">
              <a:buFont typeface="Arial" panose="020B0604020202020204" pitchFamily="34" charset="0"/>
              <a:buChar char="•"/>
            </a:pPr>
            <a:r>
              <a:rPr lang="en-US" b="1" baseline="0"/>
              <a:t>K8S – in-tree plugins and out-of-tree </a:t>
            </a:r>
            <a:r>
              <a:rPr lang="en-US" b="1" baseline="0" err="1"/>
              <a:t>flexvol</a:t>
            </a:r>
            <a:r>
              <a:rPr lang="en-US" b="1" baseline="0"/>
              <a:t> plugins</a:t>
            </a:r>
          </a:p>
          <a:p>
            <a:pPr marL="171450" lvl="0" indent="-171450">
              <a:buFont typeface="Arial" panose="020B0604020202020204" pitchFamily="34" charset="0"/>
              <a:buChar char="•"/>
            </a:pPr>
            <a:r>
              <a:rPr lang="en-US" b="1"/>
              <a:t>To help accelerate innovation and answer these challenges</a:t>
            </a:r>
            <a:r>
              <a:rPr lang="en-US" b="1" baseline="0"/>
              <a:t> </a:t>
            </a:r>
            <a:r>
              <a:rPr lang="en-US" b="1"/>
              <a:t>{code} helped form </a:t>
            </a:r>
            <a:r>
              <a:rPr lang="en-US" b="1" baseline="0"/>
              <a:t>a community</a:t>
            </a:r>
            <a:r>
              <a:rPr lang="en-US" b="1"/>
              <a:t> of leading vendors and open source</a:t>
            </a:r>
            <a:r>
              <a:rPr lang="en-US" b="1" baseline="0"/>
              <a:t> groups </a:t>
            </a:r>
            <a:r>
              <a:rPr lang="en-US" b="1"/>
              <a:t>around creating standard</a:t>
            </a:r>
            <a:r>
              <a:rPr lang="en-US" b="1" baseline="0"/>
              <a:t> storage primitives for Container orchestrators and storage providers.</a:t>
            </a:r>
            <a:r>
              <a:rPr lang="en-US" b="1"/>
              <a:t> </a:t>
            </a:r>
          </a:p>
          <a:p>
            <a:pPr marL="171450" indent="-171450">
              <a:buFont typeface="Arial" panose="020B0604020202020204" pitchFamily="34" charset="0"/>
              <a:buChar char="•"/>
            </a:pPr>
            <a:endParaRPr lang="en-US" b="1" baseline="0"/>
          </a:p>
          <a:p>
            <a:pPr marL="171450" indent="-171450">
              <a:buFont typeface="Arial" panose="020B0604020202020204" pitchFamily="34" charset="0"/>
              <a:buChar char="•"/>
            </a:pPr>
            <a:r>
              <a:rPr lang="en-US" b="1" baseline="0"/>
              <a:t>REX-Ray next version 0.10 will be CSI – Sept 11</a:t>
            </a:r>
          </a:p>
          <a:p>
            <a:pPr marL="171450" indent="-171450">
              <a:buFont typeface="Arial" panose="020B0604020202020204" pitchFamily="34" charset="0"/>
              <a:buChar char="•"/>
            </a:pPr>
            <a:r>
              <a:rPr lang="en-US" b="1" baseline="0"/>
              <a:t>CSI – Container Storage Interface</a:t>
            </a:r>
          </a:p>
          <a:p>
            <a:pPr marL="171450" indent="-171450">
              <a:buFont typeface="Arial" panose="020B0604020202020204" pitchFamily="34" charset="0"/>
              <a:buChar char="•"/>
            </a:pPr>
            <a:endParaRPr lang="en-US" b="1" baseline="0"/>
          </a:p>
          <a:p>
            <a:pPr marL="171450" lvl="0" indent="-171450">
              <a:buFont typeface="Arial" panose="020B0604020202020204" pitchFamily="34" charset="0"/>
              <a:buChar char="•"/>
            </a:pPr>
            <a:r>
              <a:rPr lang="en-US" b="1" baseline="0"/>
              <a:t>User experience was not great – too many approaches </a:t>
            </a:r>
          </a:p>
          <a:p>
            <a:pPr marL="171450" lvl="0" indent="-171450">
              <a:buFont typeface="Arial" panose="020B0604020202020204" pitchFamily="34" charset="0"/>
              <a:buChar char="•"/>
            </a:pPr>
            <a:r>
              <a:rPr lang="en-US" b="1" baseline="0"/>
              <a:t>Most of drivers were file system</a:t>
            </a:r>
          </a:p>
          <a:p>
            <a:pPr marL="628650" lvl="1" indent="-171450">
              <a:buFont typeface="Arial" panose="020B0604020202020204" pitchFamily="34" charset="0"/>
              <a:buChar char="•"/>
            </a:pPr>
            <a:r>
              <a:rPr lang="en-US" b="1" baseline="0"/>
              <a:t>Reality is that being bale to use a raw block device – use cases things </a:t>
            </a:r>
            <a:r>
              <a:rPr lang="en-US" b="1" baseline="0" err="1"/>
              <a:t>exoect</a:t>
            </a:r>
            <a:r>
              <a:rPr lang="en-US" b="1" baseline="0"/>
              <a:t> </a:t>
            </a:r>
            <a:r>
              <a:rPr lang="en-US" b="1" baseline="0" err="1"/>
              <a:t>dist</a:t>
            </a:r>
            <a:r>
              <a:rPr lang="en-US" b="1" baseline="0"/>
              <a:t> file system – </a:t>
            </a:r>
            <a:r>
              <a:rPr lang="en-US" b="1" baseline="0" err="1"/>
              <a:t>clsueter</a:t>
            </a:r>
            <a:r>
              <a:rPr lang="en-US" b="1" baseline="0"/>
              <a:t> </a:t>
            </a:r>
            <a:r>
              <a:rPr lang="en-US" b="1" baseline="0" err="1"/>
              <a:t>awere</a:t>
            </a:r>
            <a:r>
              <a:rPr lang="en-US" b="1" baseline="0"/>
              <a:t>  , </a:t>
            </a:r>
          </a:p>
          <a:p>
            <a:pPr marL="171450" lvl="0" indent="-171450">
              <a:buFont typeface="Arial" panose="020B0604020202020204" pitchFamily="34" charset="0"/>
              <a:buChar char="•"/>
            </a:pPr>
            <a:r>
              <a:rPr lang="en-US" b="1" baseline="0" err="1"/>
              <a:t>Csi</a:t>
            </a:r>
            <a:r>
              <a:rPr lang="en-US" b="1" baseline="0"/>
              <a:t> – specification 0.1.x written – </a:t>
            </a:r>
          </a:p>
          <a:p>
            <a:r>
              <a:rPr lang="en-US"/>
              <a:t>https://thenewstack.io/3-reasons-container-storage-interface-big-deal/</a:t>
            </a:r>
          </a:p>
          <a:p>
            <a:r>
              <a:rPr lang="en-US"/>
              <a:t>https://thenewstack.io/dells-amazing-scheme-bridge-containers-persistent-volumes/</a:t>
            </a:r>
          </a:p>
          <a:p>
            <a:r>
              <a:rPr lang="en-US" sz="1200" b="0" i="0" kern="1200">
                <a:solidFill>
                  <a:schemeClr val="tx1"/>
                </a:solidFill>
                <a:effectLst/>
                <a:latin typeface="+mn-lt"/>
                <a:ea typeface="+mn-ea"/>
                <a:cs typeface="+mn-cs"/>
              </a:rPr>
              <a:t>With time, it is expected that CSI will generally </a:t>
            </a:r>
            <a:r>
              <a:rPr lang="en-US" sz="1200" b="0" i="0" kern="1200" err="1">
                <a:solidFill>
                  <a:schemeClr val="tx1"/>
                </a:solidFill>
                <a:effectLst/>
                <a:latin typeface="+mn-lt"/>
                <a:ea typeface="+mn-ea"/>
                <a:cs typeface="+mn-cs"/>
              </a:rPr>
              <a:t>supercede</a:t>
            </a:r>
            <a:r>
              <a:rPr lang="en-US" sz="1200" b="0" i="0" kern="1200">
                <a:solidFill>
                  <a:schemeClr val="tx1"/>
                </a:solidFill>
                <a:effectLst/>
                <a:latin typeface="+mn-lt"/>
                <a:ea typeface="+mn-ea"/>
                <a:cs typeface="+mn-cs"/>
              </a:rPr>
              <a:t> other extensibility options such as the </a:t>
            </a:r>
            <a:r>
              <a:rPr lang="en-US" sz="1200" b="0" i="0" kern="1200" err="1">
                <a:solidFill>
                  <a:schemeClr val="tx1"/>
                </a:solidFill>
                <a:effectLst/>
                <a:latin typeface="+mn-lt"/>
                <a:ea typeface="+mn-ea"/>
                <a:cs typeface="+mn-cs"/>
              </a:rPr>
              <a:t>Docker</a:t>
            </a:r>
            <a:r>
              <a:rPr lang="en-US" sz="1200" b="0" i="0" kern="1200">
                <a:solidFill>
                  <a:schemeClr val="tx1"/>
                </a:solidFill>
                <a:effectLst/>
                <a:latin typeface="+mn-lt"/>
                <a:ea typeface="+mn-ea"/>
                <a:cs typeface="+mn-cs"/>
              </a:rPr>
              <a:t> Volume Driver, </a:t>
            </a:r>
            <a:r>
              <a:rPr lang="en-US" sz="1200" b="0" i="0" kern="1200" err="1">
                <a:solidFill>
                  <a:schemeClr val="tx1"/>
                </a:solidFill>
                <a:effectLst/>
                <a:latin typeface="+mn-lt"/>
                <a:ea typeface="+mn-ea"/>
                <a:cs typeface="+mn-cs"/>
              </a:rPr>
              <a:t>Kubernetes</a:t>
            </a:r>
            <a:r>
              <a:rPr lang="en-US" sz="1200" b="0" i="0" kern="1200">
                <a:solidFill>
                  <a:schemeClr val="tx1"/>
                </a:solidFill>
                <a:effectLst/>
                <a:latin typeface="+mn-lt"/>
                <a:ea typeface="+mn-ea"/>
                <a:cs typeface="+mn-cs"/>
              </a:rPr>
              <a:t> internal volume plugins, and </a:t>
            </a:r>
            <a:r>
              <a:rPr lang="en-US" sz="1200" b="0" i="0" kern="1200" err="1">
                <a:solidFill>
                  <a:schemeClr val="tx1"/>
                </a:solidFill>
                <a:effectLst/>
                <a:latin typeface="+mn-lt"/>
                <a:ea typeface="+mn-ea"/>
                <a:cs typeface="+mn-cs"/>
              </a:rPr>
              <a:t>Kubernetes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Flexvolume</a:t>
            </a:r>
            <a:endParaRPr lang="en-US"/>
          </a:p>
          <a:p>
            <a:pPr marL="0" lvl="0" indent="0">
              <a:buFont typeface="Arial" panose="020B0604020202020204" pitchFamily="34" charset="0"/>
              <a:buNone/>
            </a:pPr>
            <a:endParaRPr lang="en-US" b="1" baseline="0"/>
          </a:p>
          <a:p>
            <a:pPr marL="628650" lvl="1" indent="-171450">
              <a:buFont typeface="Arial" panose="020B0604020202020204" pitchFamily="34" charset="0"/>
              <a:buChar char="•"/>
            </a:pPr>
            <a:endParaRPr lang="en-US" b="1" baseline="0"/>
          </a:p>
          <a:p>
            <a:pPr marL="628650" lvl="1" indent="-171450">
              <a:buFont typeface="Arial" panose="020B0604020202020204" pitchFamily="34" charset="0"/>
              <a:buChar char="•"/>
            </a:pPr>
            <a:endParaRPr lang="en-US" b="1"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8DF440-AC1E-4EB3-BCAA-2AAB8924A793}" type="slidenum">
              <a:rPr kumimoji="0" lang="en-US" sz="800" b="0" i="0" u="none" strike="noStrike" kern="1200" cap="none" spc="0" normalizeH="0" baseline="0" noProof="0" smtClean="0">
                <a:ln>
                  <a:noFill/>
                </a:ln>
                <a:solidFill>
                  <a:srgbClr val="44444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80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2982951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briefly mentioned the dilemma of using bare-metal vs. virtualized environment for Kubernetes.</a:t>
            </a:r>
          </a:p>
          <a:p>
            <a:r>
              <a:rPr lang="en-US"/>
              <a:t>In summary there are 3 options available:</a:t>
            </a:r>
          </a:p>
          <a:p>
            <a:pPr marL="171450" indent="-171450">
              <a:buFontTx/>
              <a:buChar char="-"/>
            </a:pPr>
            <a:r>
              <a:rPr lang="en-US"/>
              <a:t>Kubernetes on Bare metal</a:t>
            </a:r>
          </a:p>
          <a:p>
            <a:pPr marL="171450" indent="-171450">
              <a:buFontTx/>
              <a:buChar char="-"/>
            </a:pPr>
            <a:r>
              <a:rPr lang="en-US"/>
              <a:t>Kubernetes on VMs</a:t>
            </a:r>
          </a:p>
          <a:p>
            <a:pPr marL="171450" indent="-171450">
              <a:buFontTx/>
              <a:buChar char="-"/>
            </a:pPr>
            <a:r>
              <a:rPr lang="en-US"/>
              <a:t>Hybrid environment with some nodes such as master being on VMs and other nodes being physical servers</a:t>
            </a:r>
          </a:p>
          <a:p>
            <a:pPr marL="0" indent="0">
              <a:buFontTx/>
              <a:buNone/>
            </a:pPr>
            <a:r>
              <a:rPr lang="en-US"/>
              <a:t>CSI driver supplied by the vendor manages storage array in Kubernetes running on the physical servers. Plain and simple.</a:t>
            </a:r>
          </a:p>
          <a:p>
            <a:pPr marL="0" indent="0">
              <a:buFontTx/>
              <a:buNone/>
            </a:pPr>
            <a:r>
              <a:rPr lang="en-US"/>
              <a:t>Virtual infrastructure. If you monitor industry news, you might have registered VMWare’s announcement of the Container Native Storage Driver release in fall 2019.In short summary it is a CSI driver that maps storage class to one of the vSphere storage profiles (datastores)</a:t>
            </a:r>
          </a:p>
          <a:p>
            <a:pPr marL="0" indent="0">
              <a:buFontTx/>
              <a:buNone/>
            </a:pPr>
            <a:r>
              <a:rPr lang="en-US"/>
              <a:t>The last, hybrid infrastructure also uses CSI native drivers.</a:t>
            </a:r>
          </a:p>
          <a:p>
            <a:pPr marL="0" indent="0">
              <a:buFontTx/>
              <a:buNone/>
            </a:pPr>
            <a:r>
              <a:rPr lang="en-US"/>
              <a:t>We are offering the options for you to choose based on your specific needs and requirements. </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FEEAA20-299D-422E-8E2D-0F83B5B28C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4908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CSI drivers are available for the entire storage portfolio to address every workload that you may have.</a:t>
            </a:r>
          </a:p>
          <a:p>
            <a:endParaRPr lang="en-US"/>
          </a:p>
          <a:p>
            <a:r>
              <a:rPr lang="en-US"/>
              <a:t>Talk over the new features planned for 2020: snapshot, operators. Regular cadence releases to keep up with Kubernetes</a:t>
            </a:r>
          </a:p>
        </p:txBody>
      </p:sp>
      <p:sp>
        <p:nvSpPr>
          <p:cNvPr id="4" name="Slide Number Placeholder 3"/>
          <p:cNvSpPr>
            <a:spLocks noGrp="1"/>
          </p:cNvSpPr>
          <p:nvPr>
            <p:ph type="sldNum" sz="quarter" idx="5"/>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9FEEAA20-299D-422E-8E2D-0F83B5B28CFE}"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119</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1355236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CDC90F91-6FE8-4654-ACF0-5AD96783F1BB}"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121</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29680400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3731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b="0" i="0" kern="1200">
              <a:solidFill>
                <a:schemeClr val="bg2"/>
              </a:solidFill>
              <a:effectLst/>
              <a:latin typeface="Arial" panose="020B0604020202020204" pitchFamily="34" charset="0"/>
              <a:ea typeface="+mn-ea"/>
              <a:cs typeface="+mn-cs"/>
            </a:endParaRPr>
          </a:p>
        </p:txBody>
      </p:sp>
    </p:spTree>
    <p:extLst>
      <p:ext uri="{BB962C8B-B14F-4D97-AF65-F5344CB8AC3E}">
        <p14:creationId xmlns:p14="http://schemas.microsoft.com/office/powerpoint/2010/main" val="3893245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8"/>
        <p:cNvGrpSpPr/>
        <p:nvPr/>
      </p:nvGrpSpPr>
      <p:grpSpPr>
        <a:xfrm>
          <a:off x="0" y="0"/>
          <a:ext cx="0" cy="0"/>
          <a:chOff x="0" y="0"/>
          <a:chExt cx="0" cy="0"/>
        </a:xfrm>
      </p:grpSpPr>
      <p:sp>
        <p:nvSpPr>
          <p:cNvPr id="10909" name="Google Shape;10909;g37e74db4b1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0" name="Google Shape;10910;g37e74db4b1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there are many operation considerations to operate Kubernetes in production (talk through a few) &lt;click&gt;</a:t>
            </a:r>
            <a:endParaRPr/>
          </a:p>
        </p:txBody>
      </p:sp>
    </p:spTree>
    <p:extLst>
      <p:ext uri="{BB962C8B-B14F-4D97-AF65-F5344CB8AC3E}">
        <p14:creationId xmlns:p14="http://schemas.microsoft.com/office/powerpoint/2010/main" val="15069977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3"/>
        <p:cNvGrpSpPr/>
        <p:nvPr/>
      </p:nvGrpSpPr>
      <p:grpSpPr>
        <a:xfrm>
          <a:off x="0" y="0"/>
          <a:ext cx="0" cy="0"/>
          <a:chOff x="0" y="0"/>
          <a:chExt cx="0" cy="0"/>
        </a:xfrm>
      </p:grpSpPr>
      <p:sp>
        <p:nvSpPr>
          <p:cNvPr id="10934" name="Google Shape;10934;g37e74db4b1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5" name="Google Shape;10935;g37e74db4b1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there are many operation considerations to operate Kubernetes in production (talk through a few) &lt;click&gt;</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RBAC / User Management</a:t>
            </a:r>
            <a:endParaRPr/>
          </a:p>
        </p:txBody>
      </p:sp>
    </p:spTree>
    <p:extLst>
      <p:ext uri="{BB962C8B-B14F-4D97-AF65-F5344CB8AC3E}">
        <p14:creationId xmlns:p14="http://schemas.microsoft.com/office/powerpoint/2010/main" val="26821762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218629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03893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a:latin typeface="+mj-lt"/>
              </a:rPr>
              <a:t>Many customers are looking to develop, build, and deploy modern applications. They are the future for business applications. However, there are aspects of adopting modern applications that customers need to consider. They include:</a:t>
            </a:r>
          </a:p>
          <a:p>
            <a:pPr marL="171450" indent="-171450">
              <a:buFont typeface="Wingdings" panose="05000000000000000000" pitchFamily="2" charset="2"/>
              <a:buChar char="§"/>
            </a:pPr>
            <a:r>
              <a:rPr lang="en-US">
                <a:latin typeface="+mj-lt"/>
              </a:rPr>
              <a:t>Within a modern application user paradigm you now you have more users on more devices, accessing more apps from more locations than ever.</a:t>
            </a:r>
          </a:p>
          <a:p>
            <a:pPr marL="171450" indent="-171450">
              <a:buFont typeface="Wingdings" panose="05000000000000000000" pitchFamily="2" charset="2"/>
              <a:buChar char="§"/>
            </a:pPr>
            <a:r>
              <a:rPr lang="en-US" sz="1100" kern="1200">
                <a:solidFill>
                  <a:schemeClr val="tx1"/>
                </a:solidFill>
                <a:effectLst/>
                <a:latin typeface="+mj-lt"/>
                <a:ea typeface="+mn-ea"/>
                <a:cs typeface="+mn-cs"/>
              </a:rPr>
              <a:t>Apps and data are moving out of traditional data centers—to multiple clouds, to branch offices, to the edge. </a:t>
            </a:r>
          </a:p>
          <a:p>
            <a:pPr marL="171450" indent="-171450">
              <a:buFont typeface="Wingdings" panose="05000000000000000000" pitchFamily="2" charset="2"/>
              <a:buChar char="§"/>
            </a:pPr>
            <a:r>
              <a:rPr lang="en-US" sz="1100" kern="1200">
                <a:solidFill>
                  <a:schemeClr val="tx1"/>
                </a:solidFill>
                <a:effectLst/>
                <a:latin typeface="+mj-lt"/>
                <a:ea typeface="+mn-ea"/>
                <a:cs typeface="+mn-cs"/>
              </a:rPr>
              <a:t>Apps are no longer monolithic. </a:t>
            </a:r>
          </a:p>
          <a:p>
            <a:pPr marL="171450" indent="-171450">
              <a:buFont typeface="Wingdings" panose="05000000000000000000" pitchFamily="2" charset="2"/>
              <a:buChar char="§"/>
            </a:pPr>
            <a:r>
              <a:rPr lang="en-US" sz="1100" kern="1200">
                <a:solidFill>
                  <a:schemeClr val="tx1"/>
                </a:solidFill>
                <a:effectLst/>
                <a:latin typeface="+mj-lt"/>
                <a:ea typeface="+mn-ea"/>
                <a:cs typeface="+mn-cs"/>
              </a:rPr>
              <a:t>They’re distributed; they’re built using microservices, they’re using data from a variety of sources; they reside across a heterogeneous infrastructure. </a:t>
            </a:r>
          </a:p>
        </p:txBody>
      </p:sp>
    </p:spTree>
    <p:extLst>
      <p:ext uri="{BB962C8B-B14F-4D97-AF65-F5344CB8AC3E}">
        <p14:creationId xmlns:p14="http://schemas.microsoft.com/office/powerpoint/2010/main" val="460401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rgbClr val="000000"/>
                </a:solidFill>
                <a:latin typeface="+mj-lt"/>
              </a:rPr>
              <a:t>These challenges put a burden on developers and IT Operations.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solidFill>
                  <a:srgbClr val="000000"/>
                </a:solidFill>
                <a:latin typeface="+mj-lt"/>
              </a:rPr>
              <a:t>Modern apps require infrastructures that support all of their components.  Without an adaptive infrastructure, developers and IT operators are often at odds and struggle to provide the services that apps require.</a:t>
            </a:r>
            <a:endParaRPr lang="en-US"/>
          </a:p>
        </p:txBody>
      </p:sp>
    </p:spTree>
    <p:extLst>
      <p:ext uri="{BB962C8B-B14F-4D97-AF65-F5344CB8AC3E}">
        <p14:creationId xmlns:p14="http://schemas.microsoft.com/office/powerpoint/2010/main" val="724737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VCF 4.0 on VxRail 7.0 is built from a vSphere 7.0 foundation. vSphere 7.0 is a transformational release of the industry leading compute hypervisor. </a:t>
            </a:r>
          </a:p>
          <a:p>
            <a:endParaRPr lang="en-US"/>
          </a:p>
          <a:p>
            <a:r>
              <a:rPr lang="en-US"/>
              <a:t>vSphere 7.0 brings about new feature enhancements to simplify and accelerate a customer’s ability to adopt Kubernetes for modern applications. vSphere now becomes a common infrastructure platform for supporting VMs and container based applications. It embeds Kubernetes management into vSphere to allow for application centric management of Kubernetes workloads.</a:t>
            </a:r>
          </a:p>
        </p:txBody>
      </p:sp>
    </p:spTree>
    <p:extLst>
      <p:ext uri="{BB962C8B-B14F-4D97-AF65-F5344CB8AC3E}">
        <p14:creationId xmlns:p14="http://schemas.microsoft.com/office/powerpoint/2010/main" val="34540738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In bridging the gap between IT Operations and Developers, a collaborative approach is used when allocating infrastructure.  This involves coordinating a set of activates to be performed by the IT Operator, in order to allocate infrastructure and prepare the vSphere w/ K8s environment, followed by a formal hand-off of the K8s environment off to the developers, who are able to access the environment to deploy native pods and implement K8s guest clusters.  </a:t>
            </a:r>
          </a:p>
          <a:p>
            <a:endParaRPr lang="en-US" sz="1000"/>
          </a:p>
          <a:p>
            <a:r>
              <a:rPr lang="en-US" sz="1000"/>
              <a:t>This slide shows the high-level workflow.  Note that for the IT Operator the there are some tasks, like deploying the VxRail cluster (which configures vSphere and </a:t>
            </a:r>
            <a:r>
              <a:rPr lang="en-US" sz="1000" err="1"/>
              <a:t>vSAN</a:t>
            </a:r>
            <a:r>
              <a:rPr lang="en-US" sz="1000"/>
              <a:t>), configuring NSX, and deploying the NSX Edge Cluster, that are performed using VxRail Manager and SDDC Manager respectively.  While there are other tasks like enabling WCP, creating the content library, and creating name spaces, that need to be executed before developers can use it, these tasks are performed from the vSphere HTML5 Web Client.   </a:t>
            </a:r>
          </a:p>
          <a:p>
            <a:endParaRPr lang="en-US" sz="1000"/>
          </a:p>
          <a:p>
            <a:r>
              <a:rPr lang="en-US" sz="1000"/>
              <a:t>Once vSphere w/ K8s has been enabled on a vSphere cluster, the IT Operator shares the LB IP for the namespace with the developer, who is able to download the CLI tools (kubectl and associated vSphere plugin and harbor imaging CLI)  which they can use to deploy K8s clusters and deploy containers. </a:t>
            </a:r>
          </a:p>
          <a:p>
            <a:endParaRPr lang="en-US" sz="1000"/>
          </a:p>
          <a:p>
            <a:r>
              <a:rPr lang="en-US" sz="1000" b="1"/>
              <a:t>Note: A</a:t>
            </a:r>
            <a:r>
              <a:rPr lang="en-US" sz="1000"/>
              <a:t> key value prop for VCF &amp; vSphere w/ K8s is that these tasks are fully automated and can be performed quickly.  There is no need to open trouble tickets and no unnecessary delays associated with “hand-offs” between the IT Operator and the storage or networking teams.  VCF takes advantage of the software-defined capabilities of vSphere w/ K8s, </a:t>
            </a:r>
            <a:r>
              <a:rPr lang="en-US" sz="1000" err="1"/>
              <a:t>vSAN</a:t>
            </a:r>
            <a:r>
              <a:rPr lang="en-US" sz="1000"/>
              <a:t>, NSX, and VxRail to fully automate the deployment and configuration of the infrastructure backing the K8s clusters.</a:t>
            </a:r>
          </a:p>
        </p:txBody>
      </p:sp>
    </p:spTree>
    <p:extLst>
      <p:ext uri="{BB962C8B-B14F-4D97-AF65-F5344CB8AC3E}">
        <p14:creationId xmlns:p14="http://schemas.microsoft.com/office/powerpoint/2010/main" val="18512329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1087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Four key takeaways:</a:t>
            </a:r>
          </a:p>
          <a:p>
            <a:r>
              <a:rPr lang="en-US"/>
              <a:t>-vSphere w/ K8s brings K8s to vSphere.  Developers can run workloads on prem just as easily as the do in the public cloud!</a:t>
            </a:r>
          </a:p>
          <a:p>
            <a:r>
              <a:rPr lang="en-US"/>
              <a:t>-Running K8s on vSphere fosters collaboration between IT Operations and Developers.  It’s a win-win!</a:t>
            </a:r>
          </a:p>
          <a:p>
            <a:r>
              <a:rPr lang="en-US"/>
              <a:t>-Cloud Foundation is VMware's solution for running a modern hybrid cloud.  A consistent approach for both private and public cloud infrastructure!</a:t>
            </a:r>
          </a:p>
          <a:p>
            <a:r>
              <a:rPr lang="en-US"/>
              <a:t>-To succeed with vSphere w/ K8s at scale customers need  Cloud  with its standardized and consistent approach to infrastructure and advanced automation capabilities.</a:t>
            </a:r>
          </a:p>
          <a:p>
            <a:endParaRPr lang="en-US"/>
          </a:p>
        </p:txBody>
      </p:sp>
    </p:spTree>
    <p:extLst>
      <p:ext uri="{BB962C8B-B14F-4D97-AF65-F5344CB8AC3E}">
        <p14:creationId xmlns:p14="http://schemas.microsoft.com/office/powerpoint/2010/main" val="15277117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Popular alternative</a:t>
            </a:r>
            <a:r>
              <a:rPr lang="en-AU" baseline="0" dirty="0"/>
              <a:t> version control systems</a:t>
            </a:r>
            <a:r>
              <a:rPr lang="en-AU" dirty="0"/>
              <a:t>;</a:t>
            </a:r>
          </a:p>
          <a:p>
            <a:pPr marL="171450" indent="-171450">
              <a:buFontTx/>
              <a:buChar char="-"/>
            </a:pPr>
            <a:r>
              <a:rPr lang="en-AU" dirty="0"/>
              <a:t>CVS</a:t>
            </a:r>
          </a:p>
          <a:p>
            <a:pPr marL="171450" indent="-171450">
              <a:buFontTx/>
              <a:buChar char="-"/>
            </a:pPr>
            <a:r>
              <a:rPr lang="en-AU" dirty="0"/>
              <a:t>Subversion (SVN)</a:t>
            </a:r>
          </a:p>
          <a:p>
            <a:pPr marL="171450" indent="-171450">
              <a:buFontTx/>
              <a:buChar char="-"/>
            </a:pPr>
            <a:r>
              <a:rPr lang="en-AU" dirty="0"/>
              <a:t>Mercurial (HG)</a:t>
            </a:r>
          </a:p>
          <a:p>
            <a:pPr marL="171450" indent="-171450">
              <a:buFontTx/>
              <a:buChar char="-"/>
            </a:pPr>
            <a:r>
              <a:rPr lang="en-AU" dirty="0"/>
              <a:t>Perforce (P4)</a:t>
            </a:r>
          </a:p>
          <a:p>
            <a:pPr marL="171450" indent="-171450">
              <a:buFontTx/>
              <a:buChar char="-"/>
            </a:pPr>
            <a:r>
              <a:rPr lang="en-AU" dirty="0" err="1"/>
              <a:t>Clearcase</a:t>
            </a:r>
            <a:r>
              <a:rPr lang="en-AU" dirty="0"/>
              <a:t> (CC)</a:t>
            </a:r>
          </a:p>
          <a:p>
            <a:pPr marL="171450" indent="-171450">
              <a:buFontTx/>
              <a:buChar char="-"/>
            </a:pPr>
            <a:r>
              <a:rPr lang="en-AU" dirty="0"/>
              <a:t>Microsoft TFS</a:t>
            </a:r>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149</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5545368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150</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11295006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151</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11958325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152</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1031259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37287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160</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10312592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1A2BD232-EEC0-45DF-974F-9E01024A4762}" type="slidenum">
              <a:rPr kumimoji="0" lang="en-US" sz="1350" b="0" i="0" u="none" strike="noStrike" kern="1200" cap="none" spc="0" normalizeH="0" baseline="0" noProof="0" smtClean="0">
                <a:ln>
                  <a:noFill/>
                </a:ln>
                <a:solidFill>
                  <a:srgbClr val="444444"/>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165</a:t>
            </a:fld>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1031259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6872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5"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233535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5" name="Text Placeholder 2"/>
          <p:cNvSpPr>
            <a:spLocks noGrp="1"/>
          </p:cNvSpPr>
          <p:nvPr>
            <p:ph type="body" idx="10"/>
          </p:nvPr>
        </p:nvSpPr>
        <p:spPr>
          <a:xfrm>
            <a:off x="285750" y="971550"/>
            <a:ext cx="4057650"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4780617" y="971550"/>
            <a:ext cx="4077633"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Content Placeholder 9"/>
          <p:cNvSpPr>
            <a:spLocks noGrp="1"/>
          </p:cNvSpPr>
          <p:nvPr>
            <p:ph sz="quarter" idx="11"/>
          </p:nvPr>
        </p:nvSpPr>
        <p:spPr>
          <a:xfrm>
            <a:off x="28575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8" name="Content Placeholder 9"/>
          <p:cNvSpPr>
            <a:spLocks noGrp="1"/>
          </p:cNvSpPr>
          <p:nvPr>
            <p:ph sz="quarter" idx="12"/>
          </p:nvPr>
        </p:nvSpPr>
        <p:spPr>
          <a:xfrm>
            <a:off x="480060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9803902"/>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2057401"/>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3222906152"/>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900408024"/>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28651"/>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528581739"/>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6" indent="-1714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80" indent="-11429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70551599"/>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28651"/>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46" indent="-171446">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80" indent="-114297">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21866090"/>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7"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1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4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1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424720"/>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7"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4" indent="-173034">
              <a:lnSpc>
                <a:spcPct val="100000"/>
              </a:lnSpc>
              <a:spcBef>
                <a:spcPts val="1200"/>
              </a:spcBef>
              <a:buClr>
                <a:srgbClr val="808080"/>
              </a:buClr>
              <a:defRPr>
                <a:solidFill>
                  <a:schemeClr val="bg2"/>
                </a:solidFill>
              </a:defRPr>
            </a:lvl2pPr>
            <a:lvl3pPr marL="514337" indent="-173034">
              <a:lnSpc>
                <a:spcPct val="100000"/>
              </a:lnSpc>
              <a:spcBef>
                <a:spcPts val="300"/>
              </a:spcBef>
              <a:buClr>
                <a:srgbClr val="808080"/>
              </a:buClr>
              <a:buFont typeface="Arial" panose="020B0604020202020204" pitchFamily="34" charset="0"/>
              <a:buChar char="–"/>
              <a:defRPr sz="1400">
                <a:solidFill>
                  <a:schemeClr val="bg2"/>
                </a:solidFill>
              </a:defRPr>
            </a:lvl3pPr>
            <a:lvl4pPr marL="855641" indent="-168271">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4" indent="-173034">
              <a:lnSpc>
                <a:spcPct val="100000"/>
              </a:lnSpc>
              <a:spcBef>
                <a:spcPts val="1200"/>
              </a:spcBef>
              <a:buClr>
                <a:srgbClr val="808080"/>
              </a:buClr>
              <a:defRPr>
                <a:solidFill>
                  <a:schemeClr val="bg2"/>
                </a:solidFill>
              </a:defRPr>
            </a:lvl2pPr>
            <a:lvl3pPr marL="514337" indent="-173034">
              <a:lnSpc>
                <a:spcPct val="100000"/>
              </a:lnSpc>
              <a:spcBef>
                <a:spcPts val="300"/>
              </a:spcBef>
              <a:buClr>
                <a:srgbClr val="808080"/>
              </a:buClr>
              <a:buFont typeface="Arial" panose="020B0604020202020204" pitchFamily="34" charset="0"/>
              <a:buChar char="–"/>
              <a:defRPr sz="1400">
                <a:solidFill>
                  <a:schemeClr val="bg2"/>
                </a:solidFill>
              </a:defRPr>
            </a:lvl3pPr>
            <a:lvl4pPr marL="855641" indent="-168271">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7758412"/>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7"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2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2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37" indent="-171446">
              <a:lnSpc>
                <a:spcPct val="100000"/>
              </a:lnSpc>
              <a:spcBef>
                <a:spcPts val="300"/>
              </a:spcBef>
              <a:buClr>
                <a:srgbClr val="808080"/>
              </a:buClr>
              <a:buFont typeface="Arial" panose="020B0604020202020204" pitchFamily="34" charset="0"/>
              <a:buChar char="–"/>
              <a:defRPr sz="1200">
                <a:solidFill>
                  <a:schemeClr val="bg2"/>
                </a:solidFill>
              </a:defRPr>
            </a:lvl2pPr>
            <a:lvl3pPr marL="857228" indent="-171446">
              <a:lnSpc>
                <a:spcPct val="100000"/>
              </a:lnSpc>
              <a:spcBef>
                <a:spcPts val="30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5067297"/>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5193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422934337"/>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68218790"/>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2">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4416035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6713735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
                    <a:schemeClr val="accent1">
                      <a:alpha val="40000"/>
                    </a:schemeClr>
                  </a:glow>
                </a:effectLst>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42830275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lang="en-US" sz="5400" dirty="0">
                <a:solidFill>
                  <a:schemeClr val="tx2"/>
                </a:solidFill>
                <a:effectLst>
                  <a:glow rad="12700">
                    <a:schemeClr val="accent1">
                      <a:alpha val="40000"/>
                    </a:schemeClr>
                  </a:glow>
                </a:effectLst>
                <a:latin typeface="Arial" panose="020B0604020202020204" pitchFamily="34" charset="0"/>
              </a:defRPr>
            </a:lvl1pPr>
          </a:lstStyle>
          <a:p>
            <a:pPr lvl="0"/>
            <a:r>
              <a:rPr lang="en-US"/>
              <a:t>Click to edit Master 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59098228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871944697"/>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408560199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8620451" y="4791075"/>
            <a:ext cx="328578" cy="273844"/>
          </a:xfrm>
          <a:prstGeom prst="rect">
            <a:avLst/>
          </a:prstGeom>
          <a:noFill/>
        </p:spPr>
        <p:txBody>
          <a:bodyPr wrap="square" lIns="0" tIns="0" rIns="0" bIns="0" rtlCol="0" anchor="ctr">
            <a:noAutofit/>
          </a:bodyPr>
          <a:lstStyle/>
          <a:p>
            <a:pPr algn="r">
              <a:lnSpc>
                <a:spcPct val="90000"/>
              </a:lnSpc>
            </a:pPr>
            <a:fld id="{7A51DB15-7364-4F0B-A3A0-1309F8830053}" type="slidenum">
              <a:rPr lang="en-US" sz="600" smtClean="0">
                <a:latin typeface="+mj-lt"/>
              </a:rPr>
              <a:pPr algn="r">
                <a:lnSpc>
                  <a:spcPct val="90000"/>
                </a:lnSpc>
              </a:pPr>
              <a:t>‹#›</a:t>
            </a:fld>
            <a:endParaRPr lang="en-US" sz="135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444766" y="608874"/>
            <a:ext cx="8224157" cy="185807"/>
          </a:xfrm>
        </p:spPr>
        <p:txBody>
          <a:bodyPr/>
          <a:lstStyle>
            <a:lvl1pPr marL="0" indent="0" algn="l">
              <a:lnSpc>
                <a:spcPct val="100000"/>
              </a:lnSpc>
              <a:spcBef>
                <a:spcPts val="0"/>
              </a:spcBef>
              <a:buNone/>
              <a:defRPr sz="1500">
                <a:solidFill>
                  <a:schemeClr val="accent4"/>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341373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9841465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56370613"/>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62055981"/>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0390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2771718193"/>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188868630"/>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37109967"/>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748566102"/>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51792665"/>
      </p:ext>
    </p:extLst>
  </p:cSld>
  <p:clrMapOvr>
    <a:masterClrMapping/>
  </p:clrMapOvr>
  <p:extLst>
    <p:ext uri="{DCECCB84-F9BA-43D5-87BE-67443E8EF086}">
      <p15:sldGuideLst xmlns:p15="http://schemas.microsoft.com/office/powerpoint/2012/main">
        <p15:guide id="0" orient="horz" pos="756">
          <p15:clr>
            <a:srgbClr val="FBAE40"/>
          </p15:clr>
        </p15:guide>
        <p15:guide id="1" orient="horz" pos="144">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59982051"/>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3347460"/>
      </p:ext>
    </p:extLst>
  </p:cSld>
  <p:clrMapOvr>
    <a:masterClrMapping/>
  </p:clrMapOvr>
  <p:extLst>
    <p:ext uri="{DCECCB84-F9BA-43D5-87BE-67443E8EF086}">
      <p15:sldGuideLst xmlns:p15="http://schemas.microsoft.com/office/powerpoint/2012/main">
        <p15:guide id="1" orient="horz" pos="756">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4057650"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4780617" y="971550"/>
            <a:ext cx="4077633"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Content Placeholder 9"/>
          <p:cNvSpPr>
            <a:spLocks noGrp="1"/>
          </p:cNvSpPr>
          <p:nvPr>
            <p:ph sz="quarter" idx="11"/>
          </p:nvPr>
        </p:nvSpPr>
        <p:spPr>
          <a:xfrm>
            <a:off x="28575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8" name="Content Placeholder 9"/>
          <p:cNvSpPr>
            <a:spLocks noGrp="1"/>
          </p:cNvSpPr>
          <p:nvPr>
            <p:ph sz="quarter" idx="12"/>
          </p:nvPr>
        </p:nvSpPr>
        <p:spPr>
          <a:xfrm>
            <a:off x="480060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3049210"/>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3956934"/>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00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3370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08573656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7810930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7947321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5627634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09987452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714707678"/>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124791838"/>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580429423"/>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15404182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306188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23343292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152401"/>
            <a:ext cx="8410575" cy="690563"/>
          </a:xfrm>
          <a:prstGeom prst="rect">
            <a:avLst/>
          </a:prstGeom>
          <a:noFill/>
        </p:spPr>
        <p:txBody>
          <a:bodyPr lIns="0" tIns="0" rIns="0" bIns="0" anchor="b" anchorCtr="0"/>
          <a:lstStyle>
            <a:lvl1pPr>
              <a:lnSpc>
                <a:spcPts val="3600"/>
              </a:lnSpc>
              <a:defRPr sz="3600">
                <a:solidFill>
                  <a:schemeClr val="tx2"/>
                </a:solidFill>
                <a:latin typeface="MetaNormalLF-Roman" pitchFamily="34" charset="0"/>
              </a:defRPr>
            </a:lvl1pPr>
          </a:lstStyle>
          <a:p>
            <a:r>
              <a:rPr lang="en-US"/>
              <a:t>Click to edit Master title style</a:t>
            </a:r>
            <a:endParaRPr lang="en-US" dirty="0"/>
          </a:p>
        </p:txBody>
      </p:sp>
      <p:sp>
        <p:nvSpPr>
          <p:cNvPr id="4" name="Content Placeholder 3"/>
          <p:cNvSpPr>
            <a:spLocks noGrp="1"/>
          </p:cNvSpPr>
          <p:nvPr>
            <p:ph sz="quarter" idx="10"/>
          </p:nvPr>
        </p:nvSpPr>
        <p:spPr bwMode="gray">
          <a:xfrm>
            <a:off x="366715" y="1016794"/>
            <a:ext cx="8410575" cy="3440906"/>
          </a:xfrm>
          <a:prstGeom prst="rect">
            <a:avLst/>
          </a:prstGeom>
          <a:noFill/>
        </p:spPr>
        <p:txBody>
          <a:bodyPr lIns="0" tIns="0" rIns="0" bIns="0">
            <a:normAutofit/>
          </a:bodyPr>
          <a:lstStyle>
            <a:lvl1pPr>
              <a:spcBef>
                <a:spcPts val="1200"/>
              </a:spcBef>
              <a:buClr>
                <a:schemeClr val="tx2"/>
              </a:buClr>
              <a:defRPr>
                <a:solidFill>
                  <a:schemeClr val="bg2"/>
                </a:solidFill>
              </a:defRPr>
            </a:lvl1pPr>
            <a:lvl2pPr>
              <a:spcBef>
                <a:spcPts val="300"/>
              </a:spcBef>
              <a:buClr>
                <a:schemeClr val="tx2"/>
              </a:buClr>
              <a:defRPr>
                <a:solidFill>
                  <a:schemeClr val="bg2"/>
                </a:solidFill>
              </a:defRPr>
            </a:lvl2pPr>
            <a:lvl3pPr>
              <a:spcBef>
                <a:spcPts val="300"/>
              </a:spcBef>
              <a:buClr>
                <a:schemeClr val="tx2"/>
              </a:buClr>
              <a:defRPr>
                <a:solidFill>
                  <a:schemeClr val="bg2"/>
                </a:solidFill>
              </a:defRPr>
            </a:lvl3pPr>
            <a:lvl4pPr>
              <a:spcBef>
                <a:spcPts val="300"/>
              </a:spcBef>
              <a:buClr>
                <a:schemeClr val="tx2"/>
              </a:buClr>
              <a:buFont typeface="Wingdings" pitchFamily="2" charset="2"/>
              <a:buChar char="§"/>
              <a:defRPr>
                <a:solidFill>
                  <a:schemeClr val="bg2"/>
                </a:solidFill>
              </a:defRPr>
            </a:lvl4pPr>
            <a:lvl5pPr>
              <a:spcBef>
                <a:spcPts val="300"/>
              </a:spcBef>
              <a:buClr>
                <a:schemeClr val="tx2"/>
              </a:buCl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7826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6715" y="152401"/>
            <a:ext cx="8410575" cy="690563"/>
          </a:xfrm>
          <a:prstGeom prst="rect">
            <a:avLst/>
          </a:prstGeom>
          <a:noFill/>
        </p:spPr>
        <p:txBody>
          <a:bodyPr lIns="0" tIns="0" rIns="0" bIns="0" anchor="b" anchorCtr="0"/>
          <a:lstStyle>
            <a:lvl1pPr algn="l" defTabSz="914378" rtl="0" eaLnBrk="1" latinLnBrk="0" hangingPunct="1">
              <a:lnSpc>
                <a:spcPts val="3600"/>
              </a:lnSpc>
              <a:spcBef>
                <a:spcPct val="0"/>
              </a:spcBef>
              <a:buNone/>
              <a:defRPr lang="en-US" sz="3600" kern="1200" dirty="0">
                <a:solidFill>
                  <a:schemeClr val="tx2"/>
                </a:solidFill>
                <a:latin typeface="MetaNormalLF-Roman" pitchFamily="34" charset="0"/>
                <a:ea typeface="+mj-ea"/>
                <a:cs typeface="+mj-cs"/>
              </a:defRPr>
            </a:lvl1pPr>
          </a:lstStyle>
          <a:p>
            <a:r>
              <a:rPr lang="en-US"/>
              <a:t>Click to edit Master title style</a:t>
            </a:r>
            <a:endParaRPr lang="en-US" dirty="0"/>
          </a:p>
        </p:txBody>
      </p:sp>
      <p:sp>
        <p:nvSpPr>
          <p:cNvPr id="3" name="Content Placeholder 2"/>
          <p:cNvSpPr>
            <a:spLocks noGrp="1"/>
          </p:cNvSpPr>
          <p:nvPr>
            <p:ph sz="half" idx="1"/>
          </p:nvPr>
        </p:nvSpPr>
        <p:spPr bwMode="gray">
          <a:xfrm>
            <a:off x="366713" y="1016794"/>
            <a:ext cx="4038600" cy="3456385"/>
          </a:xfrm>
          <a:prstGeom prst="rect">
            <a:avLst/>
          </a:prstGeom>
          <a:noFill/>
        </p:spPr>
        <p:txBody>
          <a:bodyPr lIns="0" tIns="0" rIns="0" bIns="0">
            <a:normAutofit/>
          </a:bodyPr>
          <a:lstStyle>
            <a:lvl1pPr marL="230183" indent="-230183">
              <a:spcBef>
                <a:spcPts val="1200"/>
              </a:spcBef>
              <a:buClr>
                <a:schemeClr val="tx2"/>
              </a:buClr>
              <a:defRPr sz="2400">
                <a:solidFill>
                  <a:schemeClr val="bg2"/>
                </a:solidFill>
              </a:defRPr>
            </a:lvl1pPr>
            <a:lvl2pPr>
              <a:spcBef>
                <a:spcPts val="300"/>
              </a:spcBef>
              <a:buClr>
                <a:schemeClr val="tx2"/>
              </a:buClr>
              <a:defRPr sz="2000">
                <a:solidFill>
                  <a:schemeClr val="bg2"/>
                </a:solidFill>
              </a:defRPr>
            </a:lvl2pPr>
            <a:lvl3pPr>
              <a:spcBef>
                <a:spcPts val="300"/>
              </a:spcBef>
              <a:buClr>
                <a:schemeClr val="tx2"/>
              </a:buClr>
              <a:buFont typeface="Arial" pitchFamily="34" charset="0"/>
              <a:buChar char="•"/>
              <a:defRPr sz="1800">
                <a:solidFill>
                  <a:schemeClr val="bg2"/>
                </a:solidFill>
              </a:defRPr>
            </a:lvl3pPr>
            <a:lvl4pPr>
              <a:spcBef>
                <a:spcPts val="300"/>
              </a:spcBef>
              <a:buClr>
                <a:schemeClr val="tx2"/>
              </a:buClr>
              <a:buFont typeface="Wingdings" pitchFamily="2" charset="2"/>
              <a:buChar char="§"/>
              <a:defRPr sz="1600">
                <a:solidFill>
                  <a:schemeClr val="bg2"/>
                </a:solidFill>
              </a:defRPr>
            </a:lvl4pPr>
            <a:lvl5pPr>
              <a:spcBef>
                <a:spcPts val="300"/>
              </a:spcBef>
              <a:buClr>
                <a:schemeClr val="tx2"/>
              </a:buClr>
              <a:defRPr sz="1600">
                <a:solidFill>
                  <a:schemeClr val="bg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bwMode="gray">
          <a:xfrm>
            <a:off x="4738688" y="1016794"/>
            <a:ext cx="4038600" cy="3456385"/>
          </a:xfrm>
          <a:prstGeom prst="rect">
            <a:avLst/>
          </a:prstGeom>
          <a:noFill/>
        </p:spPr>
        <p:txBody>
          <a:bodyPr lIns="0" tIns="0" rIns="0" bIns="0">
            <a:normAutofit/>
          </a:bodyPr>
          <a:lstStyle>
            <a:lvl1pPr marL="230183" indent="-230183">
              <a:spcBef>
                <a:spcPts val="1200"/>
              </a:spcBef>
              <a:buClr>
                <a:schemeClr val="tx2"/>
              </a:buClr>
              <a:defRPr sz="2400">
                <a:solidFill>
                  <a:schemeClr val="bg2"/>
                </a:solidFill>
              </a:defRPr>
            </a:lvl1pPr>
            <a:lvl2pPr>
              <a:spcBef>
                <a:spcPts val="300"/>
              </a:spcBef>
              <a:buClr>
                <a:schemeClr val="tx2"/>
              </a:buClr>
              <a:defRPr sz="2000">
                <a:solidFill>
                  <a:schemeClr val="bg2"/>
                </a:solidFill>
              </a:defRPr>
            </a:lvl2pPr>
            <a:lvl3pPr>
              <a:spcBef>
                <a:spcPts val="300"/>
              </a:spcBef>
              <a:buClr>
                <a:schemeClr val="tx2"/>
              </a:buClr>
              <a:defRPr sz="1800">
                <a:solidFill>
                  <a:schemeClr val="bg2"/>
                </a:solidFill>
              </a:defRPr>
            </a:lvl3pPr>
            <a:lvl4pPr>
              <a:spcBef>
                <a:spcPts val="300"/>
              </a:spcBef>
              <a:buClr>
                <a:schemeClr val="tx2"/>
              </a:buClr>
              <a:buFont typeface="Wingdings" pitchFamily="2" charset="2"/>
              <a:buChar char="§"/>
              <a:defRPr sz="1600">
                <a:solidFill>
                  <a:schemeClr val="bg2"/>
                </a:solidFill>
              </a:defRPr>
            </a:lvl4pPr>
            <a:lvl5pPr>
              <a:spcBef>
                <a:spcPts val="300"/>
              </a:spcBef>
              <a:buClr>
                <a:schemeClr val="tx2"/>
              </a:buClr>
              <a:defRPr sz="1600">
                <a:solidFill>
                  <a:schemeClr val="bg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473169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Slide3">
    <p:spTree>
      <p:nvGrpSpPr>
        <p:cNvPr id="1" name=""/>
        <p:cNvGrpSpPr/>
        <p:nvPr/>
      </p:nvGrpSpPr>
      <p:grpSpPr>
        <a:xfrm>
          <a:off x="0" y="0"/>
          <a:ext cx="0" cy="0"/>
          <a:chOff x="0" y="0"/>
          <a:chExt cx="0" cy="0"/>
        </a:xfrm>
      </p:grpSpPr>
      <p:sp>
        <p:nvSpPr>
          <p:cNvPr id="5661" name="Slide Number"/>
          <p:cNvSpPr txBox="1">
            <a:spLocks noGrp="1"/>
          </p:cNvSpPr>
          <p:nvPr>
            <p:ph type="sldNum" sz="quarter" idx="2"/>
          </p:nvPr>
        </p:nvSpPr>
        <p:spPr>
          <a:xfrm>
            <a:off x="6364207" y="4672045"/>
            <a:ext cx="188993" cy="190436"/>
          </a:xfrm>
          <a:prstGeom prst="rect">
            <a:avLst/>
          </a:prstGeom>
        </p:spPr>
        <p:txBody>
          <a:bodyPr lIns="34289" tIns="34289" rIns="34289" bIns="34289"/>
          <a:lstStyle>
            <a:lvl1pPr defTabSz="685783">
              <a:defRPr sz="900">
                <a:solidFill>
                  <a:srgbClr val="000000"/>
                </a:solidFill>
                <a:latin typeface="Calibri"/>
                <a:ea typeface="Calibri"/>
                <a:cs typeface="Calibri"/>
                <a:sym typeface="Calibri"/>
              </a:defRPr>
            </a:lvl1pPr>
          </a:lstStyle>
          <a:p>
            <a:fld id="{86CB4B4D-7CA3-9044-876B-883B54F8677D}" type="slidenum">
              <a:rPr/>
              <a:pPr/>
              <a:t>‹#›</a:t>
            </a:fld>
            <a:endParaRPr/>
          </a:p>
        </p:txBody>
      </p:sp>
    </p:spTree>
    <p:extLst>
      <p:ext uri="{BB962C8B-B14F-4D97-AF65-F5344CB8AC3E}">
        <p14:creationId xmlns:p14="http://schemas.microsoft.com/office/powerpoint/2010/main" val="3268629648"/>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White bckgroun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201289" y="4838854"/>
            <a:ext cx="675370" cy="120065"/>
          </a:xfrm>
          <a:prstGeom prst="rect">
            <a:avLst/>
          </a:prstGeom>
        </p:spPr>
      </p:pic>
      <p:sp>
        <p:nvSpPr>
          <p:cNvPr id="9" name="Title 1"/>
          <p:cNvSpPr>
            <a:spLocks noGrp="1"/>
          </p:cNvSpPr>
          <p:nvPr>
            <p:ph type="title" hasCustomPrompt="1"/>
          </p:nvPr>
        </p:nvSpPr>
        <p:spPr>
          <a:xfrm>
            <a:off x="271463" y="268289"/>
            <a:ext cx="7955280" cy="472577"/>
          </a:xfrm>
          <a:prstGeom prst="rect">
            <a:avLst/>
          </a:prstGeom>
        </p:spPr>
        <p:txBody>
          <a:bodyPr lIns="0" rIns="0"/>
          <a:lstStyle>
            <a:lvl1pPr>
              <a:defRPr>
                <a:solidFill>
                  <a:schemeClr val="accent1"/>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05754057"/>
      </p:ext>
    </p:extLst>
  </p:cSld>
  <p:clrMapOvr>
    <a:overrideClrMapping bg1="lt1" tx1="dk1" bg2="lt2" tx2="dk2" accent1="accent1" accent2="accent2" accent3="accent3" accent4="accent4" accent5="accent5" accent6="accent6" hlink="hlink" folHlink="folHlink"/>
  </p:clrMapOvr>
  <p:transition spd="med">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2"/>
            <a:ext cx="7955280" cy="64008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a:t>Click to edit content page title</a:t>
            </a:r>
          </a:p>
        </p:txBody>
      </p:sp>
      <p:sp>
        <p:nvSpPr>
          <p:cNvPr id="6" name="Content Placeholder 2"/>
          <p:cNvSpPr>
            <a:spLocks noGrp="1"/>
          </p:cNvSpPr>
          <p:nvPr>
            <p:ph sz="half" idx="1" hasCustomPrompt="1"/>
          </p:nvPr>
        </p:nvSpPr>
        <p:spPr>
          <a:xfrm>
            <a:off x="274320"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3074" indent="-231770">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3420460033"/>
      </p:ext>
    </p:extLst>
  </p:cSld>
  <p:clrMapOvr>
    <a:masterClrMapping/>
  </p:clrMapOvr>
  <p:transition spd="med">
    <p:wipe dir="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274639" y="276226"/>
            <a:ext cx="8458200" cy="428625"/>
          </a:xfrm>
          <a:prstGeom prst="rect">
            <a:avLst/>
          </a:prstGeom>
        </p:spPr>
        <p:txBody>
          <a:bodyPr lIns="0" tIns="0" rIns="0" bIns="0" anchor="t" anchorCtr="0"/>
          <a:lstStyle>
            <a:lvl1pPr algn="l">
              <a:lnSpc>
                <a:spcPct val="100000"/>
              </a:lnSpc>
              <a:defRPr lang="en-US" sz="2800" b="0" kern="1200" cap="none" baseline="0" dirty="0">
                <a:solidFill>
                  <a:srgbClr val="007DB8"/>
                </a:solidFill>
                <a:latin typeface="Arial" panose="020B0604020202020204" pitchFamily="34" charset="0"/>
                <a:ea typeface="Museo Sans For Dell" panose="02000000000000000000" pitchFamily="2" charset="0"/>
                <a:cs typeface="Arial" panose="020B0604020202020204" pitchFamily="34" charset="0"/>
              </a:defRPr>
            </a:lvl1pPr>
          </a:lstStyle>
          <a:p>
            <a:r>
              <a:rPr lang="en-US"/>
              <a:t>Click to edit master title style</a:t>
            </a:r>
          </a:p>
        </p:txBody>
      </p:sp>
      <p:sp>
        <p:nvSpPr>
          <p:cNvPr id="5" name="Subtitle 2"/>
          <p:cNvSpPr>
            <a:spLocks noGrp="1"/>
          </p:cNvSpPr>
          <p:nvPr>
            <p:ph type="subTitle" idx="1" hasCustomPrompt="1"/>
          </p:nvPr>
        </p:nvSpPr>
        <p:spPr>
          <a:xfrm>
            <a:off x="274639" y="685801"/>
            <a:ext cx="8449733" cy="302417"/>
          </a:xfrm>
          <a:prstGeom prst="rect">
            <a:avLst/>
          </a:prstGeom>
        </p:spPr>
        <p:txBody>
          <a:bodyPr lIns="0" tIns="0" rIns="0" bIns="0"/>
          <a:lstStyle>
            <a:lvl1pPr marL="0" indent="0" algn="l">
              <a:lnSpc>
                <a:spcPct val="100000"/>
              </a:lnSpc>
              <a:buNone/>
              <a:defRPr lang="en-US" sz="1400" b="1" dirty="0">
                <a:solidFill>
                  <a:srgbClr val="000000"/>
                </a:solidFill>
                <a:latin typeface="Arial" panose="020B0604020202020204" pitchFamily="34" charset="0"/>
                <a:ea typeface="Museo Sans For Dell" pitchFamily="2" charset="0"/>
                <a:cs typeface="Arial" panose="020B0604020202020204" pitchFamily="34" charset="0"/>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rtl="0" eaLnBrk="1" fontAlgn="base" hangingPunct="1">
              <a:lnSpc>
                <a:spcPct val="100000"/>
              </a:lnSpc>
              <a:spcBef>
                <a:spcPts val="1200"/>
              </a:spcBef>
              <a:spcAft>
                <a:spcPts val="0"/>
              </a:spcAft>
              <a:buClr>
                <a:srgbClr val="AAAAAA"/>
              </a:buClr>
              <a:buFont typeface="Arial"/>
              <a:buNone/>
            </a:pPr>
            <a:r>
              <a:rPr lang="en-US"/>
              <a:t>Click to edit master subtitle style</a:t>
            </a:r>
          </a:p>
        </p:txBody>
      </p:sp>
    </p:spTree>
    <p:extLst>
      <p:ext uri="{BB962C8B-B14F-4D97-AF65-F5344CB8AC3E}">
        <p14:creationId xmlns:p14="http://schemas.microsoft.com/office/powerpoint/2010/main" val="389757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1426439277"/>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2057400"/>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123204330"/>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9498866"/>
      </p:ext>
    </p:extLst>
  </p:cSld>
  <p:clrMapOvr>
    <a:masterClrMapping/>
  </p:clrMapOvr>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2865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7712285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29856328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57776070"/>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accent3"/>
                </a:solidFill>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2400">
                <a:solidFill>
                  <a:schemeClr val="tx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800">
                <a:solidFill>
                  <a:schemeClr val="tx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16393103"/>
      </p:ext>
    </p:extLst>
  </p:cSld>
  <p:clrMapOvr>
    <a:masterClrMapping/>
  </p:clrMapOvr>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2865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9304372"/>
      </p:ext>
    </p:extLst>
  </p:cSld>
  <p:clrMapOvr>
    <a:masterClrMapping/>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89014914"/>
      </p:ext>
    </p:extLst>
  </p:cSld>
  <p:clrMapOvr>
    <a:masterClrMapping/>
  </p:clrMapOvr>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8" indent="-173038">
              <a:lnSpc>
                <a:spcPct val="100000"/>
              </a:lnSpc>
              <a:spcBef>
                <a:spcPts val="1200"/>
              </a:spcBef>
              <a:buClr>
                <a:srgbClr val="808080"/>
              </a:buClr>
              <a:defRPr>
                <a:solidFill>
                  <a:schemeClr val="bg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bg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8" indent="-173038">
              <a:lnSpc>
                <a:spcPct val="100000"/>
              </a:lnSpc>
              <a:spcBef>
                <a:spcPts val="1200"/>
              </a:spcBef>
              <a:buClr>
                <a:srgbClr val="808080"/>
              </a:buClr>
              <a:defRPr>
                <a:solidFill>
                  <a:schemeClr val="bg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bg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83914139"/>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33595871"/>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99070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012204440"/>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2">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7394020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015253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40591076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
                    <a:schemeClr val="accent1">
                      <a:alpha val="40000"/>
                    </a:schemeClr>
                  </a:glow>
                </a:effectLst>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0297658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lang="en-US" sz="5400" dirty="0">
                <a:solidFill>
                  <a:schemeClr val="tx2"/>
                </a:solidFill>
                <a:effectLst>
                  <a:glow rad="12700">
                    <a:schemeClr val="accent1">
                      <a:alpha val="40000"/>
                    </a:schemeClr>
                  </a:glow>
                </a:effectLst>
                <a:latin typeface="Arial" panose="020B0604020202020204" pitchFamily="34" charset="0"/>
              </a:defRPr>
            </a:lvl1pPr>
          </a:lstStyle>
          <a:p>
            <a:pPr lvl="0"/>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17608461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4164330505"/>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3146923400"/>
      </p:ext>
    </p:extLst>
  </p:cSld>
  <p:clrMapOvr>
    <a:masterClrMapping/>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ue bar top">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55FA4D-249B-4E80-B34F-0C5D9607D4A4}"/>
              </a:ext>
            </a:extLst>
          </p:cNvPr>
          <p:cNvPicPr>
            <a:picLocks noChangeAspect="1"/>
          </p:cNvPicPr>
          <p:nvPr userDrawn="1"/>
        </p:nvPicPr>
        <p:blipFill>
          <a:blip r:embed="rId2"/>
          <a:stretch>
            <a:fillRect/>
          </a:stretch>
        </p:blipFill>
        <p:spPr>
          <a:xfrm>
            <a:off x="-5195" y="0"/>
            <a:ext cx="9144000" cy="1200150"/>
          </a:xfrm>
          <a:prstGeom prst="rect">
            <a:avLst/>
          </a:prstGeom>
        </p:spPr>
      </p:pic>
      <p:sp>
        <p:nvSpPr>
          <p:cNvPr id="6" name="Title 1">
            <a:extLst>
              <a:ext uri="{FF2B5EF4-FFF2-40B4-BE49-F238E27FC236}">
                <a16:creationId xmlns:a16="http://schemas.microsoft.com/office/drawing/2014/main" id="{406380C4-5271-4906-B38E-E23B3CA3967A}"/>
              </a:ext>
            </a:extLst>
          </p:cNvPr>
          <p:cNvSpPr>
            <a:spLocks noGrp="1"/>
          </p:cNvSpPr>
          <p:nvPr>
            <p:ph type="title"/>
          </p:nvPr>
        </p:nvSpPr>
        <p:spPr>
          <a:xfrm>
            <a:off x="285750" y="406176"/>
            <a:ext cx="8572500" cy="387798"/>
          </a:xfrm>
          <a:prstGeom prst="rect">
            <a:avLst/>
          </a:prstGeom>
        </p:spPr>
        <p:txBody>
          <a:bodyPr wrap="square" lIns="0" tIns="0" rIns="0" bIns="0" anchor="ctr" anchorCtr="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5991490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91386" tIns="45693" rIns="91386" bIns="45693"/>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47" y="1280160"/>
            <a:ext cx="7955279" cy="3200400"/>
          </a:xfrm>
          <a:prstGeom prst="rect">
            <a:avLst/>
          </a:prstGeom>
        </p:spPr>
        <p:txBody>
          <a:bodyPr wrap="square" lIns="0" tIns="0" rIns="0" bIns="0">
            <a:normAutofit/>
          </a:bodyPr>
          <a:lstStyle>
            <a:lvl1pPr>
              <a:lnSpc>
                <a:spcPct val="100000"/>
              </a:lnSpc>
              <a:spcBef>
                <a:spcPts val="1154"/>
              </a:spcBef>
              <a:spcAft>
                <a:spcPts val="0"/>
              </a:spcAft>
              <a:buClr>
                <a:srgbClr val="AAAAAA"/>
              </a:buClr>
              <a:buFont typeface="Arial" pitchFamily="34" charset="0"/>
              <a:buChar char="•"/>
              <a:defRPr sz="1346">
                <a:solidFill>
                  <a:srgbClr val="000000"/>
                </a:solidFill>
                <a:latin typeface="Arial" panose="020B0604020202020204" pitchFamily="34" charset="0"/>
                <a:cs typeface="Arial" panose="020B0604020202020204" pitchFamily="34" charset="0"/>
              </a:defRPr>
            </a:lvl1pPr>
            <a:lvl2pPr marL="550704" indent="-222715">
              <a:lnSpc>
                <a:spcPct val="100000"/>
              </a:lnSpc>
              <a:spcBef>
                <a:spcPts val="288"/>
              </a:spcBef>
              <a:spcAft>
                <a:spcPts val="0"/>
              </a:spcAft>
              <a:buClr>
                <a:srgbClr val="AAAAAA"/>
              </a:buClr>
              <a:buFont typeface="Museo Sans For Dell" pitchFamily="2" charset="0"/>
              <a:buChar char="–"/>
              <a:defRPr sz="1154">
                <a:solidFill>
                  <a:srgbClr val="000000"/>
                </a:solidFill>
                <a:latin typeface="Arial" panose="020B0604020202020204" pitchFamily="34" charset="0"/>
                <a:cs typeface="Arial" panose="020B0604020202020204" pitchFamily="34" charset="0"/>
              </a:defRPr>
            </a:lvl2pPr>
            <a:lvl3pPr>
              <a:lnSpc>
                <a:spcPct val="100000"/>
              </a:lnSpc>
              <a:spcBef>
                <a:spcPts val="288"/>
              </a:spcBef>
              <a:spcAft>
                <a:spcPts val="0"/>
              </a:spcAft>
              <a:buClr>
                <a:srgbClr val="AAAAAA"/>
              </a:buClr>
              <a:defRPr sz="962">
                <a:solidFill>
                  <a:srgbClr val="000000"/>
                </a:solidFill>
                <a:latin typeface="Arial" panose="020B0604020202020204" pitchFamily="34" charset="0"/>
                <a:cs typeface="Arial" panose="020B0604020202020204" pitchFamily="34" charset="0"/>
              </a:defRPr>
            </a:lvl3pPr>
            <a:lvl4pPr>
              <a:spcBef>
                <a:spcPts val="288"/>
              </a:spcBef>
              <a:spcAft>
                <a:spcPts val="0"/>
              </a:spcAft>
              <a:buClr>
                <a:srgbClr val="AAAAAA"/>
              </a:buClr>
              <a:defRPr sz="962" baseline="0">
                <a:solidFill>
                  <a:schemeClr val="bg2"/>
                </a:solidFill>
                <a:latin typeface="Museo Sans For Dell" pitchFamily="2" charset="0"/>
              </a:defRPr>
            </a:lvl4pPr>
            <a:lvl5pPr>
              <a:spcBef>
                <a:spcPts val="288"/>
              </a:spcBef>
              <a:spcAft>
                <a:spcPts val="0"/>
              </a:spcAft>
              <a:buClr>
                <a:srgbClr val="AAAAAA"/>
              </a:buClr>
              <a:defRPr sz="1154">
                <a:solidFill>
                  <a:schemeClr val="tx1"/>
                </a:solidFill>
                <a:latin typeface="Museo Sans For Dell" pitchFamily="2" charset="0"/>
              </a:defRPr>
            </a:lvl5pPr>
            <a:lvl6pPr>
              <a:defRPr sz="1731"/>
            </a:lvl6pPr>
            <a:lvl7pPr>
              <a:defRPr sz="1731"/>
            </a:lvl7pPr>
            <a:lvl8pPr>
              <a:defRPr sz="1731"/>
            </a:lvl8pPr>
            <a:lvl9pPr>
              <a:defRPr sz="1731"/>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845101096"/>
      </p:ext>
    </p:extLst>
  </p:cSld>
  <p:clrMapOvr>
    <a:masterClrMapping/>
  </p:clrMapOvr>
  <p:transition spd="med">
    <p:wipe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4349" y="1748271"/>
            <a:ext cx="6850901" cy="1495794"/>
          </a:xfrm>
          <a:prstGeom prst="rect">
            <a:avLst/>
          </a:prstGeom>
        </p:spPr>
        <p:txBody>
          <a:bodyPr lIns="91386" tIns="45693" rIns="91386" bIns="45693" anchor="ctr" anchorCtr="0">
            <a:normAutofit/>
          </a:bodyPr>
          <a:lstStyle>
            <a:lvl1pPr>
              <a:defRPr sz="5193"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spTree>
    <p:extLst>
      <p:ext uri="{BB962C8B-B14F-4D97-AF65-F5344CB8AC3E}">
        <p14:creationId xmlns:p14="http://schemas.microsoft.com/office/powerpoint/2010/main" val="245572836"/>
      </p:ext>
    </p:extLst>
  </p:cSld>
  <p:clrMapOvr>
    <a:masterClrMapping/>
  </p:clrMapOvr>
  <p:transition spd="med">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ivider slide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49" y="1748271"/>
            <a:ext cx="6850901" cy="1495794"/>
          </a:xfrm>
          <a:prstGeom prst="rect">
            <a:avLst/>
          </a:prstGeom>
        </p:spPr>
        <p:txBody>
          <a:bodyPr lIns="91386" tIns="45693" rIns="91386" bIns="45693" anchor="ctr" anchorCtr="0">
            <a:normAutofit/>
          </a:bodyPr>
          <a:lstStyle>
            <a:lvl1pPr>
              <a:defRPr sz="5193" baseline="0">
                <a:solidFill>
                  <a:schemeClr val="tx1">
                    <a:lumMod val="60000"/>
                    <a:lumOff val="40000"/>
                  </a:schemeClr>
                </a:solidFill>
              </a:defRPr>
            </a:lvl1pPr>
          </a:lstStyle>
          <a:p>
            <a:r>
              <a:rPr lang="en-US" dirty="0"/>
              <a:t>Click to edit divider slide title </a:t>
            </a:r>
          </a:p>
        </p:txBody>
      </p:sp>
    </p:spTree>
    <p:extLst>
      <p:ext uri="{BB962C8B-B14F-4D97-AF65-F5344CB8AC3E}">
        <p14:creationId xmlns:p14="http://schemas.microsoft.com/office/powerpoint/2010/main" val="2495764606"/>
      </p:ext>
    </p:extLst>
  </p:cSld>
  <p:clrMapOvr>
    <a:masterClrMapping/>
  </p:clrMapOvr>
  <p:transition spd="med">
    <p:wipe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2375880"/>
      </p:ext>
    </p:extLst>
  </p:cSld>
  <p:clrMapOvr>
    <a:masterClrMapping/>
  </p:clrMapOvr>
  <p:transition spd="slow">
    <p:wip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885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197449497"/>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99516639"/>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1"/>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402496146"/>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2057401"/>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370529150"/>
      </p:ext>
    </p:extLst>
  </p:cSld>
  <p:clrMapOvr>
    <a:masterClrMapping/>
  </p:clrMapOvr>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6458942"/>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28651"/>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956085305"/>
      </p:ext>
    </p:extLst>
  </p:cSld>
  <p:clrMapOvr>
    <a:masterClrMapping/>
  </p:clrMapOvr>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2" indent="-17144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25" indent="-17144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60" indent="-11429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090" indent="-171442">
              <a:lnSpc>
                <a:spcPct val="100000"/>
              </a:lnSpc>
              <a:spcBef>
                <a:spcPts val="300"/>
              </a:spcBef>
              <a:buClr>
                <a:schemeClr val="bg1">
                  <a:lumMod val="60000"/>
                  <a:lumOff val="40000"/>
                </a:schemeClr>
              </a:buClr>
              <a:buFont typeface="Arial" panose="020B0604020202020204" pitchFamily="34" charset="0"/>
              <a:buChar char="•"/>
              <a:defRPr sz="900"/>
            </a:lvl4pPr>
            <a:lvl5pPr marL="1542974" indent="-17144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095165"/>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accent3"/>
                </a:solidFill>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42" indent="-171442">
              <a:lnSpc>
                <a:spcPct val="100000"/>
              </a:lnSpc>
              <a:spcBef>
                <a:spcPts val="1200"/>
              </a:spcBef>
              <a:buClr>
                <a:srgbClr val="808080"/>
              </a:buClr>
              <a:buFont typeface="Arial" panose="020B0604020202020204" pitchFamily="34" charset="0"/>
              <a:buChar char="•"/>
              <a:defRPr sz="2400">
                <a:solidFill>
                  <a:schemeClr val="tx2"/>
                </a:solidFill>
                <a:latin typeface="Arial" panose="020B0604020202020204" pitchFamily="34" charset="0"/>
              </a:defRPr>
            </a:lvl1pPr>
            <a:lvl2pPr marL="514325" indent="-171442">
              <a:lnSpc>
                <a:spcPct val="100000"/>
              </a:lnSpc>
              <a:spcBef>
                <a:spcPts val="300"/>
              </a:spcBef>
              <a:buClr>
                <a:srgbClr val="808080"/>
              </a:buClr>
              <a:buFont typeface="Arial" panose="020B0604020202020204" pitchFamily="34" charset="0"/>
              <a:buChar char="–"/>
              <a:defRPr sz="1800">
                <a:solidFill>
                  <a:schemeClr val="tx2"/>
                </a:solidFill>
                <a:latin typeface="Arial" panose="020B0604020202020204" pitchFamily="34" charset="0"/>
              </a:defRPr>
            </a:lvl2pPr>
            <a:lvl3pPr marL="800060" indent="-114294">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3pPr>
            <a:lvl4pPr marL="1200090" indent="-171442">
              <a:lnSpc>
                <a:spcPct val="100000"/>
              </a:lnSpc>
              <a:spcBef>
                <a:spcPts val="300"/>
              </a:spcBef>
              <a:buClr>
                <a:schemeClr val="bg1">
                  <a:lumMod val="60000"/>
                  <a:lumOff val="40000"/>
                </a:schemeClr>
              </a:buClr>
              <a:buFont typeface="Arial" panose="020B0604020202020204" pitchFamily="34" charset="0"/>
              <a:buChar char="•"/>
              <a:defRPr sz="900"/>
            </a:lvl4pPr>
            <a:lvl5pPr marL="1542974" indent="-17144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05431542"/>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28651"/>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endParaRPr lang="en-US" dirty="0"/>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42" indent="-171442">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25" indent="-171442">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060" indent="-114294">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090" indent="-171442">
              <a:lnSpc>
                <a:spcPct val="100000"/>
              </a:lnSpc>
              <a:spcBef>
                <a:spcPts val="300"/>
              </a:spcBef>
              <a:buClr>
                <a:schemeClr val="bg1">
                  <a:lumMod val="60000"/>
                  <a:lumOff val="40000"/>
                </a:schemeClr>
              </a:buClr>
              <a:buFont typeface="Arial" panose="020B0604020202020204" pitchFamily="34" charset="0"/>
              <a:buChar char="•"/>
              <a:defRPr sz="900"/>
            </a:lvl4pPr>
            <a:lvl5pPr marL="1542974" indent="-171442">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1105677"/>
      </p:ext>
    </p:extLst>
  </p:cSld>
  <p:clrMapOvr>
    <a:masterClrMapping/>
  </p:clrMapOvr>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8"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25" indent="-171442">
              <a:lnSpc>
                <a:spcPct val="100000"/>
              </a:lnSpc>
              <a:spcBef>
                <a:spcPts val="300"/>
              </a:spcBef>
              <a:buClr>
                <a:srgbClr val="808080"/>
              </a:buClr>
              <a:buFont typeface="Arial" panose="020B0604020202020204" pitchFamily="34" charset="0"/>
              <a:buChar char="–"/>
              <a:defRPr sz="1400">
                <a:solidFill>
                  <a:schemeClr val="bg2"/>
                </a:solidFill>
              </a:defRPr>
            </a:lvl2pPr>
            <a:lvl3pPr marL="857207" indent="-171442">
              <a:lnSpc>
                <a:spcPct val="100000"/>
              </a:lnSpc>
              <a:spcBef>
                <a:spcPts val="300"/>
              </a:spcBef>
              <a:buClr>
                <a:srgbClr val="808080"/>
              </a:buClr>
              <a:buFont typeface="Wingdings" panose="05000000000000000000" pitchFamily="2" charset="2"/>
              <a:buChar char="§"/>
              <a:defRPr sz="1100">
                <a:solidFill>
                  <a:schemeClr val="bg2"/>
                </a:solidFill>
              </a:defRPr>
            </a:lvl3pPr>
            <a:lvl4pPr marL="1200090" indent="-171442">
              <a:buClr>
                <a:srgbClr val="808080"/>
              </a:buClr>
              <a:buFont typeface="Arial" panose="020B0604020202020204" pitchFamily="34" charset="0"/>
              <a:buChar char="–"/>
              <a:defRPr sz="1400">
                <a:solidFill>
                  <a:schemeClr val="bg2"/>
                </a:solidFill>
              </a:defRPr>
            </a:lvl4pPr>
            <a:lvl5pPr marL="1542974" indent="-171442">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25" indent="-171442">
              <a:lnSpc>
                <a:spcPct val="100000"/>
              </a:lnSpc>
              <a:spcBef>
                <a:spcPts val="300"/>
              </a:spcBef>
              <a:buClr>
                <a:srgbClr val="808080"/>
              </a:buClr>
              <a:buFont typeface="Arial" panose="020B0604020202020204" pitchFamily="34" charset="0"/>
              <a:buChar char="–"/>
              <a:defRPr sz="1400">
                <a:solidFill>
                  <a:schemeClr val="bg2"/>
                </a:solidFill>
              </a:defRPr>
            </a:lvl2pPr>
            <a:lvl3pPr marL="857207" indent="-171442">
              <a:lnSpc>
                <a:spcPct val="100000"/>
              </a:lnSpc>
              <a:spcBef>
                <a:spcPts val="300"/>
              </a:spcBef>
              <a:buClr>
                <a:srgbClr val="808080"/>
              </a:buClr>
              <a:buFont typeface="Wingdings" panose="05000000000000000000" pitchFamily="2" charset="2"/>
              <a:buChar char="§"/>
              <a:defRPr sz="1100">
                <a:solidFill>
                  <a:schemeClr val="bg2"/>
                </a:solidFill>
              </a:defRPr>
            </a:lvl3pPr>
            <a:lvl4pPr marL="1200090" indent="-171442">
              <a:buClr>
                <a:srgbClr val="808080"/>
              </a:buClr>
              <a:buFont typeface="Arial" panose="020B0604020202020204" pitchFamily="34" charset="0"/>
              <a:buChar char="–"/>
              <a:defRPr sz="1400">
                <a:solidFill>
                  <a:schemeClr val="bg2"/>
                </a:solidFill>
              </a:defRPr>
            </a:lvl4pPr>
            <a:lvl5pPr marL="1542974" indent="-171442">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60121183"/>
      </p:ext>
    </p:extLst>
  </p:cSld>
  <p:clrMapOvr>
    <a:masterClrMapping/>
  </p:clrMapOvr>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8"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0" indent="-173030">
              <a:lnSpc>
                <a:spcPct val="100000"/>
              </a:lnSpc>
              <a:spcBef>
                <a:spcPts val="1200"/>
              </a:spcBef>
              <a:buClr>
                <a:srgbClr val="808080"/>
              </a:buClr>
              <a:defRPr>
                <a:solidFill>
                  <a:schemeClr val="bg2"/>
                </a:solidFill>
              </a:defRPr>
            </a:lvl2pPr>
            <a:lvl3pPr marL="514325" indent="-173030">
              <a:lnSpc>
                <a:spcPct val="100000"/>
              </a:lnSpc>
              <a:spcBef>
                <a:spcPts val="300"/>
              </a:spcBef>
              <a:buClr>
                <a:srgbClr val="808080"/>
              </a:buClr>
              <a:buFont typeface="Arial" panose="020B0604020202020204" pitchFamily="34" charset="0"/>
              <a:buChar char="–"/>
              <a:defRPr sz="1400">
                <a:solidFill>
                  <a:schemeClr val="bg2"/>
                </a:solidFill>
              </a:defRPr>
            </a:lvl3pPr>
            <a:lvl4pPr marL="855620" indent="-168267">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0" indent="-173030">
              <a:lnSpc>
                <a:spcPct val="100000"/>
              </a:lnSpc>
              <a:spcBef>
                <a:spcPts val="1200"/>
              </a:spcBef>
              <a:buClr>
                <a:srgbClr val="808080"/>
              </a:buClr>
              <a:defRPr>
                <a:solidFill>
                  <a:schemeClr val="bg2"/>
                </a:solidFill>
              </a:defRPr>
            </a:lvl2pPr>
            <a:lvl3pPr marL="514325" indent="-173030">
              <a:lnSpc>
                <a:spcPct val="100000"/>
              </a:lnSpc>
              <a:spcBef>
                <a:spcPts val="300"/>
              </a:spcBef>
              <a:buClr>
                <a:srgbClr val="808080"/>
              </a:buClr>
              <a:buFont typeface="Arial" panose="020B0604020202020204" pitchFamily="34" charset="0"/>
              <a:buChar char="–"/>
              <a:defRPr sz="1400">
                <a:solidFill>
                  <a:schemeClr val="bg2"/>
                </a:solidFill>
              </a:defRPr>
            </a:lvl3pPr>
            <a:lvl4pPr marL="855620" indent="-168267">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78046773"/>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280386566"/>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8"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25" indent="-171442">
              <a:lnSpc>
                <a:spcPct val="100000"/>
              </a:lnSpc>
              <a:spcBef>
                <a:spcPts val="300"/>
              </a:spcBef>
              <a:buClr>
                <a:srgbClr val="808080"/>
              </a:buClr>
              <a:buFont typeface="Arial" panose="020B0604020202020204" pitchFamily="34" charset="0"/>
              <a:buChar char="–"/>
              <a:defRPr sz="1200">
                <a:solidFill>
                  <a:schemeClr val="bg2"/>
                </a:solidFill>
              </a:defRPr>
            </a:lvl2pPr>
            <a:lvl3pPr marL="857207" indent="-171442">
              <a:lnSpc>
                <a:spcPct val="100000"/>
              </a:lnSpc>
              <a:spcBef>
                <a:spcPts val="300"/>
              </a:spcBef>
              <a:buClr>
                <a:srgbClr val="808080"/>
              </a:buClr>
              <a:buFont typeface="Wingdings" panose="05000000000000000000" pitchFamily="2" charset="2"/>
              <a:buChar char="§"/>
              <a:defRPr sz="1050">
                <a:solidFill>
                  <a:schemeClr val="bg2"/>
                </a:solidFill>
              </a:defRPr>
            </a:lvl3pPr>
            <a:lvl4pPr marL="1200090" indent="-171442">
              <a:buClr>
                <a:srgbClr val="808080"/>
              </a:buClr>
              <a:buFont typeface="Arial" panose="020B0604020202020204" pitchFamily="34" charset="0"/>
              <a:buChar char="–"/>
              <a:defRPr sz="1400">
                <a:solidFill>
                  <a:schemeClr val="bg2"/>
                </a:solidFill>
              </a:defRPr>
            </a:lvl4pPr>
            <a:lvl5pPr marL="1542974" indent="-171442">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25" indent="-171442">
              <a:lnSpc>
                <a:spcPct val="100000"/>
              </a:lnSpc>
              <a:spcBef>
                <a:spcPts val="300"/>
              </a:spcBef>
              <a:buClr>
                <a:srgbClr val="808080"/>
              </a:buClr>
              <a:buFont typeface="Arial" panose="020B0604020202020204" pitchFamily="34" charset="0"/>
              <a:buChar char="–"/>
              <a:defRPr sz="1200">
                <a:solidFill>
                  <a:schemeClr val="bg2"/>
                </a:solidFill>
              </a:defRPr>
            </a:lvl2pPr>
            <a:lvl3pPr marL="857207" indent="-171442">
              <a:lnSpc>
                <a:spcPct val="100000"/>
              </a:lnSpc>
              <a:spcBef>
                <a:spcPts val="300"/>
              </a:spcBef>
              <a:buClr>
                <a:srgbClr val="808080"/>
              </a:buClr>
              <a:buFont typeface="Wingdings" panose="05000000000000000000" pitchFamily="2" charset="2"/>
              <a:buChar char="§"/>
              <a:defRPr sz="1050">
                <a:solidFill>
                  <a:schemeClr val="bg2"/>
                </a:solidFill>
              </a:defRPr>
            </a:lvl3pPr>
            <a:lvl4pPr marL="1200090" indent="-171442">
              <a:buClr>
                <a:srgbClr val="808080"/>
              </a:buClr>
              <a:buFont typeface="Arial" panose="020B0604020202020204" pitchFamily="34" charset="0"/>
              <a:buChar char="–"/>
              <a:defRPr sz="1400">
                <a:solidFill>
                  <a:schemeClr val="bg2"/>
                </a:solidFill>
              </a:defRPr>
            </a:lvl4pPr>
            <a:lvl5pPr marL="1542974" indent="-171442">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25" indent="-171442">
              <a:lnSpc>
                <a:spcPct val="100000"/>
              </a:lnSpc>
              <a:spcBef>
                <a:spcPts val="300"/>
              </a:spcBef>
              <a:buClr>
                <a:srgbClr val="808080"/>
              </a:buClr>
              <a:buFont typeface="Arial" panose="020B0604020202020204" pitchFamily="34" charset="0"/>
              <a:buChar char="–"/>
              <a:defRPr sz="1200">
                <a:solidFill>
                  <a:schemeClr val="bg2"/>
                </a:solidFill>
              </a:defRPr>
            </a:lvl2pPr>
            <a:lvl3pPr marL="857207" indent="-171442">
              <a:lnSpc>
                <a:spcPct val="100000"/>
              </a:lnSpc>
              <a:spcBef>
                <a:spcPts val="300"/>
              </a:spcBef>
              <a:buClr>
                <a:srgbClr val="808080"/>
              </a:buClr>
              <a:buFont typeface="Wingdings" panose="05000000000000000000" pitchFamily="2" charset="2"/>
              <a:buChar char="§"/>
              <a:defRPr sz="1050">
                <a:solidFill>
                  <a:schemeClr val="bg2"/>
                </a:solidFill>
              </a:defRPr>
            </a:lvl3pPr>
            <a:lvl4pPr marL="1200090" indent="-171442">
              <a:buClr>
                <a:srgbClr val="808080"/>
              </a:buClr>
              <a:buFont typeface="Arial" panose="020B0604020202020204" pitchFamily="34" charset="0"/>
              <a:buChar char="–"/>
              <a:defRPr sz="1400">
                <a:solidFill>
                  <a:schemeClr val="bg2"/>
                </a:solidFill>
              </a:defRPr>
            </a:lvl4pPr>
            <a:lvl5pPr marL="1542974" indent="-171442">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85393076"/>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40154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079730141"/>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vider 2">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32938429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03628795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
                    <a:schemeClr val="accent1">
                      <a:alpha val="40000"/>
                    </a:schemeClr>
                  </a:glow>
                </a:effectLst>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8128081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lang="en-US" sz="5400" dirty="0">
                <a:solidFill>
                  <a:schemeClr val="tx2"/>
                </a:solidFill>
                <a:effectLst>
                  <a:glow rad="12700">
                    <a:schemeClr val="accent1">
                      <a:alpha val="40000"/>
                    </a:schemeClr>
                  </a:glow>
                </a:effectLst>
                <a:latin typeface="Arial" panose="020B0604020202020204" pitchFamily="34" charset="0"/>
              </a:defRPr>
            </a:lvl1pPr>
          </a:lstStyle>
          <a:p>
            <a:pPr lvl="0"/>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04766276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520410208"/>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427368483"/>
      </p:ext>
    </p:extLst>
  </p:cSld>
  <p:clrMapOvr>
    <a:masterClrMapping/>
  </p:clrMapOvr>
  <p:extLst>
    <p:ext uri="{DCECCB84-F9BA-43D5-87BE-67443E8EF086}">
      <p15:sldGuideLst xmlns:p15="http://schemas.microsoft.com/office/powerpoint/2012/main"/>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ue bar top">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55FA4D-249B-4E80-B34F-0C5D9607D4A4}"/>
              </a:ext>
            </a:extLst>
          </p:cNvPr>
          <p:cNvPicPr>
            <a:picLocks noChangeAspect="1"/>
          </p:cNvPicPr>
          <p:nvPr userDrawn="1"/>
        </p:nvPicPr>
        <p:blipFill>
          <a:blip r:embed="rId2"/>
          <a:stretch>
            <a:fillRect/>
          </a:stretch>
        </p:blipFill>
        <p:spPr>
          <a:xfrm>
            <a:off x="-5195" y="0"/>
            <a:ext cx="9144000" cy="1200150"/>
          </a:xfrm>
          <a:prstGeom prst="rect">
            <a:avLst/>
          </a:prstGeom>
        </p:spPr>
      </p:pic>
      <p:sp>
        <p:nvSpPr>
          <p:cNvPr id="6" name="Title 1">
            <a:extLst>
              <a:ext uri="{FF2B5EF4-FFF2-40B4-BE49-F238E27FC236}">
                <a16:creationId xmlns:a16="http://schemas.microsoft.com/office/drawing/2014/main" id="{406380C4-5271-4906-B38E-E23B3CA3967A}"/>
              </a:ext>
            </a:extLst>
          </p:cNvPr>
          <p:cNvSpPr>
            <a:spLocks noGrp="1"/>
          </p:cNvSpPr>
          <p:nvPr>
            <p:ph type="title"/>
          </p:nvPr>
        </p:nvSpPr>
        <p:spPr>
          <a:xfrm>
            <a:off x="285750" y="406176"/>
            <a:ext cx="8572500" cy="387798"/>
          </a:xfrm>
          <a:prstGeom prst="rect">
            <a:avLst/>
          </a:prstGeom>
        </p:spPr>
        <p:txBody>
          <a:bodyPr wrap="square" lIns="0" tIns="0" rIns="0" bIns="0" anchor="ctr" anchorCtr="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2463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8416549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439855898"/>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1919621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4067760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Divider slide_Imag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4348" y="1748271"/>
            <a:ext cx="6850901" cy="1495794"/>
          </a:xfrm>
          <a:prstGeom prst="rect">
            <a:avLst/>
          </a:prstGeom>
        </p:spPr>
        <p:txBody>
          <a:bodyPr lIns="91386" tIns="45693" rIns="91386" bIns="45693" anchor="ctr" anchorCtr="0">
            <a:normAutofit/>
          </a:bodyPr>
          <a:lstStyle>
            <a:lvl1pPr>
              <a:defRPr sz="5193" baseline="0">
                <a:solidFill>
                  <a:schemeClr val="tx2"/>
                </a:solidFill>
                <a:latin typeface="Arial" panose="020B0604020202020204" pitchFamily="34" charset="0"/>
                <a:cs typeface="Arial" panose="020B0604020202020204" pitchFamily="34" charset="0"/>
              </a:defRPr>
            </a:lvl1pPr>
          </a:lstStyle>
          <a:p>
            <a:r>
              <a:rPr lang="en-US"/>
              <a:t>Click to edit divider slide title  </a:t>
            </a:r>
          </a:p>
        </p:txBody>
      </p:sp>
    </p:spTree>
    <p:extLst>
      <p:ext uri="{BB962C8B-B14F-4D97-AF65-F5344CB8AC3E}">
        <p14:creationId xmlns:p14="http://schemas.microsoft.com/office/powerpoint/2010/main" val="2667895441"/>
      </p:ext>
    </p:extLst>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91386" tIns="45693" rIns="91386" bIns="45693"/>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274346" y="1280160"/>
            <a:ext cx="7955279" cy="3200400"/>
          </a:xfrm>
          <a:prstGeom prst="rect">
            <a:avLst/>
          </a:prstGeom>
        </p:spPr>
        <p:txBody>
          <a:bodyPr wrap="square" lIns="0" tIns="0" rIns="0" bIns="0">
            <a:normAutofit/>
          </a:bodyPr>
          <a:lstStyle>
            <a:lvl1pPr>
              <a:lnSpc>
                <a:spcPct val="100000"/>
              </a:lnSpc>
              <a:spcBef>
                <a:spcPts val="1154"/>
              </a:spcBef>
              <a:spcAft>
                <a:spcPts val="0"/>
              </a:spcAft>
              <a:buClr>
                <a:srgbClr val="AAAAAA"/>
              </a:buClr>
              <a:buFont typeface="Arial" pitchFamily="34" charset="0"/>
              <a:buChar char="•"/>
              <a:defRPr sz="1346">
                <a:solidFill>
                  <a:srgbClr val="000000"/>
                </a:solidFill>
                <a:latin typeface="Arial" panose="020B0604020202020204" pitchFamily="34" charset="0"/>
                <a:cs typeface="Arial" panose="020B0604020202020204" pitchFamily="34" charset="0"/>
              </a:defRPr>
            </a:lvl1pPr>
            <a:lvl2pPr marL="550718" indent="-222720">
              <a:lnSpc>
                <a:spcPct val="100000"/>
              </a:lnSpc>
              <a:spcBef>
                <a:spcPts val="288"/>
              </a:spcBef>
              <a:spcAft>
                <a:spcPts val="0"/>
              </a:spcAft>
              <a:buClr>
                <a:srgbClr val="AAAAAA"/>
              </a:buClr>
              <a:buFont typeface="Museo Sans For Dell" pitchFamily="2" charset="0"/>
              <a:buChar char="–"/>
              <a:defRPr sz="1154">
                <a:solidFill>
                  <a:srgbClr val="000000"/>
                </a:solidFill>
                <a:latin typeface="Arial" panose="020B0604020202020204" pitchFamily="34" charset="0"/>
                <a:cs typeface="Arial" panose="020B0604020202020204" pitchFamily="34" charset="0"/>
              </a:defRPr>
            </a:lvl2pPr>
            <a:lvl3pPr>
              <a:lnSpc>
                <a:spcPct val="100000"/>
              </a:lnSpc>
              <a:spcBef>
                <a:spcPts val="288"/>
              </a:spcBef>
              <a:spcAft>
                <a:spcPts val="0"/>
              </a:spcAft>
              <a:buClr>
                <a:srgbClr val="AAAAAA"/>
              </a:buClr>
              <a:defRPr sz="962">
                <a:solidFill>
                  <a:srgbClr val="000000"/>
                </a:solidFill>
                <a:latin typeface="Arial" panose="020B0604020202020204" pitchFamily="34" charset="0"/>
                <a:cs typeface="Arial" panose="020B0604020202020204" pitchFamily="34" charset="0"/>
              </a:defRPr>
            </a:lvl3pPr>
            <a:lvl4pPr>
              <a:spcBef>
                <a:spcPts val="288"/>
              </a:spcBef>
              <a:spcAft>
                <a:spcPts val="0"/>
              </a:spcAft>
              <a:buClr>
                <a:srgbClr val="AAAAAA"/>
              </a:buClr>
              <a:defRPr sz="962" baseline="0">
                <a:solidFill>
                  <a:schemeClr val="bg2"/>
                </a:solidFill>
                <a:latin typeface="Museo Sans For Dell" pitchFamily="2" charset="0"/>
              </a:defRPr>
            </a:lvl4pPr>
            <a:lvl5pPr>
              <a:spcBef>
                <a:spcPts val="288"/>
              </a:spcBef>
              <a:spcAft>
                <a:spcPts val="0"/>
              </a:spcAft>
              <a:buClr>
                <a:srgbClr val="AAAAAA"/>
              </a:buClr>
              <a:defRPr sz="1154">
                <a:solidFill>
                  <a:schemeClr val="tx1"/>
                </a:solidFill>
                <a:latin typeface="Museo Sans For Dell" pitchFamily="2" charset="0"/>
              </a:defRPr>
            </a:lvl5pPr>
            <a:lvl6pPr>
              <a:defRPr sz="1731"/>
            </a:lvl6pPr>
            <a:lvl7pPr>
              <a:defRPr sz="1731"/>
            </a:lvl7pPr>
            <a:lvl8pPr>
              <a:defRPr sz="1731"/>
            </a:lvl8pPr>
            <a:lvl9pPr>
              <a:defRPr sz="1731"/>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028781926"/>
      </p:ext>
    </p:extLst>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slide_Imag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4348" y="1748271"/>
            <a:ext cx="6850901" cy="1495794"/>
          </a:xfrm>
          <a:prstGeom prst="rect">
            <a:avLst/>
          </a:prstGeom>
        </p:spPr>
        <p:txBody>
          <a:bodyPr lIns="91386" tIns="45693" rIns="91386" bIns="45693" anchor="ctr" anchorCtr="0">
            <a:normAutofit/>
          </a:bodyPr>
          <a:lstStyle>
            <a:lvl1pPr>
              <a:defRPr sz="5193"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spTree>
    <p:extLst>
      <p:ext uri="{BB962C8B-B14F-4D97-AF65-F5344CB8AC3E}">
        <p14:creationId xmlns:p14="http://schemas.microsoft.com/office/powerpoint/2010/main" val="2157043113"/>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slide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48" y="1748271"/>
            <a:ext cx="6850901" cy="1495794"/>
          </a:xfrm>
          <a:prstGeom prst="rect">
            <a:avLst/>
          </a:prstGeom>
        </p:spPr>
        <p:txBody>
          <a:bodyPr lIns="91386" tIns="45693" rIns="91386" bIns="45693" anchor="ctr" anchorCtr="0">
            <a:normAutofit/>
          </a:bodyPr>
          <a:lstStyle>
            <a:lvl1pPr>
              <a:defRPr sz="5193" baseline="0">
                <a:solidFill>
                  <a:schemeClr val="tx1">
                    <a:lumMod val="60000"/>
                    <a:lumOff val="40000"/>
                  </a:schemeClr>
                </a:solidFill>
              </a:defRPr>
            </a:lvl1pPr>
          </a:lstStyle>
          <a:p>
            <a:r>
              <a:rPr lang="en-US" dirty="0"/>
              <a:t>Click to edit divider slide title </a:t>
            </a:r>
          </a:p>
        </p:txBody>
      </p:sp>
    </p:spTree>
    <p:extLst>
      <p:ext uri="{BB962C8B-B14F-4D97-AF65-F5344CB8AC3E}">
        <p14:creationId xmlns:p14="http://schemas.microsoft.com/office/powerpoint/2010/main" val="4286556514"/>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515922"/>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4262762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191872869"/>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556148523"/>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994610452"/>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1372733488"/>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2662108444"/>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3569786"/>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908693232"/>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114955"/>
      </p:ext>
    </p:extLst>
  </p:cSld>
  <p:clrMapOvr>
    <a:masterClrMapping/>
  </p:clrMapOvr>
  <p:extLst>
    <p:ext uri="{DCECCB84-F9BA-43D5-87BE-67443E8EF086}">
      <p15:sldGuideLst xmlns:p15="http://schemas.microsoft.com/office/powerpoint/2012/main">
        <p15:guide id="0" orient="horz" pos="756">
          <p15:clr>
            <a:srgbClr val="FBAE40"/>
          </p15:clr>
        </p15:guide>
        <p15:guide id="1" orient="horz" pos="14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81684534"/>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76864579"/>
      </p:ext>
    </p:extLst>
  </p:cSld>
  <p:clrMapOvr>
    <a:masterClrMapping/>
  </p:clrMapOvr>
  <p:extLst>
    <p:ext uri="{DCECCB84-F9BA-43D5-87BE-67443E8EF086}">
      <p15:sldGuideLst xmlns:p15="http://schemas.microsoft.com/office/powerpoint/2012/main">
        <p15:guide id="1" orient="horz" pos="75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4057650"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4780617" y="971550"/>
            <a:ext cx="4077633"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Content Placeholder 9"/>
          <p:cNvSpPr>
            <a:spLocks noGrp="1"/>
          </p:cNvSpPr>
          <p:nvPr>
            <p:ph sz="quarter" idx="11"/>
          </p:nvPr>
        </p:nvSpPr>
        <p:spPr>
          <a:xfrm>
            <a:off x="28575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8" name="Content Placeholder 9"/>
          <p:cNvSpPr>
            <a:spLocks noGrp="1"/>
          </p:cNvSpPr>
          <p:nvPr>
            <p:ph sz="quarter" idx="12"/>
          </p:nvPr>
        </p:nvSpPr>
        <p:spPr>
          <a:xfrm>
            <a:off x="480060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0573805"/>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56595492"/>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01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984518020"/>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14931242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41852639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924964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4236365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8571272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242087904"/>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59974849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00716267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7924640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306141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711022829"/>
      </p:ext>
    </p:extLst>
  </p:cSld>
  <p:clrMapOvr>
    <a:masterClrMapping/>
  </p:clrMapOvr>
  <p:extLst>
    <p:ext uri="{DCECCB84-F9BA-43D5-87BE-67443E8EF086}">
      <p15:sldGuideLst xmlns:p15="http://schemas.microsoft.com/office/powerpoint/2012/main">
        <p15:guide id="1" orient="horz" pos="14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152401"/>
            <a:ext cx="8410575" cy="690563"/>
          </a:xfrm>
          <a:prstGeom prst="rect">
            <a:avLst/>
          </a:prstGeom>
          <a:noFill/>
        </p:spPr>
        <p:txBody>
          <a:bodyPr lIns="0" tIns="0" rIns="0" bIns="0" anchor="b" anchorCtr="0"/>
          <a:lstStyle>
            <a:lvl1pPr>
              <a:lnSpc>
                <a:spcPts val="3600"/>
              </a:lnSpc>
              <a:defRPr sz="3600">
                <a:solidFill>
                  <a:schemeClr val="tx2"/>
                </a:solidFill>
                <a:latin typeface="MetaNormalLF-Roman" pitchFamily="34" charset="0"/>
              </a:defRPr>
            </a:lvl1pPr>
          </a:lstStyle>
          <a:p>
            <a:r>
              <a:rPr lang="en-US"/>
              <a:t>Click to edit Master title style</a:t>
            </a:r>
            <a:endParaRPr lang="en-US" dirty="0"/>
          </a:p>
        </p:txBody>
      </p:sp>
      <p:sp>
        <p:nvSpPr>
          <p:cNvPr id="4" name="Content Placeholder 3"/>
          <p:cNvSpPr>
            <a:spLocks noGrp="1"/>
          </p:cNvSpPr>
          <p:nvPr>
            <p:ph sz="quarter" idx="10"/>
          </p:nvPr>
        </p:nvSpPr>
        <p:spPr bwMode="gray">
          <a:xfrm>
            <a:off x="366715" y="1016794"/>
            <a:ext cx="8410575" cy="3440906"/>
          </a:xfrm>
          <a:prstGeom prst="rect">
            <a:avLst/>
          </a:prstGeom>
          <a:noFill/>
        </p:spPr>
        <p:txBody>
          <a:bodyPr lIns="0" tIns="0" rIns="0" bIns="0">
            <a:normAutofit/>
          </a:bodyPr>
          <a:lstStyle>
            <a:lvl1pPr>
              <a:spcBef>
                <a:spcPts val="1200"/>
              </a:spcBef>
              <a:buClr>
                <a:schemeClr val="tx2"/>
              </a:buClr>
              <a:defRPr>
                <a:solidFill>
                  <a:schemeClr val="bg2"/>
                </a:solidFill>
              </a:defRPr>
            </a:lvl1pPr>
            <a:lvl2pPr>
              <a:spcBef>
                <a:spcPts val="300"/>
              </a:spcBef>
              <a:buClr>
                <a:schemeClr val="tx2"/>
              </a:buClr>
              <a:defRPr>
                <a:solidFill>
                  <a:schemeClr val="bg2"/>
                </a:solidFill>
              </a:defRPr>
            </a:lvl2pPr>
            <a:lvl3pPr>
              <a:spcBef>
                <a:spcPts val="300"/>
              </a:spcBef>
              <a:buClr>
                <a:schemeClr val="tx2"/>
              </a:buClr>
              <a:defRPr>
                <a:solidFill>
                  <a:schemeClr val="bg2"/>
                </a:solidFill>
              </a:defRPr>
            </a:lvl3pPr>
            <a:lvl4pPr>
              <a:spcBef>
                <a:spcPts val="300"/>
              </a:spcBef>
              <a:buClr>
                <a:schemeClr val="tx2"/>
              </a:buClr>
              <a:buFont typeface="Wingdings" pitchFamily="2" charset="2"/>
              <a:buChar char="§"/>
              <a:defRPr>
                <a:solidFill>
                  <a:schemeClr val="bg2"/>
                </a:solidFill>
              </a:defRPr>
            </a:lvl4pPr>
            <a:lvl5pPr>
              <a:spcBef>
                <a:spcPts val="300"/>
              </a:spcBef>
              <a:buClr>
                <a:schemeClr val="tx2"/>
              </a:buCl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stretch>
            <a:fillRect/>
          </a:stretch>
        </p:blipFill>
        <p:spPr>
          <a:xfrm>
            <a:off x="366714" y="4672012"/>
            <a:ext cx="8179594" cy="471488"/>
          </a:xfrm>
          <a:prstGeom prst="rect">
            <a:avLst/>
          </a:prstGeom>
        </p:spPr>
      </p:pic>
    </p:spTree>
    <p:extLst>
      <p:ext uri="{BB962C8B-B14F-4D97-AF65-F5344CB8AC3E}">
        <p14:creationId xmlns:p14="http://schemas.microsoft.com/office/powerpoint/2010/main" val="11873221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5"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7070342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896594122"/>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1476633602"/>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508617008"/>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Cover 5">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519421958"/>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44742553"/>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65548003"/>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7514065"/>
      </p:ext>
    </p:extLst>
  </p:cSld>
  <p:clrMapOvr>
    <a:masterClrMapping/>
  </p:clrMapOvr>
  <p:extLst>
    <p:ext uri="{DCECCB84-F9BA-43D5-87BE-67443E8EF086}">
      <p15:sldGuideLst xmlns:p15="http://schemas.microsoft.com/office/powerpoint/2012/main">
        <p15:guide id="0" orient="horz" pos="756">
          <p15:clr>
            <a:srgbClr val="FBAE40"/>
          </p15:clr>
        </p15:guide>
        <p15:guide id="1" orient="horz" pos="1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7504"/>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409497543"/>
      </p:ext>
    </p:extLst>
  </p:cSld>
  <p:clrMapOvr>
    <a:masterClrMapping/>
  </p:clrMapOvr>
  <p:extLst>
    <p:ext uri="{DCECCB84-F9BA-43D5-87BE-67443E8EF086}">
      <p15:sldGuideLst xmlns:p15="http://schemas.microsoft.com/office/powerpoint/2012/main">
        <p15:guide id="1" orient="horz" pos="432"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2379334"/>
      </p:ext>
    </p:extLst>
  </p:cSld>
  <p:clrMapOvr>
    <a:masterClrMapping/>
  </p:clrMapOvr>
  <p:extLst>
    <p:ext uri="{DCECCB84-F9BA-43D5-87BE-67443E8EF086}">
      <p15:sldGuideLst xmlns:p15="http://schemas.microsoft.com/office/powerpoint/2012/main">
        <p15:guide id="1" orient="horz" pos="75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4057650"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4780617" y="971550"/>
            <a:ext cx="4077633" cy="285750"/>
          </a:xfrm>
          <a:prstGeom prst="rect">
            <a:avLst/>
          </a:prstGeom>
        </p:spPr>
        <p:txBody>
          <a:bodyPr lIns="0" tIns="0" rIns="0" bIns="0" anchor="t" anchorCtr="0"/>
          <a:lstStyle>
            <a:lvl1pPr marL="0" indent="0">
              <a:buNone/>
              <a:defRPr sz="20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Content Placeholder 9"/>
          <p:cNvSpPr>
            <a:spLocks noGrp="1"/>
          </p:cNvSpPr>
          <p:nvPr>
            <p:ph sz="quarter" idx="11"/>
          </p:nvPr>
        </p:nvSpPr>
        <p:spPr>
          <a:xfrm>
            <a:off x="28575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8" name="Content Placeholder 9"/>
          <p:cNvSpPr>
            <a:spLocks noGrp="1"/>
          </p:cNvSpPr>
          <p:nvPr>
            <p:ph sz="quarter" idx="12"/>
          </p:nvPr>
        </p:nvSpPr>
        <p:spPr>
          <a:xfrm>
            <a:off x="4800600" y="1428750"/>
            <a:ext cx="4057650" cy="30861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1627634"/>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33491007"/>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188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17403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rgbClr val="8080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6283702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21609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0">
                    <a:schemeClr val="bg2">
                      <a:alpha val="20000"/>
                    </a:schemeClr>
                  </a:glow>
                </a:effectLst>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081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13151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37994707"/>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9027753"/>
      </p:ext>
    </p:extLst>
  </p:cSld>
  <p:clrMapOvr>
    <a:masterClrMapping/>
  </p:clrMapOvr>
  <p:extLst>
    <p:ext uri="{DCECCB84-F9BA-43D5-87BE-67443E8EF086}">
      <p15:sldGuideLst xmlns:p15="http://schemas.microsoft.com/office/powerpoint/2012/main">
        <p15:guide id="0" orient="horz" pos="756" userDrawn="1">
          <p15:clr>
            <a:srgbClr val="FBAE40"/>
          </p15:clr>
        </p15:guide>
        <p15:guide id="1" orient="horz" pos="14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on blue wave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428A1289-59BD-48A3-B28B-4FA048AF42CD}"/>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50599" y="4877191"/>
            <a:ext cx="1078986" cy="140268"/>
          </a:xfrm>
          <a:prstGeom prst="rect">
            <a:avLst/>
          </a:prstGeom>
        </p:spPr>
      </p:pic>
      <p:sp>
        <p:nvSpPr>
          <p:cNvPr id="4" name="fl" descr="                              Dell - Internal Use - Confidential&#10;">
            <a:extLst>
              <a:ext uri="{FF2B5EF4-FFF2-40B4-BE49-F238E27FC236}">
                <a16:creationId xmlns:a16="http://schemas.microsoft.com/office/drawing/2014/main" id="{435B0040-387B-43BD-8052-19695276459F}"/>
              </a:ext>
            </a:extLst>
          </p:cNvPr>
          <p:cNvSpPr txBox="1"/>
          <p:nvPr userDrawn="1"/>
        </p:nvSpPr>
        <p:spPr>
          <a:xfrm>
            <a:off x="207279" y="4937526"/>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chemeClr val="tx2"/>
                </a:solidFill>
                <a:latin typeface="Arial" panose="020B0604020202020204" pitchFamily="34" charset="0"/>
              </a:rPr>
              <a:t>© Copyright 2019 Dell Inc.</a:t>
            </a:r>
          </a:p>
        </p:txBody>
      </p:sp>
    </p:spTree>
    <p:extLst>
      <p:ext uri="{BB962C8B-B14F-4D97-AF65-F5344CB8AC3E}">
        <p14:creationId xmlns:p14="http://schemas.microsoft.com/office/powerpoint/2010/main" val="2066475976"/>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on blue blu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0AB817AE-5E0F-47B3-9DEE-D47D0E498DD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850599" y="4877191"/>
            <a:ext cx="1078986" cy="140268"/>
          </a:xfrm>
          <a:prstGeom prst="rect">
            <a:avLst/>
          </a:prstGeom>
        </p:spPr>
      </p:pic>
      <p:sp>
        <p:nvSpPr>
          <p:cNvPr id="4" name="fl" descr="                              Dell - Internal Use - Confidential&#10;">
            <a:extLst>
              <a:ext uri="{FF2B5EF4-FFF2-40B4-BE49-F238E27FC236}">
                <a16:creationId xmlns:a16="http://schemas.microsoft.com/office/drawing/2014/main" id="{3E980154-97C7-4FD2-A1DD-030A98B4F493}"/>
              </a:ext>
            </a:extLst>
          </p:cNvPr>
          <p:cNvSpPr txBox="1"/>
          <p:nvPr userDrawn="1"/>
        </p:nvSpPr>
        <p:spPr>
          <a:xfrm>
            <a:off x="207279" y="4937526"/>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chemeClr val="tx2"/>
                </a:solidFill>
                <a:latin typeface="Arial" panose="020B0604020202020204" pitchFamily="34" charset="0"/>
              </a:rPr>
              <a:t>© Copyright 2019 Dell Inc.</a:t>
            </a:r>
          </a:p>
        </p:txBody>
      </p:sp>
    </p:spTree>
    <p:extLst>
      <p:ext uri="{BB962C8B-B14F-4D97-AF65-F5344CB8AC3E}">
        <p14:creationId xmlns:p14="http://schemas.microsoft.com/office/powerpoint/2010/main" val="3089139564"/>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End logo slide blu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5183247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21302797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Divi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036CAE-E820-4A24-8D8F-F2DFE98ED95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857729" y="4880358"/>
            <a:ext cx="1078992" cy="140268"/>
          </a:xfrm>
          <a:prstGeom prst="rect">
            <a:avLst/>
          </a:prstGeom>
        </p:spPr>
      </p:pic>
      <p:sp>
        <p:nvSpPr>
          <p:cNvPr id="5" name="fl" descr="                              Dell - Internal Use - Confidential&#10;">
            <a:extLst>
              <a:ext uri="{FF2B5EF4-FFF2-40B4-BE49-F238E27FC236}">
                <a16:creationId xmlns:a16="http://schemas.microsoft.com/office/drawing/2014/main" id="{0C3289E5-DEFD-4883-99EE-4478309E3BA3}"/>
              </a:ext>
            </a:extLst>
          </p:cNvPr>
          <p:cNvSpPr txBox="1"/>
          <p:nvPr userDrawn="1"/>
        </p:nvSpPr>
        <p:spPr>
          <a:xfrm>
            <a:off x="207279" y="4937526"/>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808080"/>
                </a:solidFill>
                <a:latin typeface="Arial" panose="020B0604020202020204" pitchFamily="34" charset="0"/>
              </a:rPr>
              <a:t>© Copyright 2019 Dell Inc.</a:t>
            </a:r>
          </a:p>
        </p:txBody>
      </p:sp>
    </p:spTree>
    <p:extLst>
      <p:ext uri="{BB962C8B-B14F-4D97-AF65-F5344CB8AC3E}">
        <p14:creationId xmlns:p14="http://schemas.microsoft.com/office/powerpoint/2010/main" val="40063261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274639" y="276226"/>
            <a:ext cx="8458200" cy="428625"/>
          </a:xfrm>
          <a:prstGeom prst="rect">
            <a:avLst/>
          </a:prstGeom>
        </p:spPr>
        <p:txBody>
          <a:bodyPr lIns="0" tIns="0" rIns="0" bIns="0" anchor="t" anchorCtr="0"/>
          <a:lstStyle>
            <a:lvl1pPr algn="l">
              <a:lnSpc>
                <a:spcPct val="100000"/>
              </a:lnSpc>
              <a:defRPr lang="en-US" sz="2800" b="0" kern="1200" cap="none" baseline="0" dirty="0">
                <a:solidFill>
                  <a:srgbClr val="007DB8"/>
                </a:solidFill>
                <a:latin typeface="Arial" panose="020B0604020202020204" pitchFamily="34" charset="0"/>
                <a:ea typeface="Museo Sans For Dell" panose="02000000000000000000" pitchFamily="2" charset="0"/>
                <a:cs typeface="Arial" panose="020B0604020202020204" pitchFamily="34" charset="0"/>
              </a:defRPr>
            </a:lvl1pPr>
          </a:lstStyle>
          <a:p>
            <a:r>
              <a:rPr lang="en-US" dirty="0"/>
              <a:t>Click to edit master title style</a:t>
            </a:r>
          </a:p>
        </p:txBody>
      </p:sp>
      <p:sp>
        <p:nvSpPr>
          <p:cNvPr id="5" name="Subtitle 2"/>
          <p:cNvSpPr>
            <a:spLocks noGrp="1"/>
          </p:cNvSpPr>
          <p:nvPr>
            <p:ph type="subTitle" idx="1" hasCustomPrompt="1"/>
          </p:nvPr>
        </p:nvSpPr>
        <p:spPr>
          <a:xfrm>
            <a:off x="274639" y="685801"/>
            <a:ext cx="8449733" cy="302417"/>
          </a:xfrm>
          <a:prstGeom prst="rect">
            <a:avLst/>
          </a:prstGeom>
        </p:spPr>
        <p:txBody>
          <a:bodyPr lIns="0" tIns="0" rIns="0" bIns="0"/>
          <a:lstStyle>
            <a:lvl1pPr marL="0" indent="0" algn="l">
              <a:lnSpc>
                <a:spcPct val="100000"/>
              </a:lnSpc>
              <a:buNone/>
              <a:defRPr lang="en-US" sz="1400" b="1" dirty="0">
                <a:solidFill>
                  <a:srgbClr val="000000"/>
                </a:solidFill>
                <a:latin typeface="Arial" panose="020B0604020202020204" pitchFamily="34" charset="0"/>
                <a:ea typeface="Museo Sans For Dell" pitchFamily="2" charset="0"/>
                <a:cs typeface="Arial" panose="020B0604020202020204" pitchFamily="34" charset="0"/>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pPr marL="0" lvl="0" indent="0" algn="l" rtl="0" eaLnBrk="1" fontAlgn="base" hangingPunct="1">
              <a:lnSpc>
                <a:spcPct val="100000"/>
              </a:lnSpc>
              <a:spcBef>
                <a:spcPts val="1200"/>
              </a:spcBef>
              <a:spcAft>
                <a:spcPts val="0"/>
              </a:spcAft>
              <a:buClr>
                <a:srgbClr val="AAAAAA"/>
              </a:buClr>
              <a:buFont typeface="Arial"/>
              <a:buNone/>
            </a:pPr>
            <a:r>
              <a:rPr lang="en-US" dirty="0"/>
              <a:t>Click to edit master subtitle style</a:t>
            </a:r>
          </a:p>
        </p:txBody>
      </p:sp>
    </p:spTree>
    <p:extLst>
      <p:ext uri="{BB962C8B-B14F-4D97-AF65-F5344CB8AC3E}">
        <p14:creationId xmlns:p14="http://schemas.microsoft.com/office/powerpoint/2010/main" val="313526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5"/>
            <a:ext cx="7955280" cy="64008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266700" y="1057767"/>
            <a:ext cx="7960422" cy="313267"/>
          </a:xfrm>
          <a:prstGeom prst="rect">
            <a:avLst/>
          </a:prstGeom>
        </p:spPr>
        <p:txBody>
          <a:bodyPr lIns="0" rIns="0" anchor="t" anchorCtr="0"/>
          <a:lstStyle>
            <a:lvl1pPr marL="228594" indent="-228594">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Tree>
    <p:extLst>
      <p:ext uri="{BB962C8B-B14F-4D97-AF65-F5344CB8AC3E}">
        <p14:creationId xmlns:p14="http://schemas.microsoft.com/office/powerpoint/2010/main" val="3866127128"/>
      </p:ext>
    </p:extLst>
  </p:cSld>
  <p:clrMapOvr>
    <a:masterClrMapping/>
  </p:clrMapOvr>
  <p:transition spd="med">
    <p:wipe dir="r"/>
  </p:transition>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Cov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2BC1DC-9699-0B4E-8902-431FB6C2D14F}"/>
              </a:ext>
            </a:extLst>
          </p:cNvPr>
          <p:cNvPicPr>
            <a:picLocks noChangeAspect="1"/>
          </p:cNvPicPr>
          <p:nvPr userDrawn="1"/>
        </p:nvPicPr>
        <p:blipFill rotWithShape="1">
          <a:blip r:embed="rId3"/>
          <a:srcRect b="15693"/>
          <a:stretch/>
        </p:blipFill>
        <p:spPr>
          <a:xfrm>
            <a:off x="0" y="0"/>
            <a:ext cx="9144000" cy="5143500"/>
          </a:xfrm>
          <a:prstGeom prst="rect">
            <a:avLst/>
          </a:prstGeom>
        </p:spPr>
      </p:pic>
      <p:sp>
        <p:nvSpPr>
          <p:cNvPr id="8" name="Rectangle 7">
            <a:extLst>
              <a:ext uri="{FF2B5EF4-FFF2-40B4-BE49-F238E27FC236}">
                <a16:creationId xmlns:a16="http://schemas.microsoft.com/office/drawing/2014/main" id="{08BBDDE6-0075-6847-8C9C-A4D708079013}"/>
              </a:ext>
            </a:extLst>
          </p:cNvPr>
          <p:cNvSpPr/>
          <p:nvPr userDrawn="1"/>
        </p:nvSpPr>
        <p:spPr>
          <a:xfrm>
            <a:off x="0" y="0"/>
            <a:ext cx="9144000" cy="5143500"/>
          </a:xfrm>
          <a:prstGeom prst="rect">
            <a:avLst/>
          </a:prstGeom>
          <a:solidFill>
            <a:schemeClr val="bg2">
              <a:alpha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133">
              <a:solidFill>
                <a:srgbClr val="000000"/>
              </a:solidFill>
              <a:latin typeface="Arial"/>
            </a:endParaRPr>
          </a:p>
        </p:txBody>
      </p:sp>
      <p:sp>
        <p:nvSpPr>
          <p:cNvPr id="9" name="Rectangle 8">
            <a:extLst>
              <a:ext uri="{FF2B5EF4-FFF2-40B4-BE49-F238E27FC236}">
                <a16:creationId xmlns:a16="http://schemas.microsoft.com/office/drawing/2014/main" id="{A08AB93D-7513-9F44-B0DF-E5B77C862CC9}"/>
              </a:ext>
            </a:extLst>
          </p:cNvPr>
          <p:cNvSpPr/>
          <p:nvPr userDrawn="1"/>
        </p:nvSpPr>
        <p:spPr>
          <a:xfrm rot="10800000">
            <a:off x="0" y="1"/>
            <a:ext cx="9144000" cy="5143500"/>
          </a:xfrm>
          <a:prstGeom prst="rect">
            <a:avLst/>
          </a:prstGeom>
          <a:gradFill flip="none" rotWithShape="1">
            <a:gsLst>
              <a:gs pos="0">
                <a:srgbClr val="022D44">
                  <a:alpha val="0"/>
                </a:srgbClr>
              </a:gs>
              <a:gs pos="100000">
                <a:srgbClr val="12324C">
                  <a:alpha val="6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600">
              <a:solidFill>
                <a:srgbClr val="000000"/>
              </a:solidFill>
              <a:latin typeface="Arial"/>
            </a:endParaRPr>
          </a:p>
        </p:txBody>
      </p:sp>
      <p:sp>
        <p:nvSpPr>
          <p:cNvPr id="4"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5"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7" name="Picture 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6351973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EA6FB0-43F6-4B0C-972E-1689996EF2DC}"/>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ECB3D1CB-5C9D-4F37-95A4-0715DFE53D19}"/>
              </a:ext>
            </a:extLst>
          </p:cNvPr>
          <p:cNvPicPr>
            <a:picLocks noChangeAspect="1"/>
          </p:cNvPicPr>
          <p:nvPr userDrawn="1"/>
        </p:nvPicPr>
        <p:blipFill>
          <a:blip r:embed="rId3" cstate="email">
            <a:alphaModFix amt="65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6086568A-0FFA-41BD-8091-CFDAABA228DA}"/>
              </a:ext>
            </a:extLst>
          </p:cNvPr>
          <p:cNvSpPr/>
          <p:nvPr userDrawn="1"/>
        </p:nvSpPr>
        <p:spPr>
          <a:xfrm>
            <a:off x="0" y="0"/>
            <a:ext cx="9144000" cy="5143500"/>
          </a:xfrm>
          <a:prstGeom prst="rect">
            <a:avLst/>
          </a:prstGeom>
          <a:gradFill>
            <a:gsLst>
              <a:gs pos="0">
                <a:schemeClr val="accent1">
                  <a:lumMod val="75000"/>
                  <a:alpha val="0"/>
                </a:schemeClr>
              </a:gs>
              <a:gs pos="100000">
                <a:schemeClr val="accent1">
                  <a:lumMod val="50000"/>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a:solidFill>
                <a:srgbClr val="000000"/>
              </a:solidFill>
              <a:latin typeface="Arial"/>
            </a:endParaRPr>
          </a:p>
        </p:txBody>
      </p:sp>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lgn="l">
              <a:defRPr sz="2800">
                <a:solidFill>
                  <a:schemeClr val="tx2"/>
                </a:solidFill>
                <a:latin typeface="Arial" panose="020B0604020202020204" pitchFamily="34" charset="0"/>
              </a:defRPr>
            </a:lvl1pPr>
          </a:lstStyle>
          <a:p>
            <a:r>
              <a:rPr lang="en-US"/>
              <a:t>Click to edit Master title style</a:t>
            </a:r>
          </a:p>
        </p:txBody>
      </p:sp>
      <p:pic>
        <p:nvPicPr>
          <p:cNvPr id="6" name="Picture 5">
            <a:extLst>
              <a:ext uri="{FF2B5EF4-FFF2-40B4-BE49-F238E27FC236}">
                <a16:creationId xmlns:a16="http://schemas.microsoft.com/office/drawing/2014/main" id="{81459FD4-7337-4DDC-B3B5-B66326F0A53C}"/>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
        <p:nvSpPr>
          <p:cNvPr id="9" name="fl" descr="                              Dell - Internal Use - Confidential&#10;">
            <a:extLst>
              <a:ext uri="{FF2B5EF4-FFF2-40B4-BE49-F238E27FC236}">
                <a16:creationId xmlns:a16="http://schemas.microsoft.com/office/drawing/2014/main" id="{11C408BE-78F4-41E3-95E0-13E8FB7EA54B}"/>
              </a:ext>
            </a:extLst>
          </p:cNvPr>
          <p:cNvSpPr txBox="1"/>
          <p:nvPr userDrawn="1"/>
        </p:nvSpPr>
        <p:spPr>
          <a:xfrm>
            <a:off x="207279" y="4937526"/>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chemeClr val="tx2"/>
                </a:solidFill>
                <a:latin typeface="Arial" panose="020B0604020202020204" pitchFamily="34" charset="0"/>
              </a:rPr>
              <a:t>© Copyright 2019 Dell Inc.</a:t>
            </a:r>
          </a:p>
        </p:txBody>
      </p:sp>
    </p:spTree>
    <p:extLst>
      <p:ext uri="{BB962C8B-B14F-4D97-AF65-F5344CB8AC3E}">
        <p14:creationId xmlns:p14="http://schemas.microsoft.com/office/powerpoint/2010/main" val="2384272189"/>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B5D276-8293-4E49-AE66-A3EFC41E2E6F}"/>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5" name="Picture 4">
            <a:extLst>
              <a:ext uri="{FF2B5EF4-FFF2-40B4-BE49-F238E27FC236}">
                <a16:creationId xmlns:a16="http://schemas.microsoft.com/office/drawing/2014/main" id="{8508F9E5-1E80-4E53-AF6D-37EF48BFB9B7}"/>
              </a:ext>
            </a:extLst>
          </p:cNvPr>
          <p:cNvPicPr>
            <a:picLocks noChangeAspect="1"/>
          </p:cNvPicPr>
          <p:nvPr userDrawn="1"/>
        </p:nvPicPr>
        <p:blipFill>
          <a:blip r:embed="rId3" cstate="email">
            <a:alphaModFix amt="65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Rectangle 5">
            <a:extLst>
              <a:ext uri="{FF2B5EF4-FFF2-40B4-BE49-F238E27FC236}">
                <a16:creationId xmlns:a16="http://schemas.microsoft.com/office/drawing/2014/main" id="{D1C95077-E2FD-4F16-8229-E5A5AD426B3B}"/>
              </a:ext>
            </a:extLst>
          </p:cNvPr>
          <p:cNvSpPr/>
          <p:nvPr userDrawn="1"/>
        </p:nvSpPr>
        <p:spPr>
          <a:xfrm>
            <a:off x="0" y="0"/>
            <a:ext cx="9144000" cy="5143500"/>
          </a:xfrm>
          <a:prstGeom prst="rect">
            <a:avLst/>
          </a:prstGeom>
          <a:gradFill>
            <a:gsLst>
              <a:gs pos="0">
                <a:schemeClr val="accent1">
                  <a:lumMod val="75000"/>
                  <a:alpha val="0"/>
                </a:schemeClr>
              </a:gs>
              <a:gs pos="100000">
                <a:schemeClr val="accent1">
                  <a:lumMod val="50000"/>
                  <a:alpha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a:solidFill>
                <a:srgbClr val="000000"/>
              </a:solidFill>
              <a:latin typeface="Arial"/>
            </a:endParaRPr>
          </a:p>
        </p:txBody>
      </p:sp>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lgn="l">
              <a:defRPr sz="28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85801"/>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accent6"/>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7" name="Picture 6">
            <a:extLst>
              <a:ext uri="{FF2B5EF4-FFF2-40B4-BE49-F238E27FC236}">
                <a16:creationId xmlns:a16="http://schemas.microsoft.com/office/drawing/2014/main" id="{2BBBA0F1-4FC3-488D-B3C3-AC2978AA89B2}"/>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802312" y="4838808"/>
            <a:ext cx="1078986" cy="140268"/>
          </a:xfrm>
          <a:prstGeom prst="rect">
            <a:avLst/>
          </a:prstGeom>
        </p:spPr>
      </p:pic>
      <p:sp>
        <p:nvSpPr>
          <p:cNvPr id="10" name="fl" descr="                              Dell - Internal Use - Confidential&#10;">
            <a:extLst>
              <a:ext uri="{FF2B5EF4-FFF2-40B4-BE49-F238E27FC236}">
                <a16:creationId xmlns:a16="http://schemas.microsoft.com/office/drawing/2014/main" id="{7C395F7E-5C3E-47E6-8574-06D98C426BE5}"/>
              </a:ext>
            </a:extLst>
          </p:cNvPr>
          <p:cNvSpPr txBox="1"/>
          <p:nvPr userDrawn="1"/>
        </p:nvSpPr>
        <p:spPr>
          <a:xfrm>
            <a:off x="207279" y="4937526"/>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chemeClr val="tx2"/>
                </a:solidFill>
                <a:latin typeface="Arial" panose="020B0604020202020204" pitchFamily="34" charset="0"/>
              </a:rPr>
              <a:t>© Copyright 2019 Dell Inc.</a:t>
            </a:r>
          </a:p>
        </p:txBody>
      </p:sp>
    </p:spTree>
    <p:extLst>
      <p:ext uri="{BB962C8B-B14F-4D97-AF65-F5344CB8AC3E}">
        <p14:creationId xmlns:p14="http://schemas.microsoft.com/office/powerpoint/2010/main" val="2312837162"/>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3943629"/>
      </p:ext>
    </p:extLst>
  </p:cSld>
  <p:clrMapOvr>
    <a:masterClrMapping/>
  </p:clrMapOvr>
  <p:extLst>
    <p:ext uri="{DCECCB84-F9BA-43D5-87BE-67443E8EF086}">
      <p15:sldGuideLst xmlns:p15="http://schemas.microsoft.com/office/powerpoint/2012/main">
        <p15:guide id="1" orient="horz" pos="43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lor bkg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lgn="ctr">
              <a:defRPr sz="2800">
                <a:solidFill>
                  <a:schemeClr val="tx2"/>
                </a:solidFill>
                <a:latin typeface="Arial" panose="020B0604020202020204" pitchFamily="34" charset="0"/>
              </a:defRPr>
            </a:lvl1pPr>
          </a:lstStyle>
          <a:p>
            <a:r>
              <a:rPr lang="en-US" dirty="0"/>
              <a:t>Click to edit Master title style</a:t>
            </a:r>
          </a:p>
        </p:txBody>
      </p:sp>
      <p:sp>
        <p:nvSpPr>
          <p:cNvPr id="8"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ctr">
              <a:lnSpc>
                <a:spcPct val="100000"/>
              </a:lnSpc>
              <a:spcBef>
                <a:spcPts val="0"/>
              </a:spcBef>
              <a:buNone/>
              <a:defRPr sz="14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9"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Tx/>
              <a:buFont typeface="Arial" panose="020B0604020202020204" pitchFamily="34" charset="0"/>
              <a:buChar char="•"/>
              <a:defRPr sz="1800">
                <a:solidFill>
                  <a:schemeClr val="tx2"/>
                </a:solidFill>
                <a:latin typeface="Arial" panose="020B0604020202020204" pitchFamily="34" charset="0"/>
              </a:defRPr>
            </a:lvl1pPr>
            <a:lvl2pPr marL="514350" indent="-171450">
              <a:lnSpc>
                <a:spcPct val="100000"/>
              </a:lnSpc>
              <a:spcBef>
                <a:spcPts val="300"/>
              </a:spcBef>
              <a:buClrTx/>
              <a:buFont typeface="Arial" panose="020B0604020202020204" pitchFamily="34" charset="0"/>
              <a:buChar char="–"/>
              <a:defRPr sz="1400">
                <a:solidFill>
                  <a:schemeClr val="tx2"/>
                </a:solidFill>
                <a:latin typeface="Arial" panose="020B0604020202020204" pitchFamily="34" charset="0"/>
              </a:defRPr>
            </a:lvl2pPr>
            <a:lvl3pPr marL="800100" indent="-114300">
              <a:lnSpc>
                <a:spcPct val="100000"/>
              </a:lnSpc>
              <a:spcBef>
                <a:spcPts val="300"/>
              </a:spcBef>
              <a:buClrTx/>
              <a:buFont typeface="Arial" panose="020B0604020202020204" pitchFamily="34" charset="0"/>
              <a:buChar char="▪"/>
              <a:defRPr sz="1100">
                <a:solidFill>
                  <a:schemeClr val="tx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9332709"/>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2057400"/>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353999480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ov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
        <p:nvSpPr>
          <p:cNvPr id="10" name="Title 1">
            <a:extLst>
              <a:ext uri="{FF2B5EF4-FFF2-40B4-BE49-F238E27FC236}">
                <a16:creationId xmlns:a16="http://schemas.microsoft.com/office/drawing/2014/main" id="{10344EF7-FB04-41A4-900F-48EC95C6F3B4}"/>
              </a:ext>
            </a:extLst>
          </p:cNvPr>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A67014B0-AEAB-4CC8-BCED-661FF1CA2731}"/>
              </a:ext>
            </a:extLst>
          </p:cNvPr>
          <p:cNvSpPr>
            <a:spLocks noGrp="1"/>
          </p:cNvSpPr>
          <p:nvPr>
            <p:ph type="subTitle" idx="1"/>
          </p:nvPr>
        </p:nvSpPr>
        <p:spPr>
          <a:xfrm>
            <a:off x="285750" y="2057400"/>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082251588"/>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12040740"/>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2865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869275733"/>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7796909"/>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accent3"/>
                </a:solidFill>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2400">
                <a:solidFill>
                  <a:schemeClr val="tx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800">
                <a:solidFill>
                  <a:schemeClr val="tx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400">
                <a:solidFill>
                  <a:schemeClr val="tx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517897480"/>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Sub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85750" y="628650"/>
            <a:ext cx="8572500" cy="215444"/>
          </a:xfrm>
          <a:prstGeom prst="rect">
            <a:avLst/>
          </a:prstGeom>
        </p:spPr>
        <p:txBody>
          <a:bodyPr wrap="square" lIns="0" tIns="0" rIns="0" bIns="0">
            <a:spAutoFit/>
          </a:bodyPr>
          <a:lstStyle>
            <a:lvl1pPr marL="0" indent="0" algn="l">
              <a:lnSpc>
                <a:spcPct val="100000"/>
              </a:lnSpc>
              <a:spcBef>
                <a:spcPts val="0"/>
              </a:spcBef>
              <a:buNone/>
              <a:defRPr sz="1400">
                <a:solidFill>
                  <a:schemeClr val="bg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59307804"/>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9211249"/>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8" indent="-173038">
              <a:lnSpc>
                <a:spcPct val="100000"/>
              </a:lnSpc>
              <a:spcBef>
                <a:spcPts val="1200"/>
              </a:spcBef>
              <a:buClr>
                <a:srgbClr val="808080"/>
              </a:buClr>
              <a:defRPr>
                <a:solidFill>
                  <a:schemeClr val="bg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bg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800600" y="971550"/>
            <a:ext cx="4057650" cy="3943350"/>
          </a:xfrm>
          <a:prstGeom prst="rect">
            <a:avLst/>
          </a:prstGeom>
        </p:spPr>
        <p:txBody>
          <a:bodyPr lIns="0" tIns="0" rIns="0" bIns="91440"/>
          <a:lstStyle>
            <a:lvl1pPr marL="0" indent="0">
              <a:lnSpc>
                <a:spcPct val="100000"/>
              </a:lnSpc>
              <a:spcBef>
                <a:spcPts val="1800"/>
              </a:spcBef>
              <a:buNone/>
              <a:defRPr sz="2000" baseline="0">
                <a:solidFill>
                  <a:schemeClr val="bg1"/>
                </a:solidFill>
              </a:defRPr>
            </a:lvl1pPr>
            <a:lvl2pPr marL="173038" indent="-173038">
              <a:lnSpc>
                <a:spcPct val="100000"/>
              </a:lnSpc>
              <a:spcBef>
                <a:spcPts val="1200"/>
              </a:spcBef>
              <a:buClr>
                <a:srgbClr val="808080"/>
              </a:buClr>
              <a:defRPr>
                <a:solidFill>
                  <a:schemeClr val="bg2"/>
                </a:solidFill>
              </a:defRPr>
            </a:lvl2pPr>
            <a:lvl3pPr marL="514350" indent="-173038">
              <a:lnSpc>
                <a:spcPct val="100000"/>
              </a:lnSpc>
              <a:spcBef>
                <a:spcPts val="300"/>
              </a:spcBef>
              <a:buClr>
                <a:srgbClr val="808080"/>
              </a:buClr>
              <a:buFont typeface="Arial" panose="020B0604020202020204" pitchFamily="34" charset="0"/>
              <a:buChar char="–"/>
              <a:defRPr sz="1400">
                <a:solidFill>
                  <a:schemeClr val="bg2"/>
                </a:solidFill>
              </a:defRPr>
            </a:lvl3pPr>
            <a:lvl4pPr marL="855663" indent="-168275">
              <a:lnSpc>
                <a:spcPct val="100000"/>
              </a:lnSpc>
              <a:spcBef>
                <a:spcPts val="300"/>
              </a:spcBef>
              <a:buClr>
                <a:srgbClr val="808080"/>
              </a:buClr>
              <a:buFont typeface="Wingdings" panose="05000000000000000000" pitchFamily="2" charset="2"/>
              <a:buChar char="§"/>
              <a:defRPr sz="11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8607906"/>
      </p:ext>
    </p:extLst>
  </p:cSld>
  <p:clrMapOvr>
    <a:masterClrMapping/>
  </p:clrMapOvr>
  <p:extLst>
    <p:ext uri="{DCECCB84-F9BA-43D5-87BE-67443E8EF086}">
      <p15:sldGuideLst xmlns:p15="http://schemas.microsoft.com/office/powerpoint/2012/main">
        <p15:guide id="1" orient="horz" pos="9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p>
        </p:txBody>
      </p:sp>
      <p:sp>
        <p:nvSpPr>
          <p:cNvPr id="10" name="Content Placeholder 9"/>
          <p:cNvSpPr>
            <a:spLocks noGrp="1"/>
          </p:cNvSpPr>
          <p:nvPr>
            <p:ph sz="quarter" idx="10"/>
          </p:nvPr>
        </p:nvSpPr>
        <p:spPr>
          <a:xfrm>
            <a:off x="28575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800600" y="1200150"/>
            <a:ext cx="4057650" cy="3314700"/>
          </a:xfrm>
          <a:prstGeom prst="rect">
            <a:avLst/>
          </a:prstGeom>
        </p:spPr>
        <p:txBody>
          <a:bodyPr lIns="0" tIns="0" rIns="0" bIns="0"/>
          <a:lstStyle>
            <a:lvl1pPr>
              <a:lnSpc>
                <a:spcPct val="100000"/>
              </a:lnSpc>
              <a:spcBef>
                <a:spcPts val="1200"/>
              </a:spcBef>
              <a:buClr>
                <a:srgbClr val="808080"/>
              </a:buClr>
              <a:defRPr sz="18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10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89367370"/>
      </p:ext>
    </p:extLst>
  </p:cSld>
  <p:clrMapOvr>
    <a:masterClrMapping/>
  </p:clrMapOvr>
  <p:extLst>
    <p:ext uri="{DCECCB84-F9BA-43D5-87BE-67443E8EF086}">
      <p15:sldGuideLst xmlns:p15="http://schemas.microsoft.com/office/powerpoint/2012/main">
        <p15:guide id="1" orient="horz" pos="75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0"/>
            <a:ext cx="8577263" cy="387798"/>
          </a:xfrm>
          <a:prstGeom prst="rect">
            <a:avLst/>
          </a:prstGeom>
        </p:spPr>
        <p:txBody>
          <a:bodyPr wrap="square" lIns="0" tIns="0" rIns="0" bIns="0">
            <a:spAutoFit/>
          </a:bodyPr>
          <a:lstStyle>
            <a:lvl1pPr>
              <a:defRPr lang="en-US" sz="2800" dirty="0">
                <a:solidFill>
                  <a:schemeClr val="bg1"/>
                </a:solidFill>
                <a:latin typeface="Arial" panose="020B0604020202020204" pitchFamily="34" charset="0"/>
              </a:defRPr>
            </a:lvl1pPr>
          </a:lstStyle>
          <a:p>
            <a:pPr lvl="0"/>
            <a:r>
              <a:rPr lang="en-US"/>
              <a:t>Click to edit Master title style</a:t>
            </a:r>
            <a:endParaRPr lang="en-US" dirty="0"/>
          </a:p>
        </p:txBody>
      </p:sp>
      <p:sp>
        <p:nvSpPr>
          <p:cNvPr id="5" name="Text Placeholder 2"/>
          <p:cNvSpPr>
            <a:spLocks noGrp="1"/>
          </p:cNvSpPr>
          <p:nvPr>
            <p:ph type="body" idx="10"/>
          </p:nvPr>
        </p:nvSpPr>
        <p:spPr>
          <a:xfrm>
            <a:off x="28575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Text Placeholder 4"/>
          <p:cNvSpPr>
            <a:spLocks noGrp="1"/>
          </p:cNvSpPr>
          <p:nvPr>
            <p:ph type="body" sz="quarter" idx="3"/>
          </p:nvPr>
        </p:nvSpPr>
        <p:spPr>
          <a:xfrm>
            <a:off x="3228975"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4"/>
          <p:cNvSpPr>
            <a:spLocks noGrp="1"/>
          </p:cNvSpPr>
          <p:nvPr>
            <p:ph type="body" sz="quarter" idx="12"/>
          </p:nvPr>
        </p:nvSpPr>
        <p:spPr>
          <a:xfrm>
            <a:off x="6172200" y="971550"/>
            <a:ext cx="2686050" cy="514350"/>
          </a:xfrm>
          <a:prstGeom prst="rect">
            <a:avLst/>
          </a:prstGeom>
        </p:spPr>
        <p:txBody>
          <a:bodyPr lIns="0" tIns="0" rIns="0" bIns="0" anchor="t" anchorCtr="0"/>
          <a:lstStyle>
            <a:lvl1pPr marL="0" indent="0">
              <a:buNone/>
              <a:defRPr sz="1800" b="0">
                <a:solidFill>
                  <a:schemeClr val="bg1"/>
                </a:solidFill>
                <a:latin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Content Placeholder 9"/>
          <p:cNvSpPr>
            <a:spLocks noGrp="1"/>
          </p:cNvSpPr>
          <p:nvPr>
            <p:ph sz="quarter" idx="13"/>
          </p:nvPr>
        </p:nvSpPr>
        <p:spPr>
          <a:xfrm>
            <a:off x="28575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0" name="Content Placeholder 9"/>
          <p:cNvSpPr>
            <a:spLocks noGrp="1"/>
          </p:cNvSpPr>
          <p:nvPr>
            <p:ph sz="quarter" idx="11"/>
          </p:nvPr>
        </p:nvSpPr>
        <p:spPr>
          <a:xfrm>
            <a:off x="3228975"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4"/>
          </p:nvPr>
        </p:nvSpPr>
        <p:spPr>
          <a:xfrm>
            <a:off x="6172200" y="1543050"/>
            <a:ext cx="2686050" cy="2971800"/>
          </a:xfrm>
          <a:prstGeom prst="rect">
            <a:avLst/>
          </a:prstGeom>
        </p:spPr>
        <p:txBody>
          <a:bodyPr lIns="0" tIns="0" rIns="0" bIns="0"/>
          <a:lstStyle>
            <a:lvl1pPr>
              <a:lnSpc>
                <a:spcPct val="100000"/>
              </a:lnSpc>
              <a:spcBef>
                <a:spcPts val="1200"/>
              </a:spcBef>
              <a:buClr>
                <a:srgbClr val="808080"/>
              </a:buClr>
              <a:defRPr sz="1600">
                <a:solidFill>
                  <a:schemeClr val="bg2"/>
                </a:solidFill>
              </a:defRPr>
            </a:lvl1pPr>
            <a:lvl2pPr marL="514350" indent="-171450">
              <a:lnSpc>
                <a:spcPct val="100000"/>
              </a:lnSpc>
              <a:spcBef>
                <a:spcPts val="300"/>
              </a:spcBef>
              <a:buClr>
                <a:srgbClr val="808080"/>
              </a:buClr>
              <a:buFont typeface="Arial" panose="020B0604020202020204" pitchFamily="34" charset="0"/>
              <a:buChar char="–"/>
              <a:defRPr sz="1200">
                <a:solidFill>
                  <a:schemeClr val="bg2"/>
                </a:solidFill>
              </a:defRPr>
            </a:lvl2pPr>
            <a:lvl3pPr marL="857250" indent="-171450">
              <a:lnSpc>
                <a:spcPct val="100000"/>
              </a:lnSpc>
              <a:spcBef>
                <a:spcPts val="300"/>
              </a:spcBef>
              <a:buClr>
                <a:srgbClr val="808080"/>
              </a:buClr>
              <a:buFont typeface="Wingdings" panose="05000000000000000000" pitchFamily="2" charset="2"/>
              <a:buChar char="§"/>
              <a:defRPr sz="1050">
                <a:solidFill>
                  <a:schemeClr val="bg2"/>
                </a:solidFill>
              </a:defRPr>
            </a:lvl3pPr>
            <a:lvl4pPr marL="1200150" indent="-171450">
              <a:buClr>
                <a:srgbClr val="808080"/>
              </a:buClr>
              <a:buFont typeface="Arial" panose="020B0604020202020204" pitchFamily="34" charset="0"/>
              <a:buChar char="–"/>
              <a:defRPr sz="1400">
                <a:solidFill>
                  <a:schemeClr val="bg2"/>
                </a:solidFill>
              </a:defRPr>
            </a:lvl4pPr>
            <a:lvl5pPr marL="1543050" indent="-171450">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43740837"/>
      </p:ext>
    </p:extLst>
  </p:cSld>
  <p:clrMapOvr>
    <a:masterClrMapping/>
  </p:clrMapOvr>
  <p:extLst>
    <p:ext uri="{DCECCB84-F9BA-43D5-87BE-67443E8EF086}">
      <p15:sldGuideLst xmlns:p15="http://schemas.microsoft.com/office/powerpoint/2012/main">
        <p15:guide id="1" orient="horz" pos="97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8762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827706602"/>
      </p:ext>
    </p:extLst>
  </p:cSld>
  <p:clrMapOvr>
    <a:masterClrMapping/>
  </p:clrMapOvr>
  <p:extLst>
    <p:ext uri="{DCECCB84-F9BA-43D5-87BE-67443E8EF086}">
      <p15:sldGuideLst xmlns:p15="http://schemas.microsoft.com/office/powerpoint/2012/main">
        <p15:guide id="1" orient="horz" pos="25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2">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033356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35801514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effectLst>
                  <a:glow rad="12700">
                    <a:schemeClr val="accent1">
                      <a:alpha val="40000"/>
                    </a:schemeClr>
                  </a:glow>
                </a:effectLst>
                <a:latin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42054930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lang="en-US" sz="5400" dirty="0">
                <a:solidFill>
                  <a:schemeClr val="tx2"/>
                </a:solidFill>
                <a:effectLst>
                  <a:glow rad="12700">
                    <a:schemeClr val="accent1">
                      <a:alpha val="40000"/>
                    </a:schemeClr>
                  </a:glow>
                </a:effectLst>
                <a:latin typeface="Arial" panose="020B0604020202020204" pitchFamily="34" charset="0"/>
              </a:defRPr>
            </a:lvl1pPr>
          </a:lstStyle>
          <a:p>
            <a:pPr lvl="0"/>
            <a:r>
              <a:rPr lang="en-US"/>
              <a:t>Click to edit Master title style</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22016398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 blue gradient bkgd">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Tree>
    <p:extLst>
      <p:ext uri="{BB962C8B-B14F-4D97-AF65-F5344CB8AC3E}">
        <p14:creationId xmlns:p14="http://schemas.microsoft.com/office/powerpoint/2010/main" val="4031458994"/>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gradFill>
          <a:gsLst>
            <a:gs pos="0">
              <a:schemeClr val="accent6"/>
            </a:gs>
            <a:gs pos="26000">
              <a:schemeClr val="bg1"/>
            </a:gs>
            <a:gs pos="100000">
              <a:schemeClr val="accent1"/>
            </a:gs>
          </a:gsLst>
          <a:lin ang="27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D6EC7-6D3E-4027-A733-9B78EBA486D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026378" y="2254304"/>
            <a:ext cx="5093208" cy="660231"/>
          </a:xfrm>
          <a:prstGeom prst="rect">
            <a:avLst/>
          </a:prstGeom>
        </p:spPr>
      </p:pic>
    </p:spTree>
    <p:extLst>
      <p:ext uri="{BB962C8B-B14F-4D97-AF65-F5344CB8AC3E}">
        <p14:creationId xmlns:p14="http://schemas.microsoft.com/office/powerpoint/2010/main" val="622771414"/>
      </p:ext>
    </p:extLst>
  </p:cSld>
  <p:clrMapOvr>
    <a:masterClrMapping/>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Cov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857250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85750" y="2057401"/>
            <a:ext cx="857250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08751" y="4373774"/>
            <a:ext cx="2706624" cy="351861"/>
          </a:xfrm>
          <a:prstGeom prst="rect">
            <a:avLst/>
          </a:prstGeom>
        </p:spPr>
      </p:pic>
    </p:spTree>
    <p:extLst>
      <p:ext uri="{BB962C8B-B14F-4D97-AF65-F5344CB8AC3E}">
        <p14:creationId xmlns:p14="http://schemas.microsoft.com/office/powerpoint/2010/main" val="191474417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21" Type="http://schemas.openxmlformats.org/officeDocument/2006/relationships/image" Target="../media/image24.png"/><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theme" Target="../theme/theme10.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0.emf"/><Relationship Id="rId5" Type="http://schemas.openxmlformats.org/officeDocument/2006/relationships/theme" Target="../theme/theme2.xml"/><Relationship Id="rId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image" Target="../media/image1.png"/><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image" Target="../media/image14.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image" Target="../media/image24.png"/><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theme" Target="../theme/theme5.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image" Target="../media/image24.png"/><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image" Target="../media/image32.png"/><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image" Target="../media/image24.png"/><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8.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167.xml"/><Relationship Id="rId7" Type="http://schemas.openxmlformats.org/officeDocument/2006/relationships/theme" Target="../theme/theme9.xml"/><Relationship Id="rId2" Type="http://schemas.openxmlformats.org/officeDocument/2006/relationships/slideLayout" Target="../slideLayouts/slideLayout166.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5" Type="http://schemas.openxmlformats.org/officeDocument/2006/relationships/slideLayout" Target="../slideLayouts/slideLayout169.xml"/><Relationship Id="rId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9A571B-E455-4A6A-8404-E4F9901A840C}"/>
              </a:ext>
            </a:extLst>
          </p:cNvPr>
          <p:cNvPicPr>
            <a:picLocks noChangeAspect="1"/>
          </p:cNvPicPr>
          <p:nvPr userDrawn="1"/>
        </p:nvPicPr>
        <p:blipFill>
          <a:blip r:embed="rId24" cstate="email">
            <a:extLst>
              <a:ext uri="{28A0092B-C50C-407E-A947-70E740481C1C}">
                <a14:useLocalDpi xmlns:a14="http://schemas.microsoft.com/office/drawing/2010/main" val="0"/>
              </a:ext>
            </a:extLst>
          </a:blip>
          <a:stretch>
            <a:fillRect/>
          </a:stretch>
        </p:blipFill>
        <p:spPr>
          <a:xfrm>
            <a:off x="7802309" y="4838808"/>
            <a:ext cx="1078992" cy="140268"/>
          </a:xfrm>
          <a:prstGeom prst="rect">
            <a:avLst/>
          </a:prstGeom>
        </p:spPr>
      </p:pic>
      <p:sp>
        <p:nvSpPr>
          <p:cNvPr id="6" name="fl" descr="                              Dell - Internal Use - Confidential&#10;">
            <a:extLst>
              <a:ext uri="{FF2B5EF4-FFF2-40B4-BE49-F238E27FC236}">
                <a16:creationId xmlns:a16="http://schemas.microsoft.com/office/drawing/2014/main" id="{44EF14A9-777E-4423-8C85-023E90728133}"/>
              </a:ext>
            </a:extLst>
          </p:cNvPr>
          <p:cNvSpPr txBox="1"/>
          <p:nvPr userDrawn="1"/>
        </p:nvSpPr>
        <p:spPr>
          <a:xfrm>
            <a:off x="221771" y="4937526"/>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a:solidFill>
                  <a:srgbClr val="808080"/>
                </a:solidFill>
                <a:latin typeface="Arial" panose="020B0604020202020204" pitchFamily="34" charset="0"/>
              </a:rPr>
              <a:t>© Copyright 2020 Dell Inc.</a:t>
            </a:r>
          </a:p>
        </p:txBody>
      </p:sp>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3687" r:id="rId1"/>
    <p:sldLayoutId id="2147483682" r:id="rId2"/>
    <p:sldLayoutId id="2147483688" r:id="rId3"/>
    <p:sldLayoutId id="2147483684" r:id="rId4"/>
    <p:sldLayoutId id="2147483662" r:id="rId5"/>
    <p:sldLayoutId id="2147483673" r:id="rId6"/>
    <p:sldLayoutId id="2147483672" r:id="rId7"/>
    <p:sldLayoutId id="2147483713" r:id="rId8"/>
    <p:sldLayoutId id="2147483724" r:id="rId9"/>
    <p:sldLayoutId id="2147483725" r:id="rId10"/>
    <p:sldLayoutId id="2147483726" r:id="rId11"/>
    <p:sldLayoutId id="2147483667" r:id="rId12"/>
    <p:sldLayoutId id="2147483817" r:id="rId13"/>
    <p:sldLayoutId id="2147483663" r:id="rId14"/>
    <p:sldLayoutId id="2147483677" r:id="rId15"/>
    <p:sldLayoutId id="2147483680" r:id="rId16"/>
    <p:sldLayoutId id="2147483689" r:id="rId17"/>
    <p:sldLayoutId id="2147483716" r:id="rId18"/>
    <p:sldLayoutId id="2147483715" r:id="rId19"/>
    <p:sldLayoutId id="2147483675" r:id="rId20"/>
    <p:sldLayoutId id="2147483676" r:id="rId21"/>
    <p:sldLayoutId id="2147483728" r:id="rId2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0" userDrawn="1">
          <p15:clr>
            <a:srgbClr val="F26B43"/>
          </p15:clr>
        </p15:guide>
        <p15:guide id="4" pos="55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200103" y="5022289"/>
            <a:ext cx="743793" cy="69250"/>
          </a:xfrm>
          <a:prstGeom prst="rect">
            <a:avLst/>
          </a:prstGeom>
          <a:noFill/>
        </p:spPr>
        <p:txBody>
          <a:bodyPr vert="horz" wrap="none" lIns="0" tIns="0" rIns="0" bIns="0" rtlCol="0" anchor="ctr" anchorCtr="0">
            <a:spAutoFit/>
          </a:bodyPr>
          <a:lstStyle/>
          <a:p>
            <a:pPr marL="0" marR="0" indent="0" algn="l" defTabSz="914355" rtl="0" eaLnBrk="1" fontAlgn="base" latinLnBrk="0" hangingPunct="1">
              <a:lnSpc>
                <a:spcPct val="90000"/>
              </a:lnSpc>
              <a:spcBef>
                <a:spcPts val="100"/>
              </a:spcBef>
              <a:spcAft>
                <a:spcPts val="100"/>
              </a:spcAft>
              <a:buClrTx/>
              <a:buSzTx/>
              <a:buFontTx/>
              <a:buNone/>
              <a:tabLst/>
              <a:defRPr/>
            </a:pPr>
            <a:r>
              <a:rPr lang="en-US" sz="500" b="0" i="0" u="none" baseline="0" dirty="0">
                <a:solidFill>
                  <a:srgbClr val="808080"/>
                </a:solidFill>
                <a:latin typeface="Arial" panose="020B0604020202020204" pitchFamily="34" charset="0"/>
              </a:rPr>
              <a:t>© Copyright 2020 Dell Inc.</a:t>
            </a:r>
          </a:p>
        </p:txBody>
      </p:sp>
      <p:sp>
        <p:nvSpPr>
          <p:cNvPr id="6" name="TextBox 19"/>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dirty="0" err="1">
              <a:solidFill>
                <a:srgbClr val="808080"/>
              </a:solidFill>
              <a:latin typeface="Arial" panose="020B0604020202020204" pitchFamily="34" charset="0"/>
              <a:ea typeface="+mn-ea"/>
              <a:cs typeface="+mn-cs"/>
            </a:endParaRPr>
          </a:p>
        </p:txBody>
      </p:sp>
      <p:sp>
        <p:nvSpPr>
          <p:cNvPr id="9" name="TextBox 16"/>
          <p:cNvSpPr txBox="1"/>
          <p:nvPr userDrawn="1"/>
        </p:nvSpPr>
        <p:spPr>
          <a:xfrm>
            <a:off x="3957049" y="5023059"/>
            <a:ext cx="14106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500" kern="1200" dirty="0">
                <a:solidFill>
                  <a:srgbClr val="808080"/>
                </a:solidFill>
                <a:latin typeface="Arial" panose="020B0604020202020204" pitchFamily="34" charset="0"/>
                <a:ea typeface="+mn-ea"/>
                <a:cs typeface="+mn-cs"/>
              </a:rPr>
              <a:t>of 20</a:t>
            </a:r>
          </a:p>
        </p:txBody>
      </p:sp>
    </p:spTree>
    <p:extLst>
      <p:ext uri="{BB962C8B-B14F-4D97-AF65-F5344CB8AC3E}">
        <p14:creationId xmlns:p14="http://schemas.microsoft.com/office/powerpoint/2010/main" val="252408543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Lst>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guide id="5" pos="7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03" y="4827765"/>
            <a:ext cx="649537" cy="119776"/>
          </a:xfrm>
          <a:prstGeom prst="rect">
            <a:avLst/>
          </a:prstGeom>
          <a:noFill/>
        </p:spPr>
        <p:txBody>
          <a:bodyPr wrap="square" lIns="0" tIns="0" rIns="0" bIns="0" rtlCol="0" anchor="ctr">
            <a:spAutoFit/>
          </a:bodyPr>
          <a:lstStyle/>
          <a:p>
            <a:pPr>
              <a:lnSpc>
                <a:spcPct val="90000"/>
              </a:lnSpc>
              <a:spcBef>
                <a:spcPts val="577"/>
              </a:spcBef>
              <a:spcAft>
                <a:spcPts val="0"/>
              </a:spcAft>
              <a:buClr>
                <a:srgbClr val="007DB8"/>
              </a:buClr>
            </a:pPr>
            <a:fld id="{E00CF047-7350-4707-AA1A-E56FA69586CC}" type="datetime1">
              <a:rPr lang="en-US" sz="865" smtClean="0">
                <a:solidFill>
                  <a:srgbClr val="000000">
                    <a:lumMod val="50000"/>
                    <a:lumOff val="50000"/>
                  </a:srgbClr>
                </a:solidFill>
                <a:latin typeface="Arial" panose="020B0604020202020204"/>
              </a:rPr>
              <a:pPr>
                <a:lnSpc>
                  <a:spcPct val="90000"/>
                </a:lnSpc>
                <a:spcBef>
                  <a:spcPts val="577"/>
                </a:spcBef>
                <a:spcAft>
                  <a:spcPts val="0"/>
                </a:spcAft>
                <a:buClr>
                  <a:srgbClr val="007DB8"/>
                </a:buClr>
              </a:pPr>
              <a:t>10/10/2020</a:t>
            </a:fld>
            <a:endParaRPr lang="en-US" sz="865">
              <a:solidFill>
                <a:srgbClr val="000000">
                  <a:lumMod val="50000"/>
                  <a:lumOff val="50000"/>
                </a:srgbClr>
              </a:solidFill>
              <a:latin typeface="Arial" panose="020B0604020202020204"/>
            </a:endParaRPr>
          </a:p>
        </p:txBody>
      </p:sp>
      <p:sp>
        <p:nvSpPr>
          <p:cNvPr id="13" name="TextBox 12" hidden="1"/>
          <p:cNvSpPr txBox="1"/>
          <p:nvPr/>
        </p:nvSpPr>
        <p:spPr>
          <a:xfrm>
            <a:off x="1895503" y="4827765"/>
            <a:ext cx="649537" cy="119776"/>
          </a:xfrm>
          <a:prstGeom prst="rect">
            <a:avLst/>
          </a:prstGeom>
          <a:noFill/>
        </p:spPr>
        <p:txBody>
          <a:bodyPr wrap="square" lIns="0" tIns="0" rIns="0" bIns="0" rtlCol="0" anchor="ctr">
            <a:spAutoFit/>
          </a:bodyPr>
          <a:lstStyle/>
          <a:p>
            <a:pPr>
              <a:lnSpc>
                <a:spcPct val="90000"/>
              </a:lnSpc>
              <a:spcBef>
                <a:spcPts val="577"/>
              </a:spcBef>
              <a:spcAft>
                <a:spcPts val="0"/>
              </a:spcAft>
              <a:buClr>
                <a:srgbClr val="007DB8"/>
              </a:buClr>
            </a:pPr>
            <a:fld id="{E00CF047-7350-4707-AA1A-E56FA69586CC}" type="datetime1">
              <a:rPr lang="en-US" sz="865" smtClean="0">
                <a:solidFill>
                  <a:srgbClr val="000000">
                    <a:lumMod val="50000"/>
                    <a:lumOff val="50000"/>
                  </a:srgbClr>
                </a:solidFill>
                <a:latin typeface="Arial" panose="020B0604020202020204"/>
              </a:rPr>
              <a:pPr>
                <a:lnSpc>
                  <a:spcPct val="90000"/>
                </a:lnSpc>
                <a:spcBef>
                  <a:spcPts val="577"/>
                </a:spcBef>
                <a:spcAft>
                  <a:spcPts val="0"/>
                </a:spcAft>
                <a:buClr>
                  <a:srgbClr val="007DB8"/>
                </a:buClr>
              </a:pPr>
              <a:t>10/10/2020</a:t>
            </a:fld>
            <a:endParaRPr lang="en-US" sz="865">
              <a:solidFill>
                <a:srgbClr val="000000">
                  <a:lumMod val="50000"/>
                  <a:lumOff val="50000"/>
                </a:srgbClr>
              </a:solidFill>
              <a:latin typeface="Arial" panose="020B0604020202020204"/>
            </a:endParaRPr>
          </a:p>
        </p:txBody>
      </p:sp>
      <p:sp>
        <p:nvSpPr>
          <p:cNvPr id="11" name="TextBox 10"/>
          <p:cNvSpPr txBox="1"/>
          <p:nvPr/>
        </p:nvSpPr>
        <p:spPr>
          <a:xfrm>
            <a:off x="295274" y="4873847"/>
            <a:ext cx="265176" cy="89154"/>
          </a:xfrm>
          <a:prstGeom prst="rect">
            <a:avLst/>
          </a:prstGeom>
        </p:spPr>
        <p:txBody>
          <a:bodyPr vert="horz" lIns="0" tIns="0" rIns="0" bIns="0" rtlCol="0" anchor="ctr">
            <a:noAutofit/>
          </a:bodyPr>
          <a:lstStyle/>
          <a:p>
            <a:pPr>
              <a:lnSpc>
                <a:spcPct val="90000"/>
              </a:lnSpc>
              <a:buClr>
                <a:srgbClr val="007DB8"/>
              </a:buClr>
            </a:pPr>
            <a:endParaRPr lang="en-US" sz="865" err="1">
              <a:solidFill>
                <a:srgbClr val="000000">
                  <a:lumMod val="50000"/>
                  <a:lumOff val="50000"/>
                </a:srgbClr>
              </a:solidFill>
              <a:latin typeface="Arial" panose="020B0604020202020204"/>
            </a:endParaRPr>
          </a:p>
        </p:txBody>
      </p:sp>
      <p:sp>
        <p:nvSpPr>
          <p:cNvPr id="18" name="TextBox 17"/>
          <p:cNvSpPr txBox="1"/>
          <p:nvPr/>
        </p:nvSpPr>
        <p:spPr>
          <a:xfrm>
            <a:off x="295274" y="4873847"/>
            <a:ext cx="265176" cy="89154"/>
          </a:xfrm>
          <a:prstGeom prst="rect">
            <a:avLst/>
          </a:prstGeom>
        </p:spPr>
        <p:txBody>
          <a:bodyPr vert="horz" lIns="0" tIns="0" rIns="0" bIns="0" rtlCol="0" anchor="ctr">
            <a:noAutofit/>
          </a:bodyPr>
          <a:lstStyle/>
          <a:p>
            <a:pPr>
              <a:lnSpc>
                <a:spcPct val="90000"/>
              </a:lnSpc>
              <a:buClr>
                <a:srgbClr val="007DB8"/>
              </a:buClr>
            </a:pPr>
            <a:endParaRPr lang="en-US" sz="865" err="1">
              <a:solidFill>
                <a:srgbClr val="000000">
                  <a:lumMod val="50000"/>
                  <a:lumOff val="50000"/>
                </a:srgbClr>
              </a:solidFill>
              <a:latin typeface="Arial" panose="020B0604020202020204"/>
            </a:endParaRPr>
          </a:p>
        </p:txBody>
      </p:sp>
      <p:sp>
        <p:nvSpPr>
          <p:cNvPr id="20" name="TextBox 19"/>
          <p:cNvSpPr txBox="1"/>
          <p:nvPr/>
        </p:nvSpPr>
        <p:spPr>
          <a:xfrm>
            <a:off x="295274" y="4873847"/>
            <a:ext cx="265176" cy="89154"/>
          </a:xfrm>
          <a:prstGeom prst="rect">
            <a:avLst/>
          </a:prstGeom>
        </p:spPr>
        <p:txBody>
          <a:bodyPr vert="horz" lIns="0" tIns="0" rIns="0" bIns="0" rtlCol="0" anchor="ctr">
            <a:noAutofit/>
          </a:bodyPr>
          <a:lstStyle/>
          <a:p>
            <a:pPr>
              <a:lnSpc>
                <a:spcPct val="90000"/>
              </a:lnSpc>
              <a:buClr>
                <a:srgbClr val="007DB8"/>
              </a:buClr>
            </a:pPr>
            <a:fld id="{58EC7406-F4CC-4ABF-902E-2AF4E70E5C0F}" type="slidenum">
              <a:rPr lang="en-US" sz="865" smtClean="0">
                <a:solidFill>
                  <a:srgbClr val="000000">
                    <a:lumMod val="50000"/>
                    <a:lumOff val="50000"/>
                  </a:srgbClr>
                </a:solidFill>
                <a:latin typeface="Arial" panose="020B0604020202020204"/>
              </a:rPr>
              <a:pPr>
                <a:lnSpc>
                  <a:spcPct val="90000"/>
                </a:lnSpc>
                <a:buClr>
                  <a:srgbClr val="007DB8"/>
                </a:buClr>
              </a:pPr>
              <a:t>‹#›</a:t>
            </a:fld>
            <a:endParaRPr lang="en-US" sz="865" err="1">
              <a:solidFill>
                <a:srgbClr val="000000">
                  <a:lumMod val="50000"/>
                  <a:lumOff val="50000"/>
                </a:srgbClr>
              </a:solidFill>
              <a:latin typeface="Arial" panose="020B0604020202020204"/>
            </a:endParaRPr>
          </a:p>
        </p:txBody>
      </p:sp>
      <p:sp>
        <p:nvSpPr>
          <p:cNvPr id="12" name="TextBox 11"/>
          <p:cNvSpPr txBox="1"/>
          <p:nvPr/>
        </p:nvSpPr>
        <p:spPr>
          <a:xfrm>
            <a:off x="497072" y="4873847"/>
            <a:ext cx="265176" cy="89154"/>
          </a:xfrm>
          <a:prstGeom prst="rect">
            <a:avLst/>
          </a:prstGeom>
        </p:spPr>
        <p:txBody>
          <a:bodyPr vert="horz" lIns="0" tIns="0" rIns="0" bIns="0" rtlCol="0" anchor="ctr">
            <a:noAutofit/>
          </a:bodyPr>
          <a:lstStyle/>
          <a:p>
            <a:pPr>
              <a:lnSpc>
                <a:spcPct val="90000"/>
              </a:lnSpc>
              <a:buClr>
                <a:srgbClr val="007DB8"/>
              </a:buClr>
            </a:pPr>
            <a:endParaRPr lang="en-US" sz="865">
              <a:solidFill>
                <a:srgbClr val="000000">
                  <a:lumMod val="50000"/>
                  <a:lumOff val="50000"/>
                </a:srgbClr>
              </a:solidFill>
              <a:latin typeface="Arial" panose="020B0604020202020204"/>
            </a:endParaRPr>
          </a:p>
        </p:txBody>
      </p:sp>
      <p:pic>
        <p:nvPicPr>
          <p:cNvPr id="14" name="Picture 13"/>
          <p:cNvPicPr>
            <a:picLocks noChangeAspect="1"/>
          </p:cNvPicPr>
          <p:nvPr userDrawn="1"/>
        </p:nvPicPr>
        <p:blipFill>
          <a:blip r:embed="rId6"/>
          <a:stretch>
            <a:fillRect/>
          </a:stretch>
        </p:blipFill>
        <p:spPr>
          <a:xfrm>
            <a:off x="7789054" y="4828349"/>
            <a:ext cx="1091498" cy="141074"/>
          </a:xfrm>
          <a:prstGeom prst="rect">
            <a:avLst/>
          </a:prstGeom>
        </p:spPr>
      </p:pic>
      <p:sp>
        <p:nvSpPr>
          <p:cNvPr id="2" name="fl"/>
          <p:cNvSpPr txBox="1"/>
          <p:nvPr userDrawn="1"/>
        </p:nvSpPr>
        <p:spPr>
          <a:xfrm>
            <a:off x="0" y="4760976"/>
            <a:ext cx="9144000" cy="286232"/>
          </a:xfrm>
          <a:prstGeom prst="rect">
            <a:avLst/>
          </a:prstGeom>
          <a:noFill/>
        </p:spPr>
        <p:txBody>
          <a:bodyPr vert="horz" wrap="square" rtlCol="0">
            <a:spAutoFit/>
          </a:bodyPr>
          <a:lstStyle/>
          <a:p>
            <a:pPr>
              <a:lnSpc>
                <a:spcPct val="90000"/>
              </a:lnSpc>
              <a:spcBef>
                <a:spcPts val="600"/>
              </a:spcBef>
              <a:spcAft>
                <a:spcPts val="0"/>
              </a:spcAft>
              <a:buClr>
                <a:schemeClr val="bg1"/>
              </a:buClr>
            </a:pPr>
            <a:endParaRPr lang="en-US" sz="1400">
              <a:solidFill>
                <a:schemeClr val="bg2"/>
              </a:solidFill>
              <a:latin typeface="+mn-lt"/>
            </a:endParaRPr>
          </a:p>
        </p:txBody>
      </p:sp>
    </p:spTree>
    <p:extLst>
      <p:ext uri="{BB962C8B-B14F-4D97-AF65-F5344CB8AC3E}">
        <p14:creationId xmlns:p14="http://schemas.microsoft.com/office/powerpoint/2010/main" val="3354130574"/>
      </p:ext>
    </p:extLst>
  </p:cSld>
  <p:clrMap bg1="dk2" tx1="lt1" bg2="dk1"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Lst>
  <p:transition spd="med">
    <p:wipe dir="r"/>
  </p:transition>
  <p:hf hdr="0" ftr="0" dt="0"/>
  <p:txStyles>
    <p:titleStyle>
      <a:lvl1pPr algn="l" rtl="0" eaLnBrk="1" fontAlgn="base" hangingPunct="1">
        <a:lnSpc>
          <a:spcPct val="90000"/>
        </a:lnSpc>
        <a:spcBef>
          <a:spcPct val="0"/>
        </a:spcBef>
        <a:spcAft>
          <a:spcPct val="0"/>
        </a:spcAft>
        <a:defRPr sz="2692"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077" b="1">
          <a:solidFill>
            <a:schemeClr val="accent1"/>
          </a:solidFill>
          <a:latin typeface="Arial Black" pitchFamily="34" charset="0"/>
        </a:defRPr>
      </a:lvl2pPr>
      <a:lvl3pPr algn="l" rtl="0" eaLnBrk="1" fontAlgn="base" hangingPunct="1">
        <a:lnSpc>
          <a:spcPct val="80000"/>
        </a:lnSpc>
        <a:spcBef>
          <a:spcPct val="0"/>
        </a:spcBef>
        <a:spcAft>
          <a:spcPct val="0"/>
        </a:spcAft>
        <a:defRPr sz="3077" b="1">
          <a:solidFill>
            <a:schemeClr val="accent1"/>
          </a:solidFill>
          <a:latin typeface="Arial Black" pitchFamily="34" charset="0"/>
        </a:defRPr>
      </a:lvl3pPr>
      <a:lvl4pPr algn="l" rtl="0" eaLnBrk="1" fontAlgn="base" hangingPunct="1">
        <a:lnSpc>
          <a:spcPct val="80000"/>
        </a:lnSpc>
        <a:spcBef>
          <a:spcPct val="0"/>
        </a:spcBef>
        <a:spcAft>
          <a:spcPct val="0"/>
        </a:spcAft>
        <a:defRPr sz="3077" b="1">
          <a:solidFill>
            <a:schemeClr val="accent1"/>
          </a:solidFill>
          <a:latin typeface="Arial Black" pitchFamily="34" charset="0"/>
        </a:defRPr>
      </a:lvl4pPr>
      <a:lvl5pPr algn="l" rtl="0" eaLnBrk="1" fontAlgn="base" hangingPunct="1">
        <a:lnSpc>
          <a:spcPct val="80000"/>
        </a:lnSpc>
        <a:spcBef>
          <a:spcPct val="0"/>
        </a:spcBef>
        <a:spcAft>
          <a:spcPct val="0"/>
        </a:spcAft>
        <a:defRPr sz="3077" b="1">
          <a:solidFill>
            <a:schemeClr val="accent1"/>
          </a:solidFill>
          <a:latin typeface="Arial Black" pitchFamily="34" charset="0"/>
        </a:defRPr>
      </a:lvl5pPr>
      <a:lvl6pPr marL="439334" algn="l" rtl="0" eaLnBrk="1" fontAlgn="base" hangingPunct="1">
        <a:lnSpc>
          <a:spcPct val="70000"/>
        </a:lnSpc>
        <a:spcBef>
          <a:spcPct val="0"/>
        </a:spcBef>
        <a:spcAft>
          <a:spcPct val="0"/>
        </a:spcAft>
        <a:defRPr sz="4231" b="1">
          <a:solidFill>
            <a:schemeClr val="accent1"/>
          </a:solidFill>
          <a:latin typeface="Arial Black" pitchFamily="34" charset="0"/>
        </a:defRPr>
      </a:lvl6pPr>
      <a:lvl7pPr marL="878703" algn="l" rtl="0" eaLnBrk="1" fontAlgn="base" hangingPunct="1">
        <a:lnSpc>
          <a:spcPct val="70000"/>
        </a:lnSpc>
        <a:spcBef>
          <a:spcPct val="0"/>
        </a:spcBef>
        <a:spcAft>
          <a:spcPct val="0"/>
        </a:spcAft>
        <a:defRPr sz="4231" b="1">
          <a:solidFill>
            <a:schemeClr val="accent1"/>
          </a:solidFill>
          <a:latin typeface="Arial Black" pitchFamily="34" charset="0"/>
        </a:defRPr>
      </a:lvl7pPr>
      <a:lvl8pPr marL="1318048" algn="l" rtl="0" eaLnBrk="1" fontAlgn="base" hangingPunct="1">
        <a:lnSpc>
          <a:spcPct val="70000"/>
        </a:lnSpc>
        <a:spcBef>
          <a:spcPct val="0"/>
        </a:spcBef>
        <a:spcAft>
          <a:spcPct val="0"/>
        </a:spcAft>
        <a:defRPr sz="4231" b="1">
          <a:solidFill>
            <a:schemeClr val="accent1"/>
          </a:solidFill>
          <a:latin typeface="Arial Black" pitchFamily="34" charset="0"/>
        </a:defRPr>
      </a:lvl8pPr>
      <a:lvl9pPr marL="1757405" algn="l" rtl="0" eaLnBrk="1" fontAlgn="base" hangingPunct="1">
        <a:lnSpc>
          <a:spcPct val="70000"/>
        </a:lnSpc>
        <a:spcBef>
          <a:spcPct val="0"/>
        </a:spcBef>
        <a:spcAft>
          <a:spcPct val="0"/>
        </a:spcAft>
        <a:defRPr sz="4231" b="1">
          <a:solidFill>
            <a:schemeClr val="accent1"/>
          </a:solidFill>
          <a:latin typeface="Arial Black" pitchFamily="34" charset="0"/>
        </a:defRPr>
      </a:lvl9pPr>
    </p:titleStyle>
    <p:bodyStyle>
      <a:lvl1pPr marL="219666" indent="-219666" algn="l" rtl="0" eaLnBrk="1" fontAlgn="base" hangingPunct="1">
        <a:lnSpc>
          <a:spcPct val="100000"/>
        </a:lnSpc>
        <a:spcBef>
          <a:spcPts val="1154"/>
        </a:spcBef>
        <a:spcAft>
          <a:spcPts val="0"/>
        </a:spcAft>
        <a:buClr>
          <a:srgbClr val="AAAAAA"/>
        </a:buClr>
        <a:buFont typeface="Arial" pitchFamily="34" charset="0"/>
        <a:buChar char="•"/>
        <a:defRPr sz="1346">
          <a:solidFill>
            <a:srgbClr val="000000"/>
          </a:solidFill>
          <a:latin typeface="+mj-lt"/>
          <a:ea typeface="Museo Sans For Dell" pitchFamily="2" charset="0"/>
          <a:cs typeface="+mn-cs"/>
        </a:defRPr>
      </a:lvl1pPr>
      <a:lvl2pPr marL="552244" indent="-224246" algn="l" rtl="0" eaLnBrk="1" fontAlgn="base" hangingPunct="1">
        <a:lnSpc>
          <a:spcPct val="100000"/>
        </a:lnSpc>
        <a:spcBef>
          <a:spcPts val="288"/>
        </a:spcBef>
        <a:spcAft>
          <a:spcPts val="0"/>
        </a:spcAft>
        <a:buClr>
          <a:srgbClr val="AAAAAA"/>
        </a:buClr>
        <a:buFont typeface="Museo Sans For Dell" pitchFamily="2" charset="0"/>
        <a:buChar char="–"/>
        <a:defRPr sz="1154" baseline="0">
          <a:solidFill>
            <a:srgbClr val="000000"/>
          </a:solidFill>
          <a:latin typeface="+mj-lt"/>
          <a:ea typeface="Museo Sans For Dell" pitchFamily="2" charset="0"/>
        </a:defRPr>
      </a:lvl2pPr>
      <a:lvl3pPr marL="874123" indent="-212035" algn="l" rtl="0" eaLnBrk="1" fontAlgn="base" hangingPunct="1">
        <a:lnSpc>
          <a:spcPct val="100000"/>
        </a:lnSpc>
        <a:spcBef>
          <a:spcPts val="288"/>
        </a:spcBef>
        <a:spcAft>
          <a:spcPts val="0"/>
        </a:spcAft>
        <a:buClr>
          <a:srgbClr val="AAAAAA"/>
        </a:buClr>
        <a:buFont typeface="Museo Sans For Dell" pitchFamily="2" charset="0"/>
        <a:buChar char="›"/>
        <a:defRPr sz="962" baseline="0">
          <a:solidFill>
            <a:srgbClr val="000000"/>
          </a:solidFill>
          <a:latin typeface="+mj-lt"/>
          <a:ea typeface="Museo Sans For Dell" pitchFamily="2" charset="0"/>
        </a:defRPr>
      </a:lvl3pPr>
      <a:lvl4pPr marL="1197530" indent="-213561" algn="l" rtl="0" eaLnBrk="1" fontAlgn="base" hangingPunct="1">
        <a:lnSpc>
          <a:spcPct val="90000"/>
        </a:lnSpc>
        <a:spcBef>
          <a:spcPts val="288"/>
        </a:spcBef>
        <a:spcAft>
          <a:spcPts val="0"/>
        </a:spcAft>
        <a:buClr>
          <a:srgbClr val="AAAAAA"/>
        </a:buClr>
        <a:buFont typeface="Courier New" panose="02070309020205020404" pitchFamily="49" charset="0"/>
        <a:buChar char="o"/>
        <a:defRPr sz="962" baseline="0">
          <a:solidFill>
            <a:srgbClr val="000000"/>
          </a:solidFill>
          <a:latin typeface="+mj-lt"/>
          <a:ea typeface="Museo Sans For Dell" pitchFamily="2" charset="0"/>
        </a:defRPr>
      </a:lvl4pPr>
      <a:lvl5pPr marL="1545347" indent="-227299" algn="l" rtl="0" eaLnBrk="1" fontAlgn="base" hangingPunct="1">
        <a:lnSpc>
          <a:spcPct val="90000"/>
        </a:lnSpc>
        <a:spcBef>
          <a:spcPts val="769"/>
        </a:spcBef>
        <a:spcAft>
          <a:spcPct val="0"/>
        </a:spcAft>
        <a:buClr>
          <a:schemeClr val="bg1"/>
        </a:buClr>
        <a:buFont typeface="Museo For Dell 300" pitchFamily="50" charset="0"/>
        <a:buChar char="–"/>
        <a:defRPr sz="1731">
          <a:solidFill>
            <a:schemeClr val="bg2"/>
          </a:solidFill>
          <a:latin typeface="Museo Sans For Dell" pitchFamily="2" charset="0"/>
          <a:ea typeface="Museo Sans For Dell" pitchFamily="2" charset="0"/>
        </a:defRPr>
      </a:lvl5pPr>
      <a:lvl6pPr marL="1984704" indent="-227299" algn="l" rtl="0" eaLnBrk="1" fontAlgn="base" hangingPunct="1">
        <a:lnSpc>
          <a:spcPct val="95000"/>
        </a:lnSpc>
        <a:spcBef>
          <a:spcPct val="30000"/>
        </a:spcBef>
        <a:spcAft>
          <a:spcPct val="0"/>
        </a:spcAft>
        <a:buClr>
          <a:schemeClr val="accent1"/>
        </a:buClr>
        <a:buFont typeface="Arial" charset="0"/>
        <a:buChar char="–"/>
        <a:defRPr sz="1539">
          <a:solidFill>
            <a:schemeClr val="accent1"/>
          </a:solidFill>
          <a:latin typeface="+mn-lt"/>
        </a:defRPr>
      </a:lvl6pPr>
      <a:lvl7pPr marL="2424037" indent="-227299" algn="l" rtl="0" eaLnBrk="1" fontAlgn="base" hangingPunct="1">
        <a:lnSpc>
          <a:spcPct val="95000"/>
        </a:lnSpc>
        <a:spcBef>
          <a:spcPct val="30000"/>
        </a:spcBef>
        <a:spcAft>
          <a:spcPct val="0"/>
        </a:spcAft>
        <a:buClr>
          <a:schemeClr val="accent1"/>
        </a:buClr>
        <a:buFont typeface="Arial" charset="0"/>
        <a:buChar char="–"/>
        <a:defRPr sz="1539">
          <a:solidFill>
            <a:schemeClr val="accent1"/>
          </a:solidFill>
          <a:latin typeface="+mn-lt"/>
        </a:defRPr>
      </a:lvl7pPr>
      <a:lvl8pPr marL="2863371" indent="-227299" algn="l" rtl="0" eaLnBrk="1" fontAlgn="base" hangingPunct="1">
        <a:lnSpc>
          <a:spcPct val="95000"/>
        </a:lnSpc>
        <a:spcBef>
          <a:spcPct val="30000"/>
        </a:spcBef>
        <a:spcAft>
          <a:spcPct val="0"/>
        </a:spcAft>
        <a:buClr>
          <a:schemeClr val="accent1"/>
        </a:buClr>
        <a:buFont typeface="Arial" charset="0"/>
        <a:buChar char="–"/>
        <a:defRPr sz="1539">
          <a:solidFill>
            <a:schemeClr val="accent1"/>
          </a:solidFill>
          <a:latin typeface="+mn-lt"/>
        </a:defRPr>
      </a:lvl8pPr>
      <a:lvl9pPr marL="3302729" indent="-227299" algn="l" rtl="0" eaLnBrk="1" fontAlgn="base" hangingPunct="1">
        <a:lnSpc>
          <a:spcPct val="95000"/>
        </a:lnSpc>
        <a:spcBef>
          <a:spcPct val="30000"/>
        </a:spcBef>
        <a:spcAft>
          <a:spcPct val="0"/>
        </a:spcAft>
        <a:buClr>
          <a:schemeClr val="accent1"/>
        </a:buClr>
        <a:buFont typeface="Arial" charset="0"/>
        <a:buChar char="–"/>
        <a:defRPr sz="1539">
          <a:solidFill>
            <a:schemeClr val="accent1"/>
          </a:solidFill>
          <a:latin typeface="+mn-lt"/>
        </a:defRPr>
      </a:lvl9pPr>
    </p:bodyStyle>
    <p:otherStyle>
      <a:defPPr>
        <a:defRPr lang="en-US"/>
      </a:defPPr>
      <a:lvl1pPr marL="0" algn="l" defTabSz="878703" rtl="0" eaLnBrk="1" latinLnBrk="0" hangingPunct="1">
        <a:defRPr sz="1731" kern="1200">
          <a:solidFill>
            <a:schemeClr val="tx1"/>
          </a:solidFill>
          <a:latin typeface="+mn-lt"/>
          <a:ea typeface="+mn-ea"/>
          <a:cs typeface="+mn-cs"/>
        </a:defRPr>
      </a:lvl1pPr>
      <a:lvl2pPr marL="439334" algn="l" defTabSz="878703" rtl="0" eaLnBrk="1" latinLnBrk="0" hangingPunct="1">
        <a:defRPr sz="1731" kern="1200">
          <a:solidFill>
            <a:schemeClr val="tx1"/>
          </a:solidFill>
          <a:latin typeface="+mn-lt"/>
          <a:ea typeface="+mn-ea"/>
          <a:cs typeface="+mn-cs"/>
        </a:defRPr>
      </a:lvl2pPr>
      <a:lvl3pPr marL="878703" algn="l" defTabSz="878703" rtl="0" eaLnBrk="1" latinLnBrk="0" hangingPunct="1">
        <a:defRPr sz="1731" kern="1200">
          <a:solidFill>
            <a:schemeClr val="tx1"/>
          </a:solidFill>
          <a:latin typeface="+mn-lt"/>
          <a:ea typeface="+mn-ea"/>
          <a:cs typeface="+mn-cs"/>
        </a:defRPr>
      </a:lvl3pPr>
      <a:lvl4pPr marL="1318048" algn="l" defTabSz="878703" rtl="0" eaLnBrk="1" latinLnBrk="0" hangingPunct="1">
        <a:defRPr sz="1731" kern="1200">
          <a:solidFill>
            <a:schemeClr val="tx1"/>
          </a:solidFill>
          <a:latin typeface="+mn-lt"/>
          <a:ea typeface="+mn-ea"/>
          <a:cs typeface="+mn-cs"/>
        </a:defRPr>
      </a:lvl4pPr>
      <a:lvl5pPr marL="1757405" algn="l" defTabSz="878703" rtl="0" eaLnBrk="1" latinLnBrk="0" hangingPunct="1">
        <a:defRPr sz="1731" kern="1200">
          <a:solidFill>
            <a:schemeClr val="tx1"/>
          </a:solidFill>
          <a:latin typeface="+mn-lt"/>
          <a:ea typeface="+mn-ea"/>
          <a:cs typeface="+mn-cs"/>
        </a:defRPr>
      </a:lvl5pPr>
      <a:lvl6pPr marL="2196738" algn="l" defTabSz="878703" rtl="0" eaLnBrk="1" latinLnBrk="0" hangingPunct="1">
        <a:defRPr sz="1731" kern="1200">
          <a:solidFill>
            <a:schemeClr val="tx1"/>
          </a:solidFill>
          <a:latin typeface="+mn-lt"/>
          <a:ea typeface="+mn-ea"/>
          <a:cs typeface="+mn-cs"/>
        </a:defRPr>
      </a:lvl6pPr>
      <a:lvl7pPr marL="2636072" algn="l" defTabSz="878703" rtl="0" eaLnBrk="1" latinLnBrk="0" hangingPunct="1">
        <a:defRPr sz="1731" kern="1200">
          <a:solidFill>
            <a:schemeClr val="tx1"/>
          </a:solidFill>
          <a:latin typeface="+mn-lt"/>
          <a:ea typeface="+mn-ea"/>
          <a:cs typeface="+mn-cs"/>
        </a:defRPr>
      </a:lvl7pPr>
      <a:lvl8pPr marL="3075428" algn="l" defTabSz="878703" rtl="0" eaLnBrk="1" latinLnBrk="0" hangingPunct="1">
        <a:defRPr sz="1731" kern="1200">
          <a:solidFill>
            <a:schemeClr val="tx1"/>
          </a:solidFill>
          <a:latin typeface="+mn-lt"/>
          <a:ea typeface="+mn-ea"/>
          <a:cs typeface="+mn-cs"/>
        </a:defRPr>
      </a:lvl8pPr>
      <a:lvl9pPr marL="3514773" algn="l" defTabSz="878703" rtl="0" eaLnBrk="1" latinLnBrk="0" hangingPunct="1">
        <a:defRPr sz="17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p15:clr>
            <a:srgbClr val="F26B43"/>
          </p15:clr>
        </p15:guide>
        <p15:guide id="2" pos="7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6" cstate="email">
            <a:extLst>
              <a:ext uri="{28A0092B-C50C-407E-A947-70E740481C1C}">
                <a14:useLocalDpi xmlns:a14="http://schemas.microsoft.com/office/drawing/2010/main" val="0"/>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262699" y="4866313"/>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808080"/>
                </a:solidFill>
                <a:latin typeface="Arial" panose="020B0604020202020204" pitchFamily="34" charset="0"/>
              </a:rPr>
              <a:t>© Copyright 2019 Dell Inc.</a:t>
            </a:r>
          </a:p>
        </p:txBody>
      </p:sp>
    </p:spTree>
    <p:extLst>
      <p:ext uri="{BB962C8B-B14F-4D97-AF65-F5344CB8AC3E}">
        <p14:creationId xmlns:p14="http://schemas.microsoft.com/office/powerpoint/2010/main" val="3274878563"/>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2" cstate="hqprint">
            <a:extLst>
              <a:ext uri="{28A0092B-C50C-407E-A947-70E740481C1C}">
                <a14:useLocalDpi xmlns:a14="http://schemas.microsoft.com/office/drawing/2010/main"/>
              </a:ext>
            </a:extLst>
          </a:blip>
          <a:stretch>
            <a:fillRect/>
          </a:stretch>
        </p:blipFill>
        <p:spPr>
          <a:xfrm>
            <a:off x="7857729" y="4880358"/>
            <a:ext cx="1078992" cy="140268"/>
          </a:xfrm>
          <a:prstGeom prst="rect">
            <a:avLst/>
          </a:prstGeom>
        </p:spPr>
      </p:pic>
      <p:sp>
        <p:nvSpPr>
          <p:cNvPr id="7" name="fl" descr="                              Dell - Internal Use - Confidential&#10;"/>
          <p:cNvSpPr txBox="1"/>
          <p:nvPr userDrawn="1"/>
        </p:nvSpPr>
        <p:spPr>
          <a:xfrm>
            <a:off x="207279" y="4937526"/>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808080"/>
                </a:solidFill>
                <a:latin typeface="Arial" panose="020B0604020202020204" pitchFamily="34" charset="0"/>
              </a:rPr>
              <a:t>© Copyright 2019 Dell Inc.</a:t>
            </a:r>
          </a:p>
        </p:txBody>
      </p:sp>
    </p:spTree>
    <p:extLst>
      <p:ext uri="{BB962C8B-B14F-4D97-AF65-F5344CB8AC3E}">
        <p14:creationId xmlns:p14="http://schemas.microsoft.com/office/powerpoint/2010/main" val="1855965596"/>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262699" y="4911330"/>
            <a:ext cx="743793" cy="6925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500" b="0" i="0" u="none" baseline="0" dirty="0">
                <a:solidFill>
                  <a:srgbClr val="808080"/>
                </a:solidFill>
                <a:latin typeface="Arial" panose="020B0604020202020204" pitchFamily="34" charset="0"/>
              </a:rPr>
              <a:t>© Copyright 2020 Dell Inc.</a:t>
            </a:r>
          </a:p>
        </p:txBody>
      </p:sp>
    </p:spTree>
    <p:extLst>
      <p:ext uri="{BB962C8B-B14F-4D97-AF65-F5344CB8AC3E}">
        <p14:creationId xmlns:p14="http://schemas.microsoft.com/office/powerpoint/2010/main" val="3630067823"/>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guide id="5" pos="79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200103" y="5022289"/>
            <a:ext cx="743793" cy="69250"/>
          </a:xfrm>
          <a:prstGeom prst="rect">
            <a:avLst/>
          </a:prstGeom>
          <a:noFill/>
        </p:spPr>
        <p:txBody>
          <a:bodyPr vert="horz" wrap="none" lIns="0" tIns="0" rIns="0" bIns="0" rtlCol="0" anchor="ctr" anchorCtr="0">
            <a:spAutoFit/>
          </a:bodyPr>
          <a:lstStyle/>
          <a:p>
            <a:pPr marL="0" marR="0" indent="0" algn="l" defTabSz="914378"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 Copyright 2020 Dell Inc.</a:t>
            </a:r>
          </a:p>
        </p:txBody>
      </p:sp>
      <p:sp>
        <p:nvSpPr>
          <p:cNvPr id="6" name="TextBox 19"/>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err="1">
              <a:solidFill>
                <a:srgbClr val="808080"/>
              </a:solidFill>
              <a:latin typeface="Arial" panose="020B0604020202020204" pitchFamily="34" charset="0"/>
              <a:ea typeface="+mn-ea"/>
              <a:cs typeface="+mn-cs"/>
            </a:endParaRPr>
          </a:p>
        </p:txBody>
      </p:sp>
      <p:sp>
        <p:nvSpPr>
          <p:cNvPr id="9" name="TextBox 16"/>
          <p:cNvSpPr txBox="1"/>
          <p:nvPr userDrawn="1"/>
        </p:nvSpPr>
        <p:spPr>
          <a:xfrm>
            <a:off x="3957049" y="5023059"/>
            <a:ext cx="14106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500" kern="1200">
                <a:solidFill>
                  <a:srgbClr val="808080"/>
                </a:solidFill>
                <a:latin typeface="Arial" panose="020B0604020202020204" pitchFamily="34" charset="0"/>
                <a:ea typeface="+mn-ea"/>
                <a:cs typeface="+mn-cs"/>
              </a:rPr>
              <a:t>of 20</a:t>
            </a:r>
          </a:p>
        </p:txBody>
      </p:sp>
    </p:spTree>
    <p:extLst>
      <p:ext uri="{BB962C8B-B14F-4D97-AF65-F5344CB8AC3E}">
        <p14:creationId xmlns:p14="http://schemas.microsoft.com/office/powerpoint/2010/main" val="3917421450"/>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guide id="5" pos="79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1" cstate="email">
            <a:extLst>
              <a:ext uri="{28A0092B-C50C-407E-A947-70E740481C1C}">
                <a14:useLocalDpi xmlns:a14="http://schemas.microsoft.com/office/drawing/2010/main" val="0"/>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262699" y="4866313"/>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808080"/>
                </a:solidFill>
                <a:latin typeface="Arial" panose="020B0604020202020204" pitchFamily="34" charset="0"/>
              </a:rPr>
              <a:t>© Copyright 2019 Dell Inc.</a:t>
            </a:r>
          </a:p>
        </p:txBody>
      </p:sp>
    </p:spTree>
    <p:extLst>
      <p:ext uri="{BB962C8B-B14F-4D97-AF65-F5344CB8AC3E}">
        <p14:creationId xmlns:p14="http://schemas.microsoft.com/office/powerpoint/2010/main" val="1175584924"/>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5" r:id="rId26"/>
    <p:sldLayoutId id="2147483966" r:id="rId27"/>
    <p:sldLayoutId id="2147484016" r:id="rId28"/>
    <p:sldLayoutId id="2147484017"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200103" y="5022289"/>
            <a:ext cx="743793" cy="6925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500" b="0" i="0" u="none" baseline="0" dirty="0">
                <a:solidFill>
                  <a:srgbClr val="808080"/>
                </a:solidFill>
                <a:latin typeface="Arial" panose="020B0604020202020204" pitchFamily="34" charset="0"/>
              </a:rPr>
              <a:t>© Copyright 2020 Dell Inc.</a:t>
            </a:r>
          </a:p>
        </p:txBody>
      </p:sp>
      <p:sp>
        <p:nvSpPr>
          <p:cNvPr id="6" name="TextBox 19"/>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dirty="0" err="1">
              <a:solidFill>
                <a:srgbClr val="808080"/>
              </a:solidFill>
              <a:latin typeface="Arial" panose="020B0604020202020204" pitchFamily="34" charset="0"/>
              <a:ea typeface="+mn-ea"/>
              <a:cs typeface="+mn-cs"/>
            </a:endParaRPr>
          </a:p>
        </p:txBody>
      </p:sp>
      <p:sp>
        <p:nvSpPr>
          <p:cNvPr id="9" name="TextBox 16"/>
          <p:cNvSpPr txBox="1"/>
          <p:nvPr userDrawn="1"/>
        </p:nvSpPr>
        <p:spPr>
          <a:xfrm>
            <a:off x="3957049" y="5023059"/>
            <a:ext cx="14106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l" rtl="0" fontAlgn="base">
              <a:lnSpc>
                <a:spcPct val="90000"/>
              </a:lnSpc>
              <a:spcBef>
                <a:spcPct val="0"/>
              </a:spcBef>
              <a:spcAft>
                <a:spcPct val="0"/>
              </a:spcAft>
              <a:buClr>
                <a:schemeClr val="bg1"/>
              </a:buClr>
            </a:pPr>
            <a:r>
              <a:rPr lang="en-US" sz="500" kern="1200" dirty="0">
                <a:solidFill>
                  <a:srgbClr val="808080"/>
                </a:solidFill>
                <a:latin typeface="Arial" panose="020B0604020202020204" pitchFamily="34" charset="0"/>
                <a:ea typeface="+mn-ea"/>
                <a:cs typeface="+mn-cs"/>
              </a:rPr>
              <a:t>of 20</a:t>
            </a:r>
          </a:p>
        </p:txBody>
      </p:sp>
    </p:spTree>
    <p:extLst>
      <p:ext uri="{BB962C8B-B14F-4D97-AF65-F5344CB8AC3E}">
        <p14:creationId xmlns:p14="http://schemas.microsoft.com/office/powerpoint/2010/main" val="1002770444"/>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guide id="5" pos="79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1895504" y="4827766"/>
            <a:ext cx="649537" cy="119776"/>
          </a:xfrm>
          <a:prstGeom prst="rect">
            <a:avLst/>
          </a:prstGeom>
          <a:noFill/>
        </p:spPr>
        <p:txBody>
          <a:bodyPr wrap="square" lIns="0" tIns="0" rIns="0" bIns="0" rtlCol="0" anchor="ctr">
            <a:spAutoFit/>
          </a:bodyPr>
          <a:lstStyle/>
          <a:p>
            <a:pPr>
              <a:lnSpc>
                <a:spcPct val="90000"/>
              </a:lnSpc>
              <a:spcBef>
                <a:spcPts val="577"/>
              </a:spcBef>
              <a:spcAft>
                <a:spcPts val="0"/>
              </a:spcAft>
              <a:buClr>
                <a:srgbClr val="007DB8"/>
              </a:buClr>
            </a:pPr>
            <a:fld id="{E00CF047-7350-4707-AA1A-E56FA69586CC}" type="datetime1">
              <a:rPr lang="en-US" sz="865" smtClean="0">
                <a:solidFill>
                  <a:srgbClr val="000000">
                    <a:lumMod val="50000"/>
                    <a:lumOff val="50000"/>
                  </a:srgbClr>
                </a:solidFill>
                <a:latin typeface="Arial" panose="020B0604020202020204"/>
              </a:rPr>
              <a:pPr>
                <a:lnSpc>
                  <a:spcPct val="90000"/>
                </a:lnSpc>
                <a:spcBef>
                  <a:spcPts val="577"/>
                </a:spcBef>
                <a:spcAft>
                  <a:spcPts val="0"/>
                </a:spcAft>
                <a:buClr>
                  <a:srgbClr val="007DB8"/>
                </a:buClr>
              </a:pPr>
              <a:t>10/10/2020</a:t>
            </a:fld>
            <a:endParaRPr lang="en-US" sz="865">
              <a:solidFill>
                <a:srgbClr val="000000">
                  <a:lumMod val="50000"/>
                  <a:lumOff val="50000"/>
                </a:srgbClr>
              </a:solidFill>
              <a:latin typeface="Arial" panose="020B0604020202020204"/>
            </a:endParaRPr>
          </a:p>
        </p:txBody>
      </p:sp>
      <p:sp>
        <p:nvSpPr>
          <p:cNvPr id="13" name="TextBox 12" hidden="1"/>
          <p:cNvSpPr txBox="1"/>
          <p:nvPr/>
        </p:nvSpPr>
        <p:spPr>
          <a:xfrm>
            <a:off x="1895504" y="4827766"/>
            <a:ext cx="649537" cy="119776"/>
          </a:xfrm>
          <a:prstGeom prst="rect">
            <a:avLst/>
          </a:prstGeom>
          <a:noFill/>
        </p:spPr>
        <p:txBody>
          <a:bodyPr wrap="square" lIns="0" tIns="0" rIns="0" bIns="0" rtlCol="0" anchor="ctr">
            <a:spAutoFit/>
          </a:bodyPr>
          <a:lstStyle/>
          <a:p>
            <a:pPr>
              <a:lnSpc>
                <a:spcPct val="90000"/>
              </a:lnSpc>
              <a:spcBef>
                <a:spcPts val="577"/>
              </a:spcBef>
              <a:spcAft>
                <a:spcPts val="0"/>
              </a:spcAft>
              <a:buClr>
                <a:srgbClr val="007DB8"/>
              </a:buClr>
            </a:pPr>
            <a:fld id="{E00CF047-7350-4707-AA1A-E56FA69586CC}" type="datetime1">
              <a:rPr lang="en-US" sz="865" smtClean="0">
                <a:solidFill>
                  <a:srgbClr val="000000">
                    <a:lumMod val="50000"/>
                    <a:lumOff val="50000"/>
                  </a:srgbClr>
                </a:solidFill>
                <a:latin typeface="Arial" panose="020B0604020202020204"/>
              </a:rPr>
              <a:pPr>
                <a:lnSpc>
                  <a:spcPct val="90000"/>
                </a:lnSpc>
                <a:spcBef>
                  <a:spcPts val="577"/>
                </a:spcBef>
                <a:spcAft>
                  <a:spcPts val="0"/>
                </a:spcAft>
                <a:buClr>
                  <a:srgbClr val="007DB8"/>
                </a:buClr>
              </a:pPr>
              <a:t>10/10/2020</a:t>
            </a:fld>
            <a:endParaRPr lang="en-US" sz="865">
              <a:solidFill>
                <a:srgbClr val="000000">
                  <a:lumMod val="50000"/>
                  <a:lumOff val="50000"/>
                </a:srgbClr>
              </a:solidFill>
              <a:latin typeface="Arial" panose="020B0604020202020204"/>
            </a:endParaRPr>
          </a:p>
        </p:txBody>
      </p:sp>
      <p:sp>
        <p:nvSpPr>
          <p:cNvPr id="11" name="TextBox 10"/>
          <p:cNvSpPr txBox="1"/>
          <p:nvPr/>
        </p:nvSpPr>
        <p:spPr>
          <a:xfrm>
            <a:off x="295274" y="4873847"/>
            <a:ext cx="265176" cy="89154"/>
          </a:xfrm>
          <a:prstGeom prst="rect">
            <a:avLst/>
          </a:prstGeom>
        </p:spPr>
        <p:txBody>
          <a:bodyPr vert="horz" lIns="0" tIns="0" rIns="0" bIns="0" rtlCol="0" anchor="ctr">
            <a:noAutofit/>
          </a:bodyPr>
          <a:lstStyle/>
          <a:p>
            <a:pPr>
              <a:lnSpc>
                <a:spcPct val="90000"/>
              </a:lnSpc>
              <a:buClr>
                <a:srgbClr val="007DB8"/>
              </a:buClr>
            </a:pPr>
            <a:endParaRPr lang="en-US" sz="865" err="1">
              <a:solidFill>
                <a:srgbClr val="000000">
                  <a:lumMod val="50000"/>
                  <a:lumOff val="50000"/>
                </a:srgbClr>
              </a:solidFill>
              <a:latin typeface="Arial" panose="020B0604020202020204"/>
            </a:endParaRPr>
          </a:p>
        </p:txBody>
      </p:sp>
      <p:sp>
        <p:nvSpPr>
          <p:cNvPr id="18" name="TextBox 17"/>
          <p:cNvSpPr txBox="1"/>
          <p:nvPr/>
        </p:nvSpPr>
        <p:spPr>
          <a:xfrm>
            <a:off x="295274" y="4873847"/>
            <a:ext cx="265176" cy="89154"/>
          </a:xfrm>
          <a:prstGeom prst="rect">
            <a:avLst/>
          </a:prstGeom>
        </p:spPr>
        <p:txBody>
          <a:bodyPr vert="horz" lIns="0" tIns="0" rIns="0" bIns="0" rtlCol="0" anchor="ctr">
            <a:noAutofit/>
          </a:bodyPr>
          <a:lstStyle/>
          <a:p>
            <a:pPr>
              <a:lnSpc>
                <a:spcPct val="90000"/>
              </a:lnSpc>
              <a:buClr>
                <a:srgbClr val="007DB8"/>
              </a:buClr>
            </a:pPr>
            <a:endParaRPr lang="en-US" sz="865" err="1">
              <a:solidFill>
                <a:srgbClr val="000000">
                  <a:lumMod val="50000"/>
                  <a:lumOff val="50000"/>
                </a:srgbClr>
              </a:solidFill>
              <a:latin typeface="Arial" panose="020B0604020202020204"/>
            </a:endParaRPr>
          </a:p>
        </p:txBody>
      </p:sp>
      <p:sp>
        <p:nvSpPr>
          <p:cNvPr id="20" name="TextBox 19"/>
          <p:cNvSpPr txBox="1"/>
          <p:nvPr/>
        </p:nvSpPr>
        <p:spPr>
          <a:xfrm>
            <a:off x="295274" y="4873847"/>
            <a:ext cx="265176" cy="89154"/>
          </a:xfrm>
          <a:prstGeom prst="rect">
            <a:avLst/>
          </a:prstGeom>
        </p:spPr>
        <p:txBody>
          <a:bodyPr vert="horz" lIns="0" tIns="0" rIns="0" bIns="0" rtlCol="0" anchor="ctr">
            <a:noAutofit/>
          </a:bodyPr>
          <a:lstStyle/>
          <a:p>
            <a:pPr>
              <a:lnSpc>
                <a:spcPct val="90000"/>
              </a:lnSpc>
              <a:buClr>
                <a:srgbClr val="007DB8"/>
              </a:buClr>
            </a:pPr>
            <a:fld id="{58EC7406-F4CC-4ABF-902E-2AF4E70E5C0F}" type="slidenum">
              <a:rPr lang="en-US" sz="865" smtClean="0">
                <a:solidFill>
                  <a:srgbClr val="000000">
                    <a:lumMod val="50000"/>
                    <a:lumOff val="50000"/>
                  </a:srgbClr>
                </a:solidFill>
                <a:latin typeface="Arial" panose="020B0604020202020204"/>
              </a:rPr>
              <a:pPr>
                <a:lnSpc>
                  <a:spcPct val="90000"/>
                </a:lnSpc>
                <a:buClr>
                  <a:srgbClr val="007DB8"/>
                </a:buClr>
              </a:pPr>
              <a:t>‹#›</a:t>
            </a:fld>
            <a:endParaRPr lang="en-US" sz="865" err="1">
              <a:solidFill>
                <a:srgbClr val="000000">
                  <a:lumMod val="50000"/>
                  <a:lumOff val="50000"/>
                </a:srgbClr>
              </a:solidFill>
              <a:latin typeface="Arial" panose="020B0604020202020204"/>
            </a:endParaRPr>
          </a:p>
        </p:txBody>
      </p:sp>
      <p:sp>
        <p:nvSpPr>
          <p:cNvPr id="12" name="TextBox 11"/>
          <p:cNvSpPr txBox="1"/>
          <p:nvPr/>
        </p:nvSpPr>
        <p:spPr>
          <a:xfrm>
            <a:off x="497072" y="4873847"/>
            <a:ext cx="265176" cy="89154"/>
          </a:xfrm>
          <a:prstGeom prst="rect">
            <a:avLst/>
          </a:prstGeom>
        </p:spPr>
        <p:txBody>
          <a:bodyPr vert="horz" lIns="0" tIns="0" rIns="0" bIns="0" rtlCol="0" anchor="ctr">
            <a:noAutofit/>
          </a:bodyPr>
          <a:lstStyle/>
          <a:p>
            <a:pPr>
              <a:lnSpc>
                <a:spcPct val="90000"/>
              </a:lnSpc>
              <a:buClr>
                <a:srgbClr val="007DB8"/>
              </a:buClr>
            </a:pPr>
            <a:endParaRPr lang="en-US" sz="865">
              <a:solidFill>
                <a:srgbClr val="000000">
                  <a:lumMod val="50000"/>
                  <a:lumOff val="50000"/>
                </a:srgbClr>
              </a:solidFill>
              <a:latin typeface="Arial" panose="020B0604020202020204"/>
            </a:endParaRPr>
          </a:p>
        </p:txBody>
      </p:sp>
      <p:pic>
        <p:nvPicPr>
          <p:cNvPr id="14" name="Picture 13"/>
          <p:cNvPicPr>
            <a:picLocks noChangeAspect="1"/>
          </p:cNvPicPr>
          <p:nvPr userDrawn="1"/>
        </p:nvPicPr>
        <p:blipFill>
          <a:blip r:embed="rId8"/>
          <a:stretch>
            <a:fillRect/>
          </a:stretch>
        </p:blipFill>
        <p:spPr>
          <a:xfrm>
            <a:off x="7789054" y="4828350"/>
            <a:ext cx="1091498" cy="141074"/>
          </a:xfrm>
          <a:prstGeom prst="rect">
            <a:avLst/>
          </a:prstGeom>
        </p:spPr>
      </p:pic>
      <p:sp>
        <p:nvSpPr>
          <p:cNvPr id="2" name="fl"/>
          <p:cNvSpPr txBox="1"/>
          <p:nvPr userDrawn="1"/>
        </p:nvSpPr>
        <p:spPr>
          <a:xfrm>
            <a:off x="0" y="4760976"/>
            <a:ext cx="9144000" cy="286232"/>
          </a:xfrm>
          <a:prstGeom prst="rect">
            <a:avLst/>
          </a:prstGeom>
          <a:noFill/>
        </p:spPr>
        <p:txBody>
          <a:bodyPr vert="horz" wrap="square" rtlCol="0">
            <a:spAutoFit/>
          </a:bodyPr>
          <a:lstStyle/>
          <a:p>
            <a:pPr>
              <a:lnSpc>
                <a:spcPct val="90000"/>
              </a:lnSpc>
              <a:spcBef>
                <a:spcPts val="600"/>
              </a:spcBef>
              <a:spcAft>
                <a:spcPts val="0"/>
              </a:spcAft>
              <a:buClr>
                <a:schemeClr val="bg1"/>
              </a:buClr>
            </a:pPr>
            <a:endParaRPr lang="en-US" sz="1400">
              <a:solidFill>
                <a:schemeClr val="bg2"/>
              </a:solidFill>
              <a:latin typeface="+mn-lt"/>
            </a:endParaRPr>
          </a:p>
        </p:txBody>
      </p:sp>
    </p:spTree>
    <p:extLst>
      <p:ext uri="{BB962C8B-B14F-4D97-AF65-F5344CB8AC3E}">
        <p14:creationId xmlns:p14="http://schemas.microsoft.com/office/powerpoint/2010/main" val="3885540971"/>
      </p:ext>
    </p:extLst>
  </p:cSld>
  <p:clrMap bg1="dk2" tx1="lt1" bg2="dk1" tx2="lt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5" r:id="rId6"/>
  </p:sldLayoutIdLst>
  <p:transition spd="med">
    <p:wipe dir="r"/>
  </p:transition>
  <p:hf hdr="0" ftr="0" dt="0"/>
  <p:txStyles>
    <p:titleStyle>
      <a:lvl1pPr algn="l" rtl="0" eaLnBrk="1" fontAlgn="base" hangingPunct="1">
        <a:lnSpc>
          <a:spcPct val="90000"/>
        </a:lnSpc>
        <a:spcBef>
          <a:spcPct val="0"/>
        </a:spcBef>
        <a:spcAft>
          <a:spcPct val="0"/>
        </a:spcAft>
        <a:defRPr sz="2692"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077" b="1">
          <a:solidFill>
            <a:schemeClr val="accent1"/>
          </a:solidFill>
          <a:latin typeface="Arial Black" pitchFamily="34" charset="0"/>
        </a:defRPr>
      </a:lvl2pPr>
      <a:lvl3pPr algn="l" rtl="0" eaLnBrk="1" fontAlgn="base" hangingPunct="1">
        <a:lnSpc>
          <a:spcPct val="80000"/>
        </a:lnSpc>
        <a:spcBef>
          <a:spcPct val="0"/>
        </a:spcBef>
        <a:spcAft>
          <a:spcPct val="0"/>
        </a:spcAft>
        <a:defRPr sz="3077" b="1">
          <a:solidFill>
            <a:schemeClr val="accent1"/>
          </a:solidFill>
          <a:latin typeface="Arial Black" pitchFamily="34" charset="0"/>
        </a:defRPr>
      </a:lvl3pPr>
      <a:lvl4pPr algn="l" rtl="0" eaLnBrk="1" fontAlgn="base" hangingPunct="1">
        <a:lnSpc>
          <a:spcPct val="80000"/>
        </a:lnSpc>
        <a:spcBef>
          <a:spcPct val="0"/>
        </a:spcBef>
        <a:spcAft>
          <a:spcPct val="0"/>
        </a:spcAft>
        <a:defRPr sz="3077" b="1">
          <a:solidFill>
            <a:schemeClr val="accent1"/>
          </a:solidFill>
          <a:latin typeface="Arial Black" pitchFamily="34" charset="0"/>
        </a:defRPr>
      </a:lvl4pPr>
      <a:lvl5pPr algn="l" rtl="0" eaLnBrk="1" fontAlgn="base" hangingPunct="1">
        <a:lnSpc>
          <a:spcPct val="80000"/>
        </a:lnSpc>
        <a:spcBef>
          <a:spcPct val="0"/>
        </a:spcBef>
        <a:spcAft>
          <a:spcPct val="0"/>
        </a:spcAft>
        <a:defRPr sz="3077" b="1">
          <a:solidFill>
            <a:schemeClr val="accent1"/>
          </a:solidFill>
          <a:latin typeface="Arial Black" pitchFamily="34" charset="0"/>
        </a:defRPr>
      </a:lvl5pPr>
      <a:lvl6pPr marL="439323" algn="l" rtl="0" eaLnBrk="1" fontAlgn="base" hangingPunct="1">
        <a:lnSpc>
          <a:spcPct val="70000"/>
        </a:lnSpc>
        <a:spcBef>
          <a:spcPct val="0"/>
        </a:spcBef>
        <a:spcAft>
          <a:spcPct val="0"/>
        </a:spcAft>
        <a:defRPr sz="4231" b="1">
          <a:solidFill>
            <a:schemeClr val="accent1"/>
          </a:solidFill>
          <a:latin typeface="Arial Black" pitchFamily="34" charset="0"/>
        </a:defRPr>
      </a:lvl6pPr>
      <a:lvl7pPr marL="878681" algn="l" rtl="0" eaLnBrk="1" fontAlgn="base" hangingPunct="1">
        <a:lnSpc>
          <a:spcPct val="70000"/>
        </a:lnSpc>
        <a:spcBef>
          <a:spcPct val="0"/>
        </a:spcBef>
        <a:spcAft>
          <a:spcPct val="0"/>
        </a:spcAft>
        <a:defRPr sz="4231" b="1">
          <a:solidFill>
            <a:schemeClr val="accent1"/>
          </a:solidFill>
          <a:latin typeface="Arial Black" pitchFamily="34" charset="0"/>
        </a:defRPr>
      </a:lvl7pPr>
      <a:lvl8pPr marL="1318015" algn="l" rtl="0" eaLnBrk="1" fontAlgn="base" hangingPunct="1">
        <a:lnSpc>
          <a:spcPct val="70000"/>
        </a:lnSpc>
        <a:spcBef>
          <a:spcPct val="0"/>
        </a:spcBef>
        <a:spcAft>
          <a:spcPct val="0"/>
        </a:spcAft>
        <a:defRPr sz="4231" b="1">
          <a:solidFill>
            <a:schemeClr val="accent1"/>
          </a:solidFill>
          <a:latin typeface="Arial Black" pitchFamily="34" charset="0"/>
        </a:defRPr>
      </a:lvl8pPr>
      <a:lvl9pPr marL="1757361" algn="l" rtl="0" eaLnBrk="1" fontAlgn="base" hangingPunct="1">
        <a:lnSpc>
          <a:spcPct val="70000"/>
        </a:lnSpc>
        <a:spcBef>
          <a:spcPct val="0"/>
        </a:spcBef>
        <a:spcAft>
          <a:spcPct val="0"/>
        </a:spcAft>
        <a:defRPr sz="4231" b="1">
          <a:solidFill>
            <a:schemeClr val="accent1"/>
          </a:solidFill>
          <a:latin typeface="Arial Black" pitchFamily="34" charset="0"/>
        </a:defRPr>
      </a:lvl9pPr>
    </p:titleStyle>
    <p:bodyStyle>
      <a:lvl1pPr marL="219661" indent="-219661" algn="l" rtl="0" eaLnBrk="1" fontAlgn="base" hangingPunct="1">
        <a:lnSpc>
          <a:spcPct val="100000"/>
        </a:lnSpc>
        <a:spcBef>
          <a:spcPts val="1154"/>
        </a:spcBef>
        <a:spcAft>
          <a:spcPts val="0"/>
        </a:spcAft>
        <a:buClr>
          <a:srgbClr val="AAAAAA"/>
        </a:buClr>
        <a:buFont typeface="Arial" pitchFamily="34" charset="0"/>
        <a:buChar char="•"/>
        <a:defRPr sz="1346">
          <a:solidFill>
            <a:srgbClr val="000000"/>
          </a:solidFill>
          <a:latin typeface="+mj-lt"/>
          <a:ea typeface="Museo Sans For Dell" pitchFamily="2" charset="0"/>
          <a:cs typeface="+mn-cs"/>
        </a:defRPr>
      </a:lvl1pPr>
      <a:lvl2pPr marL="552230" indent="-224240" algn="l" rtl="0" eaLnBrk="1" fontAlgn="base" hangingPunct="1">
        <a:lnSpc>
          <a:spcPct val="100000"/>
        </a:lnSpc>
        <a:spcBef>
          <a:spcPts val="288"/>
        </a:spcBef>
        <a:spcAft>
          <a:spcPts val="0"/>
        </a:spcAft>
        <a:buClr>
          <a:srgbClr val="AAAAAA"/>
        </a:buClr>
        <a:buFont typeface="Museo Sans For Dell" pitchFamily="2" charset="0"/>
        <a:buChar char="–"/>
        <a:defRPr sz="1154" baseline="0">
          <a:solidFill>
            <a:srgbClr val="000000"/>
          </a:solidFill>
          <a:latin typeface="+mj-lt"/>
          <a:ea typeface="Museo Sans For Dell" pitchFamily="2" charset="0"/>
        </a:defRPr>
      </a:lvl2pPr>
      <a:lvl3pPr marL="874101" indent="-212030" algn="l" rtl="0" eaLnBrk="1" fontAlgn="base" hangingPunct="1">
        <a:lnSpc>
          <a:spcPct val="100000"/>
        </a:lnSpc>
        <a:spcBef>
          <a:spcPts val="288"/>
        </a:spcBef>
        <a:spcAft>
          <a:spcPts val="0"/>
        </a:spcAft>
        <a:buClr>
          <a:srgbClr val="AAAAAA"/>
        </a:buClr>
        <a:buFont typeface="Museo Sans For Dell" pitchFamily="2" charset="0"/>
        <a:buChar char="›"/>
        <a:defRPr sz="962" baseline="0">
          <a:solidFill>
            <a:srgbClr val="000000"/>
          </a:solidFill>
          <a:latin typeface="+mj-lt"/>
          <a:ea typeface="Museo Sans For Dell" pitchFamily="2" charset="0"/>
        </a:defRPr>
      </a:lvl3pPr>
      <a:lvl4pPr marL="1197500" indent="-213556" algn="l" rtl="0" eaLnBrk="1" fontAlgn="base" hangingPunct="1">
        <a:lnSpc>
          <a:spcPct val="90000"/>
        </a:lnSpc>
        <a:spcBef>
          <a:spcPts val="288"/>
        </a:spcBef>
        <a:spcAft>
          <a:spcPts val="0"/>
        </a:spcAft>
        <a:buClr>
          <a:srgbClr val="AAAAAA"/>
        </a:buClr>
        <a:buFont typeface="Courier New" panose="02070309020205020404" pitchFamily="49" charset="0"/>
        <a:buChar char="o"/>
        <a:defRPr sz="962" baseline="0">
          <a:solidFill>
            <a:srgbClr val="000000"/>
          </a:solidFill>
          <a:latin typeface="+mj-lt"/>
          <a:ea typeface="Museo Sans For Dell" pitchFamily="2" charset="0"/>
        </a:defRPr>
      </a:lvl4pPr>
      <a:lvl5pPr marL="1545308" indent="-227294" algn="l" rtl="0" eaLnBrk="1" fontAlgn="base" hangingPunct="1">
        <a:lnSpc>
          <a:spcPct val="90000"/>
        </a:lnSpc>
        <a:spcBef>
          <a:spcPts val="769"/>
        </a:spcBef>
        <a:spcAft>
          <a:spcPct val="0"/>
        </a:spcAft>
        <a:buClr>
          <a:schemeClr val="bg1"/>
        </a:buClr>
        <a:buFont typeface="Museo For Dell 300" pitchFamily="50" charset="0"/>
        <a:buChar char="–"/>
        <a:defRPr sz="1731">
          <a:solidFill>
            <a:schemeClr val="bg2"/>
          </a:solidFill>
          <a:latin typeface="Museo Sans For Dell" pitchFamily="2" charset="0"/>
          <a:ea typeface="Museo Sans For Dell" pitchFamily="2" charset="0"/>
        </a:defRPr>
      </a:lvl5pPr>
      <a:lvl6pPr marL="1984655" indent="-227294" algn="l" rtl="0" eaLnBrk="1" fontAlgn="base" hangingPunct="1">
        <a:lnSpc>
          <a:spcPct val="95000"/>
        </a:lnSpc>
        <a:spcBef>
          <a:spcPct val="30000"/>
        </a:spcBef>
        <a:spcAft>
          <a:spcPct val="0"/>
        </a:spcAft>
        <a:buClr>
          <a:schemeClr val="accent1"/>
        </a:buClr>
        <a:buFont typeface="Arial" charset="0"/>
        <a:buChar char="–"/>
        <a:defRPr sz="1539">
          <a:solidFill>
            <a:schemeClr val="accent1"/>
          </a:solidFill>
          <a:latin typeface="+mn-lt"/>
        </a:defRPr>
      </a:lvl6pPr>
      <a:lvl7pPr marL="2423977" indent="-227294" algn="l" rtl="0" eaLnBrk="1" fontAlgn="base" hangingPunct="1">
        <a:lnSpc>
          <a:spcPct val="95000"/>
        </a:lnSpc>
        <a:spcBef>
          <a:spcPct val="30000"/>
        </a:spcBef>
        <a:spcAft>
          <a:spcPct val="0"/>
        </a:spcAft>
        <a:buClr>
          <a:schemeClr val="accent1"/>
        </a:buClr>
        <a:buFont typeface="Arial" charset="0"/>
        <a:buChar char="–"/>
        <a:defRPr sz="1539">
          <a:solidFill>
            <a:schemeClr val="accent1"/>
          </a:solidFill>
          <a:latin typeface="+mn-lt"/>
        </a:defRPr>
      </a:lvl7pPr>
      <a:lvl8pPr marL="2863300" indent="-227294" algn="l" rtl="0" eaLnBrk="1" fontAlgn="base" hangingPunct="1">
        <a:lnSpc>
          <a:spcPct val="95000"/>
        </a:lnSpc>
        <a:spcBef>
          <a:spcPct val="30000"/>
        </a:spcBef>
        <a:spcAft>
          <a:spcPct val="0"/>
        </a:spcAft>
        <a:buClr>
          <a:schemeClr val="accent1"/>
        </a:buClr>
        <a:buFont typeface="Arial" charset="0"/>
        <a:buChar char="–"/>
        <a:defRPr sz="1539">
          <a:solidFill>
            <a:schemeClr val="accent1"/>
          </a:solidFill>
          <a:latin typeface="+mn-lt"/>
        </a:defRPr>
      </a:lvl8pPr>
      <a:lvl9pPr marL="3302647" indent="-227294" algn="l" rtl="0" eaLnBrk="1" fontAlgn="base" hangingPunct="1">
        <a:lnSpc>
          <a:spcPct val="95000"/>
        </a:lnSpc>
        <a:spcBef>
          <a:spcPct val="30000"/>
        </a:spcBef>
        <a:spcAft>
          <a:spcPct val="0"/>
        </a:spcAft>
        <a:buClr>
          <a:schemeClr val="accent1"/>
        </a:buClr>
        <a:buFont typeface="Arial" charset="0"/>
        <a:buChar char="–"/>
        <a:defRPr sz="1539">
          <a:solidFill>
            <a:schemeClr val="accent1"/>
          </a:solidFill>
          <a:latin typeface="+mn-lt"/>
        </a:defRPr>
      </a:lvl9pPr>
    </p:bodyStyle>
    <p:otherStyle>
      <a:defPPr>
        <a:defRPr lang="en-US"/>
      </a:defPPr>
      <a:lvl1pPr marL="0" algn="l" defTabSz="878681" rtl="0" eaLnBrk="1" latinLnBrk="0" hangingPunct="1">
        <a:defRPr sz="1731" kern="1200">
          <a:solidFill>
            <a:schemeClr val="tx1"/>
          </a:solidFill>
          <a:latin typeface="+mn-lt"/>
          <a:ea typeface="+mn-ea"/>
          <a:cs typeface="+mn-cs"/>
        </a:defRPr>
      </a:lvl1pPr>
      <a:lvl2pPr marL="439323" algn="l" defTabSz="878681" rtl="0" eaLnBrk="1" latinLnBrk="0" hangingPunct="1">
        <a:defRPr sz="1731" kern="1200">
          <a:solidFill>
            <a:schemeClr val="tx1"/>
          </a:solidFill>
          <a:latin typeface="+mn-lt"/>
          <a:ea typeface="+mn-ea"/>
          <a:cs typeface="+mn-cs"/>
        </a:defRPr>
      </a:lvl2pPr>
      <a:lvl3pPr marL="878681" algn="l" defTabSz="878681" rtl="0" eaLnBrk="1" latinLnBrk="0" hangingPunct="1">
        <a:defRPr sz="1731" kern="1200">
          <a:solidFill>
            <a:schemeClr val="tx1"/>
          </a:solidFill>
          <a:latin typeface="+mn-lt"/>
          <a:ea typeface="+mn-ea"/>
          <a:cs typeface="+mn-cs"/>
        </a:defRPr>
      </a:lvl3pPr>
      <a:lvl4pPr marL="1318015" algn="l" defTabSz="878681" rtl="0" eaLnBrk="1" latinLnBrk="0" hangingPunct="1">
        <a:defRPr sz="1731" kern="1200">
          <a:solidFill>
            <a:schemeClr val="tx1"/>
          </a:solidFill>
          <a:latin typeface="+mn-lt"/>
          <a:ea typeface="+mn-ea"/>
          <a:cs typeface="+mn-cs"/>
        </a:defRPr>
      </a:lvl4pPr>
      <a:lvl5pPr marL="1757361" algn="l" defTabSz="878681" rtl="0" eaLnBrk="1" latinLnBrk="0" hangingPunct="1">
        <a:defRPr sz="1731" kern="1200">
          <a:solidFill>
            <a:schemeClr val="tx1"/>
          </a:solidFill>
          <a:latin typeface="+mn-lt"/>
          <a:ea typeface="+mn-ea"/>
          <a:cs typeface="+mn-cs"/>
        </a:defRPr>
      </a:lvl5pPr>
      <a:lvl6pPr marL="2196683" algn="l" defTabSz="878681" rtl="0" eaLnBrk="1" latinLnBrk="0" hangingPunct="1">
        <a:defRPr sz="1731" kern="1200">
          <a:solidFill>
            <a:schemeClr val="tx1"/>
          </a:solidFill>
          <a:latin typeface="+mn-lt"/>
          <a:ea typeface="+mn-ea"/>
          <a:cs typeface="+mn-cs"/>
        </a:defRPr>
      </a:lvl6pPr>
      <a:lvl7pPr marL="2636006" algn="l" defTabSz="878681" rtl="0" eaLnBrk="1" latinLnBrk="0" hangingPunct="1">
        <a:defRPr sz="1731" kern="1200">
          <a:solidFill>
            <a:schemeClr val="tx1"/>
          </a:solidFill>
          <a:latin typeface="+mn-lt"/>
          <a:ea typeface="+mn-ea"/>
          <a:cs typeface="+mn-cs"/>
        </a:defRPr>
      </a:lvl7pPr>
      <a:lvl8pPr marL="3075351" algn="l" defTabSz="878681" rtl="0" eaLnBrk="1" latinLnBrk="0" hangingPunct="1">
        <a:defRPr sz="1731" kern="1200">
          <a:solidFill>
            <a:schemeClr val="tx1"/>
          </a:solidFill>
          <a:latin typeface="+mn-lt"/>
          <a:ea typeface="+mn-ea"/>
          <a:cs typeface="+mn-cs"/>
        </a:defRPr>
      </a:lvl8pPr>
      <a:lvl9pPr marL="3514685" algn="l" defTabSz="878681" rtl="0" eaLnBrk="1" latinLnBrk="0" hangingPunct="1">
        <a:defRPr sz="173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p15:clr>
            <a:srgbClr val="F26B43"/>
          </p15:clr>
        </p15:guide>
        <p15:guide id="2" pos="7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52.xml"/><Relationship Id="rId1" Type="http://schemas.openxmlformats.org/officeDocument/2006/relationships/slideLayout" Target="../slideLayouts/slideLayout12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53.xml"/><Relationship Id="rId1" Type="http://schemas.openxmlformats.org/officeDocument/2006/relationships/slideLayout" Target="../slideLayouts/slideLayout122.xml"/><Relationship Id="rId4" Type="http://schemas.openxmlformats.org/officeDocument/2006/relationships/image" Target="../media/image220.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2.xml"/></Relationships>
</file>

<file path=ppt/slides/_rels/slide10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8.xml"/><Relationship Id="rId1" Type="http://schemas.openxmlformats.org/officeDocument/2006/relationships/slideLayout" Target="../slideLayouts/slideLayout122.xml"/><Relationship Id="rId4" Type="http://schemas.openxmlformats.org/officeDocument/2006/relationships/image" Target="../media/image2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0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9.xml"/><Relationship Id="rId1" Type="http://schemas.openxmlformats.org/officeDocument/2006/relationships/slideLayout" Target="../slideLayouts/slideLayout144.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32.xml"/><Relationship Id="rId1" Type="http://schemas.openxmlformats.org/officeDocument/2006/relationships/themeOverride" Target="../theme/themeOverride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122.xml"/><Relationship Id="rId4" Type="http://schemas.openxmlformats.org/officeDocument/2006/relationships/image" Target="../media/image22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1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0.xml"/><Relationship Id="rId1" Type="http://schemas.openxmlformats.org/officeDocument/2006/relationships/slideLayout" Target="../slideLayouts/slideLayout12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1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61.xml"/><Relationship Id="rId1" Type="http://schemas.openxmlformats.org/officeDocument/2006/relationships/slideLayout" Target="../slideLayouts/slideLayout122.xml"/><Relationship Id="rId5" Type="http://schemas.openxmlformats.org/officeDocument/2006/relationships/hyperlink" Target="https://github.com/container-storage-interface" TargetMode="External"/><Relationship Id="rId4" Type="http://schemas.openxmlformats.org/officeDocument/2006/relationships/image" Target="../media/image232.png"/></Relationships>
</file>

<file path=ppt/slides/_rels/slide11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122.xml"/></Relationships>
</file>

<file path=ppt/slides/_rels/slide118.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5.png"/><Relationship Id="rId7" Type="http://schemas.openxmlformats.org/officeDocument/2006/relationships/image" Target="../media/image238.png"/><Relationship Id="rId2" Type="http://schemas.openxmlformats.org/officeDocument/2006/relationships/notesSlide" Target="../notesSlides/notesSlide62.xml"/><Relationship Id="rId1" Type="http://schemas.openxmlformats.org/officeDocument/2006/relationships/slideLayout" Target="../slideLayouts/slideLayout124.xml"/><Relationship Id="rId6" Type="http://schemas.openxmlformats.org/officeDocument/2006/relationships/image" Target="../media/image222.png"/><Relationship Id="rId5" Type="http://schemas.openxmlformats.org/officeDocument/2006/relationships/image" Target="../media/image237.png"/><Relationship Id="rId10" Type="http://schemas.openxmlformats.org/officeDocument/2006/relationships/image" Target="../media/image241.png"/><Relationship Id="rId4" Type="http://schemas.openxmlformats.org/officeDocument/2006/relationships/image" Target="../media/image236.png"/><Relationship Id="rId9" Type="http://schemas.openxmlformats.org/officeDocument/2006/relationships/image" Target="../media/image240.gi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4.xml"/></Relationships>
</file>

<file path=ppt/slides/_rels/slide1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hyperlink" Target="https://www.dellemc.com/en-us/storage/storage-automation-and-developer-resources/index.htm" TargetMode="External"/><Relationship Id="rId1" Type="http://schemas.openxmlformats.org/officeDocument/2006/relationships/slideLayout" Target="../slideLayouts/slideLayout12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2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64.xml"/><Relationship Id="rId1" Type="http://schemas.openxmlformats.org/officeDocument/2006/relationships/slideLayout" Target="../slideLayouts/slideLayout124.xml"/><Relationship Id="rId6" Type="http://schemas.openxmlformats.org/officeDocument/2006/relationships/hyperlink" Target="https://www.delltechnologies.com/storagesource" TargetMode="External"/><Relationship Id="rId5" Type="http://schemas.openxmlformats.org/officeDocument/2006/relationships/image" Target="../media/image249.png"/><Relationship Id="rId4" Type="http://schemas.openxmlformats.org/officeDocument/2006/relationships/image" Target="../media/image248.png"/></Relationships>
</file>

<file path=ppt/slides/_rels/slide12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44.xml"/></Relationships>
</file>

<file path=ppt/slides/_rels/slide123.xml.rels><?xml version="1.0" encoding="UTF-8" standalone="yes"?>
<Relationships xmlns="http://schemas.openxmlformats.org/package/2006/relationships"><Relationship Id="rId3" Type="http://schemas.openxmlformats.org/officeDocument/2006/relationships/hyperlink" Target="https://www.youtube.com/watch?v=7tigGQXZ73s" TargetMode="External"/><Relationship Id="rId2" Type="http://schemas.openxmlformats.org/officeDocument/2006/relationships/image" Target="../media/image252.png"/><Relationship Id="rId1" Type="http://schemas.openxmlformats.org/officeDocument/2006/relationships/slideLayout" Target="../slideLayouts/slideLayout12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26.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29.xml"/></Relationships>
</file>

<file path=ppt/slides/_rels/slide127.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png"/><Relationship Id="rId3" Type="http://schemas.openxmlformats.org/officeDocument/2006/relationships/image" Target="../media/image254.png"/><Relationship Id="rId7" Type="http://schemas.openxmlformats.org/officeDocument/2006/relationships/image" Target="../media/image258.png"/><Relationship Id="rId12" Type="http://schemas.openxmlformats.org/officeDocument/2006/relationships/image" Target="../media/image263.png"/><Relationship Id="rId2" Type="http://schemas.openxmlformats.org/officeDocument/2006/relationships/notesSlide" Target="../notesSlides/notesSlide65.xml"/><Relationship Id="rId1" Type="http://schemas.openxmlformats.org/officeDocument/2006/relationships/slideLayout" Target="../slideLayouts/slideLayout124.xml"/><Relationship Id="rId6" Type="http://schemas.openxmlformats.org/officeDocument/2006/relationships/image" Target="../media/image257.png"/><Relationship Id="rId11" Type="http://schemas.openxmlformats.org/officeDocument/2006/relationships/image" Target="../media/image262.png"/><Relationship Id="rId5" Type="http://schemas.openxmlformats.org/officeDocument/2006/relationships/image" Target="../media/image256.png"/><Relationship Id="rId10" Type="http://schemas.openxmlformats.org/officeDocument/2006/relationships/image" Target="../media/image261.png"/><Relationship Id="rId4" Type="http://schemas.openxmlformats.org/officeDocument/2006/relationships/image" Target="../media/image255.png"/><Relationship Id="rId9" Type="http://schemas.openxmlformats.org/officeDocument/2006/relationships/image" Target="../media/image260.png"/></Relationships>
</file>

<file path=ppt/slides/_rels/slide12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66.xml"/><Relationship Id="rId1" Type="http://schemas.openxmlformats.org/officeDocument/2006/relationships/slideLayout" Target="../slideLayouts/slideLayout122.xml"/></Relationships>
</file>

<file path=ppt/slides/_rels/slide12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67.xml"/><Relationship Id="rId1" Type="http://schemas.openxmlformats.org/officeDocument/2006/relationships/slideLayout" Target="../slideLayouts/slideLayout122.xml"/><Relationship Id="rId5" Type="http://schemas.openxmlformats.org/officeDocument/2006/relationships/image" Target="../media/image268.png"/><Relationship Id="rId4" Type="http://schemas.openxmlformats.org/officeDocument/2006/relationships/image" Target="../media/image267.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68.xml"/><Relationship Id="rId1" Type="http://schemas.openxmlformats.org/officeDocument/2006/relationships/slideLayout" Target="../slideLayouts/slideLayout122.xml"/><Relationship Id="rId5" Type="http://schemas.openxmlformats.org/officeDocument/2006/relationships/image" Target="../media/image268.png"/><Relationship Id="rId4" Type="http://schemas.openxmlformats.org/officeDocument/2006/relationships/image" Target="../media/image26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2.xml"/></Relationships>
</file>

<file path=ppt/slides/_rels/slide132.xml.rels><?xml version="1.0" encoding="UTF-8" standalone="yes"?>
<Relationships xmlns="http://schemas.openxmlformats.org/package/2006/relationships"><Relationship Id="rId8" Type="http://schemas.openxmlformats.org/officeDocument/2006/relationships/image" Target="../media/image274.svg"/><Relationship Id="rId3" Type="http://schemas.openxmlformats.org/officeDocument/2006/relationships/image" Target="../media/image269.png"/><Relationship Id="rId7" Type="http://schemas.openxmlformats.org/officeDocument/2006/relationships/image" Target="../media/image273.png"/><Relationship Id="rId2" Type="http://schemas.openxmlformats.org/officeDocument/2006/relationships/notesSlide" Target="../notesSlides/notesSlide70.xml"/><Relationship Id="rId1" Type="http://schemas.openxmlformats.org/officeDocument/2006/relationships/slideLayout" Target="../slideLayouts/slideLayout123.xml"/><Relationship Id="rId6" Type="http://schemas.openxmlformats.org/officeDocument/2006/relationships/image" Target="../media/image272.svg"/><Relationship Id="rId5" Type="http://schemas.openxmlformats.org/officeDocument/2006/relationships/image" Target="../media/image271.png"/><Relationship Id="rId10" Type="http://schemas.openxmlformats.org/officeDocument/2006/relationships/image" Target="../media/image276.svg"/><Relationship Id="rId4" Type="http://schemas.openxmlformats.org/officeDocument/2006/relationships/image" Target="../media/image270.svg"/><Relationship Id="rId9" Type="http://schemas.openxmlformats.org/officeDocument/2006/relationships/image" Target="../media/image275.png"/></Relationships>
</file>

<file path=ppt/slides/_rels/slide133.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71.xml"/><Relationship Id="rId1" Type="http://schemas.openxmlformats.org/officeDocument/2006/relationships/slideLayout" Target="../slideLayouts/slideLayout123.xml"/><Relationship Id="rId6" Type="http://schemas.openxmlformats.org/officeDocument/2006/relationships/image" Target="../media/image280.svg"/><Relationship Id="rId5" Type="http://schemas.openxmlformats.org/officeDocument/2006/relationships/image" Target="../media/image279.png"/><Relationship Id="rId4" Type="http://schemas.openxmlformats.org/officeDocument/2006/relationships/image" Target="../media/image278.png"/><Relationship Id="rId9" Type="http://schemas.openxmlformats.org/officeDocument/2006/relationships/image" Target="../media/image283.png"/></Relationships>
</file>

<file path=ppt/slides/_rels/slide134.xml.rels><?xml version="1.0" encoding="UTF-8" standalone="yes"?>
<Relationships xmlns="http://schemas.openxmlformats.org/package/2006/relationships"><Relationship Id="rId8" Type="http://schemas.openxmlformats.org/officeDocument/2006/relationships/image" Target="../media/image289.sv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notesSlide" Target="../notesSlides/notesSlide72.xml"/><Relationship Id="rId1" Type="http://schemas.openxmlformats.org/officeDocument/2006/relationships/slideLayout" Target="../slideLayouts/slideLayout145.xml"/><Relationship Id="rId6" Type="http://schemas.openxmlformats.org/officeDocument/2006/relationships/image" Target="../media/image287.png"/><Relationship Id="rId5" Type="http://schemas.openxmlformats.org/officeDocument/2006/relationships/image" Target="../media/image286.png"/><Relationship Id="rId10" Type="http://schemas.openxmlformats.org/officeDocument/2006/relationships/image" Target="../media/image291.svg"/><Relationship Id="rId4" Type="http://schemas.openxmlformats.org/officeDocument/2006/relationships/image" Target="../media/image285.png"/><Relationship Id="rId9" Type="http://schemas.openxmlformats.org/officeDocument/2006/relationships/image" Target="../media/image290.png"/></Relationships>
</file>

<file path=ppt/slides/_rels/slide13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73.xml"/><Relationship Id="rId1" Type="http://schemas.openxmlformats.org/officeDocument/2006/relationships/slideLayout" Target="../slideLayouts/slideLayout123.xml"/><Relationship Id="rId4" Type="http://schemas.openxmlformats.org/officeDocument/2006/relationships/image" Target="../media/image293.png"/></Relationships>
</file>

<file path=ppt/slides/_rels/slide136.xml.rels><?xml version="1.0" encoding="UTF-8" standalone="yes"?>
<Relationships xmlns="http://schemas.openxmlformats.org/package/2006/relationships"><Relationship Id="rId2" Type="http://schemas.openxmlformats.org/officeDocument/2006/relationships/image" Target="../media/image294.tiff"/><Relationship Id="rId1" Type="http://schemas.openxmlformats.org/officeDocument/2006/relationships/slideLayout" Target="../slideLayouts/slideLayout123.xml"/></Relationships>
</file>

<file path=ppt/slides/_rels/slide137.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05.png"/><Relationship Id="rId3" Type="http://schemas.openxmlformats.org/officeDocument/2006/relationships/image" Target="../media/image295.png"/><Relationship Id="rId7" Type="http://schemas.openxmlformats.org/officeDocument/2006/relationships/image" Target="../media/image299.svg"/><Relationship Id="rId12" Type="http://schemas.openxmlformats.org/officeDocument/2006/relationships/image" Target="../media/image304.png"/><Relationship Id="rId17" Type="http://schemas.openxmlformats.org/officeDocument/2006/relationships/image" Target="../media/image309.png"/><Relationship Id="rId2" Type="http://schemas.openxmlformats.org/officeDocument/2006/relationships/notesSlide" Target="../notesSlides/notesSlide74.xml"/><Relationship Id="rId16" Type="http://schemas.openxmlformats.org/officeDocument/2006/relationships/image" Target="../media/image308.png"/><Relationship Id="rId1" Type="http://schemas.openxmlformats.org/officeDocument/2006/relationships/slideLayout" Target="../slideLayouts/slideLayout123.xml"/><Relationship Id="rId6" Type="http://schemas.openxmlformats.org/officeDocument/2006/relationships/image" Target="../media/image298.png"/><Relationship Id="rId11" Type="http://schemas.openxmlformats.org/officeDocument/2006/relationships/image" Target="../media/image303.png"/><Relationship Id="rId5" Type="http://schemas.openxmlformats.org/officeDocument/2006/relationships/image" Target="../media/image297.svg"/><Relationship Id="rId15" Type="http://schemas.openxmlformats.org/officeDocument/2006/relationships/image" Target="../media/image307.png"/><Relationship Id="rId10" Type="http://schemas.openxmlformats.org/officeDocument/2006/relationships/image" Target="../media/image302.png"/><Relationship Id="rId4" Type="http://schemas.openxmlformats.org/officeDocument/2006/relationships/image" Target="../media/image296.png"/><Relationship Id="rId9" Type="http://schemas.openxmlformats.org/officeDocument/2006/relationships/image" Target="../media/image301.svg"/><Relationship Id="rId14" Type="http://schemas.openxmlformats.org/officeDocument/2006/relationships/image" Target="../media/image306.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2.xml"/><Relationship Id="rId5" Type="http://schemas.openxmlformats.org/officeDocument/2006/relationships/image" Target="../media/image80.png"/><Relationship Id="rId4" Type="http://schemas.openxmlformats.org/officeDocument/2006/relationships/image" Target="../media/image79.png"/></Relationships>
</file>

<file path=ppt/slides/_rels/slide140.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41.xml.rels><?xml version="1.0" encoding="UTF-8" standalone="yes"?>
<Relationships xmlns="http://schemas.openxmlformats.org/package/2006/relationships"><Relationship Id="rId3" Type="http://schemas.openxmlformats.org/officeDocument/2006/relationships/hyperlink" Target="http://web.hol.vmware.com/landingPages/index.aspx?id=D69FKDGA" TargetMode="External"/><Relationship Id="rId2" Type="http://schemas.openxmlformats.org/officeDocument/2006/relationships/hyperlink" Target="https://labs.hol.vmware.com/" TargetMode="External"/><Relationship Id="rId1" Type="http://schemas.openxmlformats.org/officeDocument/2006/relationships/slideLayout" Target="../slideLayouts/slideLayout124.xml"/><Relationship Id="rId4" Type="http://schemas.openxmlformats.org/officeDocument/2006/relationships/image" Target="../media/image311.png"/></Relationships>
</file>

<file path=ppt/slides/_rels/slide142.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jpeg"/><Relationship Id="rId1" Type="http://schemas.openxmlformats.org/officeDocument/2006/relationships/slideLayout" Target="../slideLayouts/slideLayout126.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44.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46.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2.jpeg"/><Relationship Id="rId1" Type="http://schemas.openxmlformats.org/officeDocument/2006/relationships/slideLayout" Target="../slideLayouts/slideLayout126.xml"/><Relationship Id="rId5" Type="http://schemas.openxmlformats.org/officeDocument/2006/relationships/image" Target="../media/image319.png"/><Relationship Id="rId4" Type="http://schemas.openxmlformats.org/officeDocument/2006/relationships/image" Target="../media/image31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8.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4.xml"/></Relationships>
</file>

<file path=ppt/slides/_rels/slide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4.xml"/></Relationships>
</file>

<file path=ppt/slides/_rels/slide152.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notesSlide" Target="../notesSlides/notesSlide79.xml"/><Relationship Id="rId1" Type="http://schemas.openxmlformats.org/officeDocument/2006/relationships/slideLayout" Target="../slideLayouts/slideLayout124.xml"/><Relationship Id="rId4" Type="http://schemas.openxmlformats.org/officeDocument/2006/relationships/hyperlink" Target="https://help.github.com/desktop/guides/getting-started-with-github-desktop/"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2.jpeg"/><Relationship Id="rId1" Type="http://schemas.openxmlformats.org/officeDocument/2006/relationships/slideLayout" Target="../slideLayouts/slideLayout126.xml"/><Relationship Id="rId5" Type="http://schemas.openxmlformats.org/officeDocument/2006/relationships/image" Target="../media/image322.png"/><Relationship Id="rId4" Type="http://schemas.openxmlformats.org/officeDocument/2006/relationships/image" Target="../media/image32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56.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58.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12.jpeg"/><Relationship Id="rId1" Type="http://schemas.openxmlformats.org/officeDocument/2006/relationships/slideLayout" Target="../slideLayouts/slideLayout126.xml"/><Relationship Id="rId5" Type="http://schemas.openxmlformats.org/officeDocument/2006/relationships/image" Target="../media/image325.png"/><Relationship Id="rId4" Type="http://schemas.openxmlformats.org/officeDocument/2006/relationships/image" Target="../media/image32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60.xml.rels><?xml version="1.0" encoding="UTF-8" standalone="yes"?>
<Relationships xmlns="http://schemas.openxmlformats.org/package/2006/relationships"><Relationship Id="rId3" Type="http://schemas.openxmlformats.org/officeDocument/2006/relationships/hyperlink" Target="https://hub.docker.com/?overlay=onboarding&amp;step=clone" TargetMode="External"/><Relationship Id="rId2" Type="http://schemas.openxmlformats.org/officeDocument/2006/relationships/notesSlide" Target="../notesSlides/notesSlide80.xml"/><Relationship Id="rId1" Type="http://schemas.openxmlformats.org/officeDocument/2006/relationships/slideLayout" Target="../slideLayouts/slideLayout124.xml"/><Relationship Id="rId4" Type="http://schemas.openxmlformats.org/officeDocument/2006/relationships/image" Target="../media/image326.jpeg"/></Relationships>
</file>

<file path=ppt/slides/_rels/slide161.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12.jpeg"/><Relationship Id="rId1" Type="http://schemas.openxmlformats.org/officeDocument/2006/relationships/slideLayout" Target="../slideLayouts/slideLayout12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65.xml.rels><?xml version="1.0" encoding="UTF-8" standalone="yes"?>
<Relationships xmlns="http://schemas.openxmlformats.org/package/2006/relationships"><Relationship Id="rId3" Type="http://schemas.openxmlformats.org/officeDocument/2006/relationships/hyperlink" Target="https://docs.docker.com/docker-for-windows/#kubernetes" TargetMode="External"/><Relationship Id="rId2" Type="http://schemas.openxmlformats.org/officeDocument/2006/relationships/notesSlide" Target="../notesSlides/notesSlide81.xml"/><Relationship Id="rId1" Type="http://schemas.openxmlformats.org/officeDocument/2006/relationships/slideLayout" Target="../slideLayouts/slideLayout124.xml"/><Relationship Id="rId4" Type="http://schemas.openxmlformats.org/officeDocument/2006/relationships/image" Target="../media/image326.jpeg"/></Relationships>
</file>

<file path=ppt/slides/_rels/slide166.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12.jpeg"/><Relationship Id="rId1" Type="http://schemas.openxmlformats.org/officeDocument/2006/relationships/slideLayout" Target="../slideLayouts/slideLayout12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4.xml"/></Relationships>
</file>

<file path=ppt/slides/_rels/slide170.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7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12.jpeg"/><Relationship Id="rId1" Type="http://schemas.openxmlformats.org/officeDocument/2006/relationships/slideLayout" Target="../slideLayouts/slideLayout126.xml"/><Relationship Id="rId4" Type="http://schemas.openxmlformats.org/officeDocument/2006/relationships/image" Target="../media/image33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74.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76.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1.png"/><Relationship Id="rId7" Type="http://schemas.openxmlformats.org/officeDocument/2006/relationships/image" Target="../media/image335.png"/><Relationship Id="rId2" Type="http://schemas.openxmlformats.org/officeDocument/2006/relationships/image" Target="../media/image312.jpeg"/><Relationship Id="rId1" Type="http://schemas.openxmlformats.org/officeDocument/2006/relationships/slideLayout" Target="../slideLayouts/slideLayout126.xml"/><Relationship Id="rId6" Type="http://schemas.openxmlformats.org/officeDocument/2006/relationships/image" Target="../media/image334.png"/><Relationship Id="rId11" Type="http://schemas.openxmlformats.org/officeDocument/2006/relationships/image" Target="../media/image339.png"/><Relationship Id="rId5" Type="http://schemas.openxmlformats.org/officeDocument/2006/relationships/image" Target="../media/image333.png"/><Relationship Id="rId10" Type="http://schemas.openxmlformats.org/officeDocument/2006/relationships/image" Target="../media/image338.png"/><Relationship Id="rId4" Type="http://schemas.openxmlformats.org/officeDocument/2006/relationships/image" Target="../media/image332.png"/><Relationship Id="rId9" Type="http://schemas.openxmlformats.org/officeDocument/2006/relationships/image" Target="../media/image33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78.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79.xml.rels><?xml version="1.0" encoding="UTF-8" standalone="yes"?>
<Relationships xmlns="http://schemas.openxmlformats.org/package/2006/relationships"><Relationship Id="rId3" Type="http://schemas.openxmlformats.org/officeDocument/2006/relationships/hyperlink" Target="http://web.hol.vmware.com/landingPages/index.aspx?id=D69FKDGA" TargetMode="External"/><Relationship Id="rId2" Type="http://schemas.openxmlformats.org/officeDocument/2006/relationships/hyperlink" Target="https://labs.hol.vmware.com/" TargetMode="External"/><Relationship Id="rId1" Type="http://schemas.openxmlformats.org/officeDocument/2006/relationships/slideLayout" Target="../slideLayouts/slideLayout124.xml"/><Relationship Id="rId4" Type="http://schemas.openxmlformats.org/officeDocument/2006/relationships/image" Target="../media/image311.png"/></Relationships>
</file>

<file path=ppt/slides/_rels/slide1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101.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png"/><Relationship Id="rId9" Type="http://schemas.openxmlformats.org/officeDocument/2006/relationships/image" Target="../media/image92.png"/></Relationships>
</file>

<file path=ppt/slides/_rels/slide180.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jpeg"/><Relationship Id="rId1" Type="http://schemas.openxmlformats.org/officeDocument/2006/relationships/slideLayout" Target="../slideLayouts/slideLayout126.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82.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2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8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2.jpeg"/><Relationship Id="rId1" Type="http://schemas.openxmlformats.org/officeDocument/2006/relationships/slideLayout" Target="../slideLayouts/slideLayout126.xml"/><Relationship Id="rId5" Type="http://schemas.openxmlformats.org/officeDocument/2006/relationships/image" Target="../media/image319.png"/><Relationship Id="rId4" Type="http://schemas.openxmlformats.org/officeDocument/2006/relationships/image" Target="../media/image318.png"/></Relationships>
</file>

<file path=ppt/slides/_rels/slide19.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hyperlink" Target="https://12factor.net/" TargetMode="External"/><Relationship Id="rId7" Type="http://schemas.openxmlformats.org/officeDocument/2006/relationships/image" Target="../media/image97.jpeg"/><Relationship Id="rId2" Type="http://schemas.openxmlformats.org/officeDocument/2006/relationships/notesSlide" Target="../notesSlides/notesSlide11.xml"/><Relationship Id="rId1" Type="http://schemas.openxmlformats.org/officeDocument/2006/relationships/slideLayout" Target="../slideLayouts/slideLayout103.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102.xml"/><Relationship Id="rId4" Type="http://schemas.openxmlformats.org/officeDocument/2006/relationships/image" Target="../media/image101.jpeg"/></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32.xml"/><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XU0llRltyFM" TargetMode="External"/><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3.png"/><Relationship Id="rId21" Type="http://schemas.openxmlformats.org/officeDocument/2006/relationships/image" Target="../media/image130.png"/><Relationship Id="rId7" Type="http://schemas.openxmlformats.org/officeDocument/2006/relationships/image" Target="../media/image54.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2.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32.xml"/><Relationship Id="rId6" Type="http://schemas.openxmlformats.org/officeDocument/2006/relationships/image" Target="../media/image116.png"/><Relationship Id="rId11" Type="http://schemas.openxmlformats.org/officeDocument/2006/relationships/image" Target="../media/image120.png"/><Relationship Id="rId24" Type="http://schemas.openxmlformats.org/officeDocument/2006/relationships/image" Target="../media/image73.png"/><Relationship Id="rId5" Type="http://schemas.openxmlformats.org/officeDocument/2006/relationships/image" Target="../media/image115.png"/><Relationship Id="rId15" Type="http://schemas.openxmlformats.org/officeDocument/2006/relationships/image" Target="../media/image124.png"/><Relationship Id="rId23" Type="http://schemas.openxmlformats.org/officeDocument/2006/relationships/image" Target="../media/image132.png"/><Relationship Id="rId10" Type="http://schemas.openxmlformats.org/officeDocument/2006/relationships/image" Target="../media/image119.svg"/><Relationship Id="rId19" Type="http://schemas.openxmlformats.org/officeDocument/2006/relationships/image" Target="../media/image128.png"/><Relationship Id="rId4" Type="http://schemas.openxmlformats.org/officeDocument/2006/relationships/image" Target="../media/image114.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6.xml"/><Relationship Id="rId1" Type="http://schemas.openxmlformats.org/officeDocument/2006/relationships/slideLayout" Target="../slideLayouts/slideLayout102.xml"/><Relationship Id="rId5" Type="http://schemas.openxmlformats.org/officeDocument/2006/relationships/image" Target="../media/image135.png"/><Relationship Id="rId4" Type="http://schemas.openxmlformats.org/officeDocument/2006/relationships/image" Target="../media/image134.png"/></Relationships>
</file>

<file path=ppt/slides/_rels/slide4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8.xml"/><Relationship Id="rId1" Type="http://schemas.openxmlformats.org/officeDocument/2006/relationships/slideLayout" Target="../slideLayouts/slideLayout124.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6.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xml"/><Relationship Id="rId1" Type="http://schemas.openxmlformats.org/officeDocument/2006/relationships/slideLayout" Target="../slideLayouts/slideLayout124.xml"/></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0.xml"/><Relationship Id="rId1" Type="http://schemas.openxmlformats.org/officeDocument/2006/relationships/slideLayout" Target="../slideLayouts/slideLayout124.xml"/></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26.xml"/></Relationships>
</file>

<file path=ppt/slides/_rels/slide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148.xml"/><Relationship Id="rId4" Type="http://schemas.openxmlformats.org/officeDocument/2006/relationships/image" Target="../media/image10.emf"/></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148.png"/></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1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3.xml"/><Relationship Id="rId1" Type="http://schemas.openxmlformats.org/officeDocument/2006/relationships/slideLayout" Target="../slideLayouts/slideLayout129.xml"/></Relationships>
</file>

<file path=ppt/slides/_rels/slide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9.xml"/></Relationships>
</file>

<file path=ppt/slides/_rels/slide5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2.xml"/></Relationships>
</file>

<file path=ppt/slides/_rels/slide5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image" Target="../media/image152.jpe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36.xml"/><Relationship Id="rId1" Type="http://schemas.openxmlformats.org/officeDocument/2006/relationships/slideLayout" Target="../slideLayouts/slideLayout122.xml"/><Relationship Id="rId6" Type="http://schemas.openxmlformats.org/officeDocument/2006/relationships/image" Target="../media/image155.png"/><Relationship Id="rId11" Type="http://schemas.openxmlformats.org/officeDocument/2006/relationships/image" Target="../media/image160.jpeg"/><Relationship Id="rId5" Type="http://schemas.openxmlformats.org/officeDocument/2006/relationships/image" Target="../media/image154.png"/><Relationship Id="rId15" Type="http://schemas.openxmlformats.org/officeDocument/2006/relationships/image" Target="../media/image164.jpeg"/><Relationship Id="rId10" Type="http://schemas.openxmlformats.org/officeDocument/2006/relationships/image" Target="../media/image159.jpeg"/><Relationship Id="rId4" Type="http://schemas.openxmlformats.org/officeDocument/2006/relationships/image" Target="../media/image153.jpeg"/><Relationship Id="rId9" Type="http://schemas.openxmlformats.org/officeDocument/2006/relationships/image" Target="../media/image158.jpeg"/><Relationship Id="rId14" Type="http://schemas.openxmlformats.org/officeDocument/2006/relationships/image" Target="../media/image163.jpeg"/></Relationships>
</file>

<file path=ppt/slides/_rels/slide5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5.jpeg"/><Relationship Id="rId7" Type="http://schemas.openxmlformats.org/officeDocument/2006/relationships/image" Target="../media/image167.png"/><Relationship Id="rId12" Type="http://schemas.openxmlformats.org/officeDocument/2006/relationships/image" Target="../media/image172.jpeg"/><Relationship Id="rId2" Type="http://schemas.openxmlformats.org/officeDocument/2006/relationships/notesSlide" Target="../notesSlides/notesSlide37.xml"/><Relationship Id="rId1" Type="http://schemas.openxmlformats.org/officeDocument/2006/relationships/slideLayout" Target="../slideLayouts/slideLayout122.xml"/><Relationship Id="rId6" Type="http://schemas.openxmlformats.org/officeDocument/2006/relationships/image" Target="../media/image163.jpeg"/><Relationship Id="rId11" Type="http://schemas.openxmlformats.org/officeDocument/2006/relationships/image" Target="../media/image171.png"/><Relationship Id="rId5" Type="http://schemas.openxmlformats.org/officeDocument/2006/relationships/image" Target="../media/image166.png"/><Relationship Id="rId10" Type="http://schemas.openxmlformats.org/officeDocument/2006/relationships/image" Target="../media/image170.png"/><Relationship Id="rId4" Type="http://schemas.openxmlformats.org/officeDocument/2006/relationships/image" Target="../media/image161.png"/><Relationship Id="rId9" Type="http://schemas.openxmlformats.org/officeDocument/2006/relationships/image" Target="../media/image169.png"/></Relationships>
</file>

<file path=ppt/slides/_rels/slide59.xml.rels><?xml version="1.0" encoding="UTF-8" standalone="yes"?>
<Relationships xmlns="http://schemas.openxmlformats.org/package/2006/relationships"><Relationship Id="rId3" Type="http://schemas.openxmlformats.org/officeDocument/2006/relationships/image" Target="../media/image174.jpeg"/><Relationship Id="rId7" Type="http://schemas.openxmlformats.org/officeDocument/2006/relationships/image" Target="../media/image73.png"/><Relationship Id="rId2" Type="http://schemas.openxmlformats.org/officeDocument/2006/relationships/image" Target="../media/image173.jpeg"/><Relationship Id="rId1" Type="http://schemas.openxmlformats.org/officeDocument/2006/relationships/slideLayout" Target="../slideLayouts/slideLayout122.xml"/><Relationship Id="rId6" Type="http://schemas.openxmlformats.org/officeDocument/2006/relationships/image" Target="../media/image70.png"/><Relationship Id="rId5" Type="http://schemas.openxmlformats.org/officeDocument/2006/relationships/image" Target="../media/image60.png"/><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8.xml"/><Relationship Id="rId1" Type="http://schemas.openxmlformats.org/officeDocument/2006/relationships/slideLayout" Target="../slideLayouts/slideLayout1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4.xml"/></Relationships>
</file>

<file path=ppt/slides/_rels/slide6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24.xml"/></Relationships>
</file>

<file path=ppt/slides/_rels/slide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14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9.xml"/></Relationships>
</file>

<file path=ppt/slides/_rels/slide6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4.xml"/></Relationships>
</file>

<file path=ppt/slides/_rels/slide6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2.xml"/><Relationship Id="rId1" Type="http://schemas.openxmlformats.org/officeDocument/2006/relationships/slideLayout" Target="../slideLayouts/slideLayout122.xml"/></Relationships>
</file>

<file path=ppt/slides/_rels/slide6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3.xml"/><Relationship Id="rId1" Type="http://schemas.openxmlformats.org/officeDocument/2006/relationships/slideLayout" Target="../slideLayouts/slideLayout122.xml"/></Relationships>
</file>

<file path=ppt/slides/_rels/slide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0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png"/></Relationships>
</file>

<file path=ppt/slides/_rels/slide7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24.xml"/><Relationship Id="rId4" Type="http://schemas.openxmlformats.org/officeDocument/2006/relationships/image" Target="../media/image184.png"/></Relationships>
</file>

<file path=ppt/slides/_rels/slide7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4.xml"/><Relationship Id="rId1" Type="http://schemas.openxmlformats.org/officeDocument/2006/relationships/slideLayout" Target="../slideLayouts/slideLayout124.xml"/><Relationship Id="rId5" Type="http://schemas.openxmlformats.org/officeDocument/2006/relationships/image" Target="../media/image187.png"/><Relationship Id="rId4" Type="http://schemas.openxmlformats.org/officeDocument/2006/relationships/image" Target="../media/image186.png"/></Relationships>
</file>

<file path=ppt/slides/_rels/slide7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24.xml"/><Relationship Id="rId4" Type="http://schemas.openxmlformats.org/officeDocument/2006/relationships/image" Target="../media/image1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2.xml"/></Relationships>
</file>

<file path=ppt/slides/_rels/slide7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122.xml"/><Relationship Id="rId4" Type="http://schemas.openxmlformats.org/officeDocument/2006/relationships/hyperlink" Target="https://www.youtube.com/watch?v=wW9CAH9nSL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7.xml"/><Relationship Id="rId1" Type="http://schemas.openxmlformats.org/officeDocument/2006/relationships/slideLayout" Target="../slideLayouts/slideLayout122.xml"/><Relationship Id="rId4" Type="http://schemas.openxmlformats.org/officeDocument/2006/relationships/image" Target="../media/image190.png"/></Relationships>
</file>

<file path=ppt/slides/_rels/slide7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8.xml"/><Relationship Id="rId1" Type="http://schemas.openxmlformats.org/officeDocument/2006/relationships/slideLayout" Target="../slideLayouts/slideLayout122.xml"/></Relationships>
</file>

<file path=ppt/slides/_rels/slide7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22.xml"/><Relationship Id="rId4" Type="http://schemas.openxmlformats.org/officeDocument/2006/relationships/image" Target="../media/image18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22.xml"/></Relationships>
</file>

<file path=ppt/slides/_rels/slide81.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2.png"/><Relationship Id="rId1" Type="http://schemas.openxmlformats.org/officeDocument/2006/relationships/slideLayout" Target="../slideLayouts/slideLayout122.xml"/><Relationship Id="rId5" Type="http://schemas.openxmlformats.org/officeDocument/2006/relationships/image" Target="../media/image195.png"/><Relationship Id="rId4" Type="http://schemas.openxmlformats.org/officeDocument/2006/relationships/image" Target="../media/image1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83.xml.rels><?xml version="1.0" encoding="UTF-8" standalone="yes"?>
<Relationships xmlns="http://schemas.openxmlformats.org/package/2006/relationships"><Relationship Id="rId3" Type="http://schemas.openxmlformats.org/officeDocument/2006/relationships/hyperlink" Target="https://kubernetes.io/docs/concepts/overview/what-is-kubernetes/" TargetMode="External"/><Relationship Id="rId2" Type="http://schemas.openxmlformats.org/officeDocument/2006/relationships/notesSlide" Target="../notesSlides/notesSlide49.xml"/><Relationship Id="rId1" Type="http://schemas.openxmlformats.org/officeDocument/2006/relationships/slideLayout" Target="../slideLayouts/slideLayout124.xml"/><Relationship Id="rId4" Type="http://schemas.openxmlformats.org/officeDocument/2006/relationships/image" Target="../media/image196.png"/></Relationships>
</file>

<file path=ppt/slides/_rels/slide8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24.xml"/></Relationships>
</file>

<file path=ppt/slides/_rels/slide8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124.xml"/></Relationships>
</file>

<file path=ppt/slides/_rels/slide86.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50.xml"/><Relationship Id="rId1" Type="http://schemas.openxmlformats.org/officeDocument/2006/relationships/slideLayout" Target="../slideLayouts/slideLayout124.xml"/><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image" Target="../media/image201.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44.xml"/></Relationships>
</file>

<file path=ppt/slides/_rels/slide89.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jpeg"/><Relationship Id="rId2" Type="http://schemas.openxmlformats.org/officeDocument/2006/relationships/notesSlide" Target="../notesSlides/notesSlide6.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17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jpeg"/><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9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22.xml"/></Relationships>
</file>

<file path=ppt/slides/_rels/slide9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22.xml"/></Relationships>
</file>

<file path=ppt/slides/_rels/slide9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1.xml"/><Relationship Id="rId1" Type="http://schemas.openxmlformats.org/officeDocument/2006/relationships/slideLayout" Target="../slideLayouts/slideLayout122.xml"/></Relationships>
</file>

<file path=ppt/slides/_rels/slide9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22.xml"/></Relationships>
</file>

<file path=ppt/slides/_rels/slide9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22.xml"/></Relationships>
</file>

<file path=ppt/slides/_rels/slide9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22.xml"/></Relationships>
</file>

<file path=ppt/slides/_rels/slide9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22.xml"/></Relationships>
</file>

<file path=ppt/slides/_rels/slide9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22.xml"/></Relationships>
</file>

<file path=ppt/slides/_rels/slide9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2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2" descr="https://i.imgur.com/f4IHYeH.png">
            <a:extLst>
              <a:ext uri="{FF2B5EF4-FFF2-40B4-BE49-F238E27FC236}">
                <a16:creationId xmlns:a16="http://schemas.microsoft.com/office/drawing/2014/main" id="{A1A9C585-1231-43E1-8C34-48B3C202C422}"/>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130392" y="1955756"/>
            <a:ext cx="3626445" cy="24507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a:extLst>
              <a:ext uri="{FF2B5EF4-FFF2-40B4-BE49-F238E27FC236}">
                <a16:creationId xmlns:a16="http://schemas.microsoft.com/office/drawing/2014/main" id="{A23B8BCA-2C69-4D60-8BC6-D66550BE578D}"/>
              </a:ext>
            </a:extLst>
          </p:cNvPr>
          <p:cNvSpPr txBox="1">
            <a:spLocks/>
          </p:cNvSpPr>
          <p:nvPr/>
        </p:nvSpPr>
        <p:spPr>
          <a:xfrm>
            <a:off x="285750" y="503211"/>
            <a:ext cx="7486650" cy="609398"/>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AU" sz="4400" dirty="0">
                <a:solidFill>
                  <a:schemeClr val="tx2"/>
                </a:solidFill>
                <a:effectLst>
                  <a:outerShdw blurRad="38100" dist="38100" dir="2700000" algn="tl">
                    <a:srgbClr val="000000">
                      <a:alpha val="43137"/>
                    </a:srgbClr>
                  </a:outerShdw>
                </a:effectLst>
                <a:latin typeface="Arial" panose="020B0604020202020204" pitchFamily="34" charset="0"/>
              </a:rPr>
              <a:t>Day 1 &amp; 2</a:t>
            </a:r>
          </a:p>
        </p:txBody>
      </p:sp>
      <p:sp>
        <p:nvSpPr>
          <p:cNvPr id="4" name="Subtitle 5">
            <a:extLst>
              <a:ext uri="{FF2B5EF4-FFF2-40B4-BE49-F238E27FC236}">
                <a16:creationId xmlns:a16="http://schemas.microsoft.com/office/drawing/2014/main" id="{A7272898-649D-47A2-B341-E02CBAFCCD9B}"/>
              </a:ext>
            </a:extLst>
          </p:cNvPr>
          <p:cNvSpPr txBox="1">
            <a:spLocks/>
          </p:cNvSpPr>
          <p:nvPr/>
        </p:nvSpPr>
        <p:spPr>
          <a:xfrm>
            <a:off x="285750" y="1329928"/>
            <a:ext cx="7486650" cy="1241822"/>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2400" dirty="0">
                <a:solidFill>
                  <a:schemeClr val="tx2"/>
                </a:solidFill>
                <a:latin typeface="Arial" panose="020B0604020202020204" pitchFamily="34" charset="0"/>
              </a:rPr>
              <a:t>Cloud Native, Agile, DevOps, Container &amp; Kubernetes</a:t>
            </a:r>
          </a:p>
        </p:txBody>
      </p:sp>
      <p:sp>
        <p:nvSpPr>
          <p:cNvPr id="2" name="Rectangle 1">
            <a:extLst>
              <a:ext uri="{FF2B5EF4-FFF2-40B4-BE49-F238E27FC236}">
                <a16:creationId xmlns:a16="http://schemas.microsoft.com/office/drawing/2014/main" id="{1D537AC7-79EA-421F-92A2-1015C74723D7}"/>
              </a:ext>
            </a:extLst>
          </p:cNvPr>
          <p:cNvSpPr/>
          <p:nvPr/>
        </p:nvSpPr>
        <p:spPr>
          <a:xfrm>
            <a:off x="0" y="4640289"/>
            <a:ext cx="9270750" cy="400110"/>
          </a:xfrm>
          <a:prstGeom prst="rect">
            <a:avLst/>
          </a:prstGeom>
        </p:spPr>
        <p:txBody>
          <a:bodyPr wrap="square">
            <a:spAutoFit/>
          </a:bodyPr>
          <a:lstStyle/>
          <a:p>
            <a:r>
              <a:rPr lang="en-US" sz="1000" i="1" dirty="0">
                <a:solidFill>
                  <a:schemeClr val="tx2"/>
                </a:solidFill>
                <a:latin typeface="TradeGothicLTCom"/>
              </a:rPr>
              <a:t>Disclaimer:</a:t>
            </a:r>
          </a:p>
          <a:p>
            <a:r>
              <a:rPr lang="en-US" sz="1000" i="1" dirty="0">
                <a:solidFill>
                  <a:schemeClr val="tx2"/>
                </a:solidFill>
                <a:latin typeface="TradeGothicLTCom"/>
              </a:rPr>
              <a:t>All product and company names are trademarks™ or registered® trademarks of their respective holders. Use of them does not imply any affiliation with or endorsement by them</a:t>
            </a:r>
            <a:endParaRPr lang="en-US" sz="1000" i="1" dirty="0">
              <a:solidFill>
                <a:schemeClr val="tx2"/>
              </a:solidFill>
            </a:endParaRPr>
          </a:p>
        </p:txBody>
      </p:sp>
    </p:spTree>
    <p:extLst>
      <p:ext uri="{BB962C8B-B14F-4D97-AF65-F5344CB8AC3E}">
        <p14:creationId xmlns:p14="http://schemas.microsoft.com/office/powerpoint/2010/main" val="2109006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50" y="1162234"/>
            <a:ext cx="7486650" cy="747897"/>
          </a:xfrm>
        </p:spPr>
        <p:txBody>
          <a:bodyPr/>
          <a:lstStyle/>
          <a:p>
            <a:r>
              <a:rPr lang="en-US" dirty="0"/>
              <a:t>Cloud Native Apps</a:t>
            </a:r>
          </a:p>
        </p:txBody>
      </p:sp>
      <p:sp>
        <p:nvSpPr>
          <p:cNvPr id="3" name="Subtitle 2"/>
          <p:cNvSpPr>
            <a:spLocks noGrp="1"/>
          </p:cNvSpPr>
          <p:nvPr>
            <p:ph type="subTitle" idx="1"/>
          </p:nvPr>
        </p:nvSpPr>
        <p:spPr/>
        <p:txBody>
          <a:bodyPr/>
          <a:lstStyle/>
          <a:p>
            <a:r>
              <a:rPr lang="en-US" dirty="0"/>
              <a:t>Piper Bootcamp: Module 1</a:t>
            </a:r>
          </a:p>
          <a:p>
            <a:endParaRPr lang="en-US" dirty="0"/>
          </a:p>
          <a:p>
            <a:r>
              <a:rPr lang="en-US" dirty="0"/>
              <a:t>Andri</a:t>
            </a:r>
          </a:p>
        </p:txBody>
      </p:sp>
    </p:spTree>
    <p:extLst>
      <p:ext uri="{BB962C8B-B14F-4D97-AF65-F5344CB8AC3E}">
        <p14:creationId xmlns:p14="http://schemas.microsoft.com/office/powerpoint/2010/main" val="412832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3403872" cy="387798"/>
          </a:xfrm>
        </p:spPr>
        <p:txBody>
          <a:bodyPr>
            <a:normAutofit fontScale="90000"/>
          </a:bodyPr>
          <a:lstStyle/>
          <a:p>
            <a:r>
              <a:rPr lang="en-US"/>
              <a:t>Container Storage Persistence is Important</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b="5695"/>
          <a:stretch/>
        </p:blipFill>
        <p:spPr>
          <a:xfrm>
            <a:off x="3970120" y="-38250"/>
            <a:ext cx="5278053" cy="5118017"/>
          </a:xfrm>
          <a:prstGeom prst="rect">
            <a:avLst/>
          </a:prstGeom>
        </p:spPr>
      </p:pic>
      <p:sp>
        <p:nvSpPr>
          <p:cNvPr id="3" name="Rectangular Callout 2"/>
          <p:cNvSpPr/>
          <p:nvPr/>
        </p:nvSpPr>
        <p:spPr>
          <a:xfrm>
            <a:off x="280298" y="1918185"/>
            <a:ext cx="3313642" cy="1889886"/>
          </a:xfrm>
          <a:prstGeom prst="wedgeRectCallout">
            <a:avLst>
              <a:gd name="adj1" fmla="val 61990"/>
              <a:gd name="adj2" fmla="val 38681"/>
            </a:avLst>
          </a:prstGeom>
          <a:solidFill>
            <a:schemeClr val="tx2">
              <a:lumMod val="50000"/>
            </a:schemeClr>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a:ea typeface="+mn-ea"/>
                <a:cs typeface="+mn-cs"/>
              </a:rPr>
              <a:t>Here are 7 popular images that require persistence </a:t>
            </a:r>
          </a:p>
        </p:txBody>
      </p:sp>
      <p:sp>
        <p:nvSpPr>
          <p:cNvPr id="4" name="5-Point Star 3"/>
          <p:cNvSpPr/>
          <p:nvPr/>
        </p:nvSpPr>
        <p:spPr>
          <a:xfrm>
            <a:off x="4742387" y="492251"/>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085C3"/>
              </a:solidFill>
              <a:effectLst/>
              <a:uLnTx/>
              <a:uFillTx/>
              <a:latin typeface="Arial"/>
              <a:ea typeface="+mn-ea"/>
              <a:cs typeface="+mn-cs"/>
            </a:endParaRPr>
          </a:p>
        </p:txBody>
      </p:sp>
      <p:sp>
        <p:nvSpPr>
          <p:cNvPr id="10" name="Rectangle 9"/>
          <p:cNvSpPr/>
          <p:nvPr/>
        </p:nvSpPr>
        <p:spPr>
          <a:xfrm>
            <a:off x="280298" y="1334128"/>
            <a:ext cx="3455433" cy="461665"/>
          </a:xfrm>
          <a:prstGeom prst="rect">
            <a:avLst/>
          </a:prstGeom>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a:ea typeface="+mn-ea"/>
                <a:cs typeface="+mn-cs"/>
              </a:rPr>
              <a:t>hub.docker.com/explore</a:t>
            </a:r>
          </a:p>
        </p:txBody>
      </p:sp>
      <p:sp>
        <p:nvSpPr>
          <p:cNvPr id="25" name="5-Point Star 24"/>
          <p:cNvSpPr/>
          <p:nvPr/>
        </p:nvSpPr>
        <p:spPr>
          <a:xfrm>
            <a:off x="4742387" y="2333648"/>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085C3"/>
              </a:solidFill>
              <a:effectLst/>
              <a:uLnTx/>
              <a:uFillTx/>
              <a:latin typeface="Arial"/>
              <a:ea typeface="+mn-ea"/>
              <a:cs typeface="+mn-cs"/>
            </a:endParaRPr>
          </a:p>
        </p:txBody>
      </p:sp>
      <p:sp>
        <p:nvSpPr>
          <p:cNvPr id="28" name="5-Point Star 27"/>
          <p:cNvSpPr/>
          <p:nvPr/>
        </p:nvSpPr>
        <p:spPr>
          <a:xfrm>
            <a:off x="4714652" y="3728618"/>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085C3"/>
              </a:solidFill>
              <a:effectLst/>
              <a:uLnTx/>
              <a:uFillTx/>
              <a:latin typeface="Arial"/>
              <a:ea typeface="+mn-ea"/>
              <a:cs typeface="+mn-cs"/>
            </a:endParaRPr>
          </a:p>
        </p:txBody>
      </p:sp>
      <p:sp>
        <p:nvSpPr>
          <p:cNvPr id="34" name="5-Point Star 33"/>
          <p:cNvSpPr/>
          <p:nvPr/>
        </p:nvSpPr>
        <p:spPr>
          <a:xfrm>
            <a:off x="4719845" y="2825557"/>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085C3"/>
              </a:solidFill>
              <a:effectLst/>
              <a:uLnTx/>
              <a:uFillTx/>
              <a:latin typeface="Arial"/>
              <a:ea typeface="+mn-ea"/>
              <a:cs typeface="+mn-cs"/>
            </a:endParaRPr>
          </a:p>
        </p:txBody>
      </p:sp>
      <p:sp>
        <p:nvSpPr>
          <p:cNvPr id="35" name="5-Point Star 34"/>
          <p:cNvSpPr/>
          <p:nvPr/>
        </p:nvSpPr>
        <p:spPr>
          <a:xfrm>
            <a:off x="4719845" y="3273644"/>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085C3"/>
              </a:solidFill>
              <a:effectLst/>
              <a:uLnTx/>
              <a:uFillTx/>
              <a:latin typeface="Arial"/>
              <a:ea typeface="+mn-ea"/>
              <a:cs typeface="+mn-cs"/>
            </a:endParaRPr>
          </a:p>
        </p:txBody>
      </p:sp>
      <p:sp>
        <p:nvSpPr>
          <p:cNvPr id="36" name="5-Point Star 35"/>
          <p:cNvSpPr/>
          <p:nvPr/>
        </p:nvSpPr>
        <p:spPr>
          <a:xfrm>
            <a:off x="4714651" y="4183591"/>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085C3"/>
              </a:solidFill>
              <a:effectLst/>
              <a:uLnTx/>
              <a:uFillTx/>
              <a:latin typeface="Arial"/>
              <a:ea typeface="+mn-ea"/>
              <a:cs typeface="+mn-cs"/>
            </a:endParaRPr>
          </a:p>
        </p:txBody>
      </p:sp>
      <p:sp>
        <p:nvSpPr>
          <p:cNvPr id="37" name="5-Point Star 36"/>
          <p:cNvSpPr/>
          <p:nvPr/>
        </p:nvSpPr>
        <p:spPr>
          <a:xfrm>
            <a:off x="4703669" y="4666954"/>
            <a:ext cx="374217" cy="374217"/>
          </a:xfrm>
          <a:prstGeom prst="star5">
            <a:avLst/>
          </a:prstGeom>
          <a:solidFill>
            <a:schemeClr val="accent4"/>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085C3"/>
              </a:solidFill>
              <a:effectLst/>
              <a:uLnTx/>
              <a:uFillTx/>
              <a:latin typeface="Arial"/>
              <a:ea typeface="+mn-ea"/>
              <a:cs typeface="+mn-cs"/>
            </a:endParaRPr>
          </a:p>
        </p:txBody>
      </p:sp>
    </p:spTree>
    <p:extLst>
      <p:ext uri="{BB962C8B-B14F-4D97-AF65-F5344CB8AC3E}">
        <p14:creationId xmlns:p14="http://schemas.microsoft.com/office/powerpoint/2010/main" val="34757311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a:t>Container Storage Persistence is Important</a:t>
            </a:r>
          </a:p>
        </p:txBody>
      </p:sp>
      <p:sp>
        <p:nvSpPr>
          <p:cNvPr id="5" name="Rectangle 4"/>
          <p:cNvSpPr/>
          <p:nvPr/>
        </p:nvSpPr>
        <p:spPr>
          <a:xfrm>
            <a:off x="581344" y="4220241"/>
            <a:ext cx="7645400" cy="430887"/>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Arial"/>
                <a:ea typeface="+mn-ea"/>
                <a:cs typeface="+mn-cs"/>
              </a:rPr>
              <a:t>Src</a:t>
            </a:r>
            <a:r>
              <a:rPr kumimoji="0" lang="en-US" sz="1100" b="0" i="0" u="none" strike="noStrike" kern="1200" cap="none" spc="0" normalizeH="0" baseline="0" noProof="0">
                <a:ln>
                  <a:noFill/>
                </a:ln>
                <a:solidFill>
                  <a:srgbClr val="000000"/>
                </a:solidFill>
                <a:effectLst/>
                <a:uLnTx/>
                <a:uFillTx/>
                <a:latin typeface="Arial"/>
                <a:ea typeface="+mn-ea"/>
                <a:cs typeface="+mn-cs"/>
              </a:rPr>
              <a:t>: </a:t>
            </a:r>
            <a:r>
              <a:rPr kumimoji="0" lang="en-US" sz="1100" b="0" i="0" u="none" strike="noStrike" kern="1200" cap="none" spc="0" normalizeH="0" baseline="0" noProof="0" err="1">
                <a:ln>
                  <a:noFill/>
                </a:ln>
                <a:solidFill>
                  <a:srgbClr val="000000"/>
                </a:solidFill>
                <a:effectLst/>
                <a:uLnTx/>
                <a:uFillTx/>
                <a:latin typeface="Arial"/>
                <a:ea typeface="+mn-ea"/>
                <a:cs typeface="+mn-cs"/>
              </a:rPr>
              <a:t>Portworx</a:t>
            </a:r>
            <a:r>
              <a:rPr kumimoji="0" lang="en-US" sz="1100" b="0" i="0" u="none" strike="noStrike" kern="1200" cap="none" spc="0" normalizeH="0" baseline="0" noProof="0">
                <a:ln>
                  <a:noFill/>
                </a:ln>
                <a:solidFill>
                  <a:srgbClr val="000000"/>
                </a:solidFill>
                <a:effectLst/>
                <a:uLnTx/>
                <a:uFillTx/>
                <a:latin typeface="Arial"/>
                <a:ea typeface="+mn-ea"/>
                <a:cs typeface="+mn-cs"/>
              </a:rPr>
              <a:t> Annual Container Adoption Survey 2017 , n=491 IT pros</a:t>
            </a: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https://portworx.com/wp-content/uploads/2017/04/Portworx_Annual_Container_Adoption_Survey_2017_Report.pdf</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4314" y="598811"/>
            <a:ext cx="1628327" cy="3462151"/>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06007" y="2136540"/>
            <a:ext cx="4496987" cy="2079341"/>
          </a:xfrm>
          <a:prstGeom prst="rect">
            <a:avLst/>
          </a:prstGeom>
        </p:spPr>
      </p:pic>
      <p:sp>
        <p:nvSpPr>
          <p:cNvPr id="10" name="Rectangular Callout 9"/>
          <p:cNvSpPr/>
          <p:nvPr/>
        </p:nvSpPr>
        <p:spPr>
          <a:xfrm>
            <a:off x="5628294" y="708661"/>
            <a:ext cx="2178397" cy="1547813"/>
          </a:xfrm>
          <a:prstGeom prst="wedgeRectCallout">
            <a:avLst>
              <a:gd name="adj1" fmla="val -27918"/>
              <a:gd name="adj2" fmla="val 68117"/>
            </a:avLst>
          </a:prstGeom>
          <a:solidFill>
            <a:schemeClr val="tx2">
              <a:lumMod val="50000"/>
            </a:schemeClr>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 and better tools and solutions are needed.</a:t>
            </a:r>
          </a:p>
        </p:txBody>
      </p:sp>
      <p:sp>
        <p:nvSpPr>
          <p:cNvPr id="8" name="Rounded Rectangle 7"/>
          <p:cNvSpPr/>
          <p:nvPr/>
        </p:nvSpPr>
        <p:spPr>
          <a:xfrm>
            <a:off x="444314" y="2410156"/>
            <a:ext cx="2062963" cy="348632"/>
          </a:xfrm>
          <a:prstGeom prst="roundRect">
            <a:avLst/>
          </a:prstGeom>
          <a:noFill/>
          <a:ln w="28575" cmpd="sng">
            <a:solidFill>
              <a:schemeClr val="accent4"/>
            </a:solidFill>
            <a:prstDash val="sysDot"/>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0085C3"/>
              </a:solidFill>
              <a:effectLst/>
              <a:uLnTx/>
              <a:uFillTx/>
              <a:latin typeface="Arial"/>
              <a:ea typeface="+mn-ea"/>
              <a:cs typeface="+mn-cs"/>
            </a:endParaRPr>
          </a:p>
        </p:txBody>
      </p:sp>
      <p:sp>
        <p:nvSpPr>
          <p:cNvPr id="7" name="Rectangular Callout 6"/>
          <p:cNvSpPr/>
          <p:nvPr/>
        </p:nvSpPr>
        <p:spPr>
          <a:xfrm>
            <a:off x="2846994" y="708661"/>
            <a:ext cx="2178397" cy="1547813"/>
          </a:xfrm>
          <a:prstGeom prst="wedgeRectCallout">
            <a:avLst>
              <a:gd name="adj1" fmla="val -93505"/>
              <a:gd name="adj2" fmla="val 59502"/>
            </a:avLst>
          </a:prstGeom>
          <a:solidFill>
            <a:schemeClr val="tx2">
              <a:lumMod val="50000"/>
            </a:schemeClr>
          </a:solidFill>
          <a:ln w="12700" cmpd="sng">
            <a:noFill/>
          </a:ln>
          <a:effectLst/>
        </p:spPr>
        <p:txBody>
          <a:bodyPr wrap="square" lIns="182880" tIns="137160" rIns="137160" bIns="137160" rtlCol="0" anchor="ctr">
            <a:noAutofit/>
          </a:bodyPr>
          <a:lstStyle/>
          <a:p>
            <a:pPr marL="0" marR="0" lvl="0" indent="0" algn="ctr" defTabSz="685800"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Storage persistence is the most challenging</a:t>
            </a:r>
          </a:p>
        </p:txBody>
      </p:sp>
    </p:spTree>
    <p:extLst>
      <p:ext uri="{BB962C8B-B14F-4D97-AF65-F5344CB8AC3E}">
        <p14:creationId xmlns:p14="http://schemas.microsoft.com/office/powerpoint/2010/main" val="35231998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Containers are </a:t>
            </a:r>
            <a:r>
              <a:rPr lang="en-US" u="sng"/>
              <a:t>ephemeral</a:t>
            </a:r>
          </a:p>
        </p:txBody>
      </p:sp>
      <p:grpSp>
        <p:nvGrpSpPr>
          <p:cNvPr id="22" name="Google Shape;3850;p676"/>
          <p:cNvGrpSpPr/>
          <p:nvPr/>
        </p:nvGrpSpPr>
        <p:grpSpPr>
          <a:xfrm>
            <a:off x="1265383" y="1280762"/>
            <a:ext cx="1524600" cy="2461050"/>
            <a:chOff x="1937725" y="1950500"/>
            <a:chExt cx="1524600" cy="2461050"/>
          </a:xfrm>
        </p:grpSpPr>
        <p:sp>
          <p:nvSpPr>
            <p:cNvPr id="23" name="Google Shape;3851;p676"/>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4" name="Google Shape;3852;p676"/>
            <p:cNvGrpSpPr/>
            <p:nvPr/>
          </p:nvGrpSpPr>
          <p:grpSpPr>
            <a:xfrm>
              <a:off x="2056216" y="3059937"/>
              <a:ext cx="1287600" cy="697200"/>
              <a:chOff x="0" y="0"/>
              <a:chExt cx="1287600" cy="697200"/>
            </a:xfrm>
          </p:grpSpPr>
          <p:sp>
            <p:nvSpPr>
              <p:cNvPr id="29" name="Google Shape;3853;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 name="Google Shape;3854;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5" name="Google Shape;3855;p676"/>
            <p:cNvGrpSpPr/>
            <p:nvPr/>
          </p:nvGrpSpPr>
          <p:grpSpPr>
            <a:xfrm>
              <a:off x="2056216" y="2299612"/>
              <a:ext cx="1287600" cy="697200"/>
              <a:chOff x="0" y="0"/>
              <a:chExt cx="1287600" cy="697200"/>
            </a:xfrm>
          </p:grpSpPr>
          <p:sp>
            <p:nvSpPr>
              <p:cNvPr id="27" name="Google Shape;3856;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 name="Google Shape;3857;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6" name="Google Shape;3858;p676"/>
            <p:cNvSpPr txBox="1"/>
            <p:nvPr/>
          </p:nvSpPr>
          <p:spPr>
            <a:xfrm>
              <a:off x="1937725" y="3690050"/>
              <a:ext cx="638042" cy="7215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Pod1</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5" name="Google Shape;3857;p676"/>
          <p:cNvSpPr txBox="1"/>
          <p:nvPr/>
        </p:nvSpPr>
        <p:spPr>
          <a:xfrm>
            <a:off x="1403303" y="2028847"/>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US" sz="1400" b="0" i="0" u="none" strike="noStrike" kern="0" cap="none" spc="0" normalizeH="0" baseline="0" noProof="0">
                <a:ln>
                  <a:noFill/>
                </a:ln>
                <a:solidFill>
                  <a:srgbClr val="000000"/>
                </a:solidFill>
                <a:effectLst/>
                <a:uLnTx/>
                <a:uFillTx/>
                <a:latin typeface="Arial"/>
                <a:ea typeface="+mn-ea"/>
                <a:cs typeface="Arial"/>
                <a:sym typeface="Arial"/>
              </a:rPr>
              <a:t>DATA</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 name="Google Shape;3857;p676"/>
          <p:cNvSpPr txBox="1"/>
          <p:nvPr/>
        </p:nvSpPr>
        <p:spPr>
          <a:xfrm>
            <a:off x="1354225" y="2760080"/>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US" sz="1400" b="0" i="0" u="none" strike="noStrike" kern="0" cap="none" spc="0" normalizeH="0" baseline="0" noProof="0">
                <a:ln>
                  <a:noFill/>
                </a:ln>
                <a:solidFill>
                  <a:srgbClr val="000000"/>
                </a:solidFill>
                <a:effectLst/>
                <a:uLnTx/>
                <a:uFillTx/>
                <a:latin typeface="Arial"/>
                <a:ea typeface="+mn-ea"/>
                <a:cs typeface="Arial"/>
                <a:sym typeface="Arial"/>
              </a:rPr>
              <a:t>DATA</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 name="TextBox 3"/>
          <p:cNvSpPr txBox="1"/>
          <p:nvPr/>
        </p:nvSpPr>
        <p:spPr>
          <a:xfrm>
            <a:off x="3596128" y="2205973"/>
            <a:ext cx="2324420" cy="307777"/>
          </a:xfrm>
          <a:prstGeom prst="rect">
            <a:avLst/>
          </a:prstGeom>
          <a:noFill/>
        </p:spPr>
        <p:txBody>
          <a:bodyPr wrap="square" rtlCol="0">
            <a:spAutoFit/>
          </a:bodyPr>
          <a:lstStyle/>
          <a:p>
            <a:pPr marL="0" marR="0" lvl="0" indent="0" algn="l" defTabSz="914378" rtl="0" eaLnBrk="1" fontAlgn="base" latinLnBrk="0" hangingPunct="1">
              <a:lnSpc>
                <a:spcPct val="100000"/>
              </a:lnSpc>
              <a:spcBef>
                <a:spcPts val="0"/>
              </a:spcBef>
              <a:spcAft>
                <a:spcPts val="0"/>
              </a:spcAft>
              <a:buClr>
                <a:srgbClr val="007DB8"/>
              </a:buClr>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Not the same data</a:t>
            </a:r>
          </a:p>
        </p:txBody>
      </p:sp>
      <p:cxnSp>
        <p:nvCxnSpPr>
          <p:cNvPr id="6" name="Straight Arrow Connector 5"/>
          <p:cNvCxnSpPr/>
          <p:nvPr/>
        </p:nvCxnSpPr>
        <p:spPr>
          <a:xfrm flipH="1" flipV="1">
            <a:off x="2408946" y="2196548"/>
            <a:ext cx="1037344" cy="93295"/>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305211" y="2439682"/>
            <a:ext cx="1141079" cy="453751"/>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02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Kubernetes Volume</a:t>
            </a:r>
          </a:p>
        </p:txBody>
      </p:sp>
      <p:grpSp>
        <p:nvGrpSpPr>
          <p:cNvPr id="22" name="Google Shape;3850;p676"/>
          <p:cNvGrpSpPr/>
          <p:nvPr/>
        </p:nvGrpSpPr>
        <p:grpSpPr>
          <a:xfrm>
            <a:off x="1265383" y="1280762"/>
            <a:ext cx="1524600" cy="2461050"/>
            <a:chOff x="1937725" y="1950500"/>
            <a:chExt cx="1524600" cy="2461050"/>
          </a:xfrm>
        </p:grpSpPr>
        <p:sp>
          <p:nvSpPr>
            <p:cNvPr id="23" name="Google Shape;3851;p676"/>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4" name="Google Shape;3852;p676"/>
            <p:cNvGrpSpPr/>
            <p:nvPr/>
          </p:nvGrpSpPr>
          <p:grpSpPr>
            <a:xfrm>
              <a:off x="2056216" y="3059937"/>
              <a:ext cx="1287600" cy="697200"/>
              <a:chOff x="0" y="0"/>
              <a:chExt cx="1287600" cy="697200"/>
            </a:xfrm>
          </p:grpSpPr>
          <p:sp>
            <p:nvSpPr>
              <p:cNvPr id="29" name="Google Shape;3853;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 name="Google Shape;3854;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5" name="Google Shape;3855;p676"/>
            <p:cNvGrpSpPr/>
            <p:nvPr/>
          </p:nvGrpSpPr>
          <p:grpSpPr>
            <a:xfrm>
              <a:off x="2056216" y="2299612"/>
              <a:ext cx="1287600" cy="697200"/>
              <a:chOff x="0" y="0"/>
              <a:chExt cx="1287600" cy="697200"/>
            </a:xfrm>
          </p:grpSpPr>
          <p:sp>
            <p:nvSpPr>
              <p:cNvPr id="27" name="Google Shape;3856;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 name="Google Shape;3857;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6" name="Google Shape;3858;p676"/>
            <p:cNvSpPr txBox="1"/>
            <p:nvPr/>
          </p:nvSpPr>
          <p:spPr>
            <a:xfrm>
              <a:off x="1937725" y="3690050"/>
              <a:ext cx="638042" cy="7215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Pod1</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7" name="Oval 46"/>
          <p:cNvSpPr/>
          <p:nvPr/>
        </p:nvSpPr>
        <p:spPr>
          <a:xfrm>
            <a:off x="1383875" y="3872657"/>
            <a:ext cx="1204343" cy="317289"/>
          </a:xfrm>
          <a:prstGeom prst="ellipse">
            <a:avLst/>
          </a:prstGeom>
          <a:solidFill>
            <a:schemeClr val="tx2">
              <a:lumMod val="85000"/>
            </a:schemeClr>
          </a:solidFill>
          <a:ln w="12700" cmpd="sng">
            <a:noFill/>
          </a:ln>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Volume1</a:t>
            </a:r>
          </a:p>
        </p:txBody>
      </p:sp>
      <p:sp>
        <p:nvSpPr>
          <p:cNvPr id="51" name="Left Brace 50"/>
          <p:cNvSpPr/>
          <p:nvPr/>
        </p:nvSpPr>
        <p:spPr>
          <a:xfrm rot="16200000">
            <a:off x="1908156" y="2926687"/>
            <a:ext cx="221316" cy="1418096"/>
          </a:xfrm>
          <a:prstGeom prst="leftBrac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78"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44444"/>
              </a:solidFill>
              <a:effectLst/>
              <a:uLnTx/>
              <a:uFillTx/>
              <a:latin typeface="Arial"/>
              <a:ea typeface="+mn-ea"/>
              <a:cs typeface="+mn-cs"/>
            </a:endParaRPr>
          </a:p>
        </p:txBody>
      </p:sp>
      <p:sp>
        <p:nvSpPr>
          <p:cNvPr id="3" name="TextBox 2">
            <a:extLst>
              <a:ext uri="{FF2B5EF4-FFF2-40B4-BE49-F238E27FC236}">
                <a16:creationId xmlns:a16="http://schemas.microsoft.com/office/drawing/2014/main" id="{CA2B5399-BF3D-4D0A-8727-0165C3A68E0D}"/>
              </a:ext>
            </a:extLst>
          </p:cNvPr>
          <p:cNvSpPr txBox="1"/>
          <p:nvPr/>
        </p:nvSpPr>
        <p:spPr>
          <a:xfrm>
            <a:off x="4431983" y="2031683"/>
            <a:ext cx="4286250" cy="73866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
                <a:srgbClr val="0076CE"/>
              </a:buClr>
              <a:buSzTx/>
              <a:buFontTx/>
              <a:buNone/>
              <a:tabLst/>
              <a:defRPr/>
            </a:pPr>
            <a:r>
              <a:rPr kumimoji="0" lang="en-US" sz="2100" b="0" i="0" u="none" strike="noStrike" kern="1200" cap="none" spc="0" normalizeH="0" baseline="0" noProof="0">
                <a:ln>
                  <a:noFill/>
                </a:ln>
                <a:solidFill>
                  <a:srgbClr val="000000"/>
                </a:solidFill>
                <a:effectLst/>
                <a:uLnTx/>
                <a:uFillTx/>
                <a:latin typeface="Arial"/>
                <a:ea typeface="+mn-ea"/>
                <a:cs typeface="+mn-cs"/>
              </a:rPr>
              <a:t>No matter if it is Block or File …</a:t>
            </a:r>
          </a:p>
          <a:p>
            <a:pPr marL="0" marR="0" lvl="0" indent="0" algn="l" defTabSz="685800" rtl="0" eaLnBrk="1" fontAlgn="auto" latinLnBrk="0" hangingPunct="1">
              <a:lnSpc>
                <a:spcPct val="100000"/>
              </a:lnSpc>
              <a:spcBef>
                <a:spcPts val="0"/>
              </a:spcBef>
              <a:spcAft>
                <a:spcPts val="0"/>
              </a:spcAft>
              <a:buClr>
                <a:srgbClr val="0076CE"/>
              </a:buClr>
              <a:buSzTx/>
              <a:buFontTx/>
              <a:buNone/>
              <a:tabLst/>
              <a:defRPr/>
            </a:pPr>
            <a:r>
              <a:rPr kumimoji="0" lang="en-US" sz="2100" b="0" i="0" u="none" strike="noStrike" kern="1200" cap="none" spc="0" normalizeH="0" baseline="0" noProof="0">
                <a:ln>
                  <a:noFill/>
                </a:ln>
                <a:solidFill>
                  <a:srgbClr val="000000"/>
                </a:solidFill>
                <a:effectLst/>
                <a:uLnTx/>
                <a:uFillTx/>
                <a:latin typeface="Arial"/>
                <a:ea typeface="+mn-ea"/>
                <a:cs typeface="+mn-cs"/>
              </a:rPr>
              <a:t>In K8s it is called a “Volume”</a:t>
            </a:r>
          </a:p>
        </p:txBody>
      </p:sp>
    </p:spTree>
    <p:extLst>
      <p:ext uri="{BB962C8B-B14F-4D97-AF65-F5344CB8AC3E}">
        <p14:creationId xmlns:p14="http://schemas.microsoft.com/office/powerpoint/2010/main" val="11080515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 be local</a:t>
            </a:r>
          </a:p>
        </p:txBody>
      </p:sp>
      <p:grpSp>
        <p:nvGrpSpPr>
          <p:cNvPr id="4" name="Google Shape;3850;p676"/>
          <p:cNvGrpSpPr/>
          <p:nvPr/>
        </p:nvGrpSpPr>
        <p:grpSpPr>
          <a:xfrm>
            <a:off x="2832782" y="1280762"/>
            <a:ext cx="1524600" cy="2461050"/>
            <a:chOff x="1937725" y="1950500"/>
            <a:chExt cx="1524600" cy="2461050"/>
          </a:xfrm>
        </p:grpSpPr>
        <p:sp>
          <p:nvSpPr>
            <p:cNvPr id="5" name="Google Shape;3851;p676"/>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6" name="Google Shape;3852;p676"/>
            <p:cNvGrpSpPr/>
            <p:nvPr/>
          </p:nvGrpSpPr>
          <p:grpSpPr>
            <a:xfrm>
              <a:off x="2056216" y="3059937"/>
              <a:ext cx="1287600" cy="697200"/>
              <a:chOff x="0" y="0"/>
              <a:chExt cx="1287600" cy="697200"/>
            </a:xfrm>
          </p:grpSpPr>
          <p:sp>
            <p:nvSpPr>
              <p:cNvPr id="11" name="Google Shape;3853;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 name="Google Shape;3854;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7" name="Google Shape;3855;p676"/>
            <p:cNvGrpSpPr/>
            <p:nvPr/>
          </p:nvGrpSpPr>
          <p:grpSpPr>
            <a:xfrm>
              <a:off x="2056216" y="2299612"/>
              <a:ext cx="1287600" cy="697200"/>
              <a:chOff x="0" y="0"/>
              <a:chExt cx="1287600" cy="697200"/>
            </a:xfrm>
          </p:grpSpPr>
          <p:sp>
            <p:nvSpPr>
              <p:cNvPr id="9" name="Google Shape;3856;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 name="Google Shape;3857;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8" name="Google Shape;3858;p676"/>
            <p:cNvSpPr txBox="1"/>
            <p:nvPr/>
          </p:nvSpPr>
          <p:spPr>
            <a:xfrm>
              <a:off x="1937725" y="3690050"/>
              <a:ext cx="657396" cy="7215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Pod2</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2" name="Google Shape;3850;p676"/>
          <p:cNvGrpSpPr/>
          <p:nvPr/>
        </p:nvGrpSpPr>
        <p:grpSpPr>
          <a:xfrm>
            <a:off x="1265383" y="1280762"/>
            <a:ext cx="1524600" cy="2461050"/>
            <a:chOff x="1937725" y="1950500"/>
            <a:chExt cx="1524600" cy="2461050"/>
          </a:xfrm>
        </p:grpSpPr>
        <p:sp>
          <p:nvSpPr>
            <p:cNvPr id="23" name="Google Shape;3851;p676"/>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4" name="Google Shape;3852;p676"/>
            <p:cNvGrpSpPr/>
            <p:nvPr/>
          </p:nvGrpSpPr>
          <p:grpSpPr>
            <a:xfrm>
              <a:off x="2056216" y="3059937"/>
              <a:ext cx="1287600" cy="697200"/>
              <a:chOff x="0" y="0"/>
              <a:chExt cx="1287600" cy="697200"/>
            </a:xfrm>
          </p:grpSpPr>
          <p:sp>
            <p:nvSpPr>
              <p:cNvPr id="29" name="Google Shape;3853;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 name="Google Shape;3854;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5" name="Google Shape;3855;p676"/>
            <p:cNvGrpSpPr/>
            <p:nvPr/>
          </p:nvGrpSpPr>
          <p:grpSpPr>
            <a:xfrm>
              <a:off x="2056216" y="2299612"/>
              <a:ext cx="1287600" cy="697200"/>
              <a:chOff x="0" y="0"/>
              <a:chExt cx="1287600" cy="697200"/>
            </a:xfrm>
          </p:grpSpPr>
          <p:sp>
            <p:nvSpPr>
              <p:cNvPr id="27" name="Google Shape;3856;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 name="Google Shape;3857;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6" name="Google Shape;3858;p676"/>
            <p:cNvSpPr txBox="1"/>
            <p:nvPr/>
          </p:nvSpPr>
          <p:spPr>
            <a:xfrm>
              <a:off x="1937725" y="3690050"/>
              <a:ext cx="638042" cy="7215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Pod1</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1" name="Rectangle 40"/>
          <p:cNvSpPr/>
          <p:nvPr/>
        </p:nvSpPr>
        <p:spPr>
          <a:xfrm>
            <a:off x="1165759" y="1056589"/>
            <a:ext cx="3384817" cy="2616413"/>
          </a:xfrm>
          <a:prstGeom prst="rect">
            <a:avLst/>
          </a:prstGeom>
          <a:solidFill>
            <a:schemeClr val="bg1">
              <a:alpha val="56000"/>
            </a:schemeClr>
          </a:solidFill>
          <a:ln w="12700" cmpd="sng">
            <a:noFill/>
          </a:ln>
          <a:effectLst>
            <a:softEdge rad="0"/>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4" name="TextBox 43"/>
          <p:cNvSpPr txBox="1"/>
          <p:nvPr/>
        </p:nvSpPr>
        <p:spPr>
          <a:xfrm>
            <a:off x="2251533" y="4369592"/>
            <a:ext cx="1162499" cy="307777"/>
          </a:xfrm>
          <a:prstGeom prst="rect">
            <a:avLst/>
          </a:prstGeom>
          <a:noFill/>
        </p:spPr>
        <p:txBody>
          <a:bodyPr wrap="square" rtlCol="0">
            <a:spAutoFit/>
          </a:bodyPr>
          <a:lstStyle/>
          <a:p>
            <a:pPr marL="0" marR="0" lvl="0" indent="0" algn="l" defTabSz="914378" rtl="0" eaLnBrk="1" fontAlgn="base" latinLnBrk="0" hangingPunct="1">
              <a:lnSpc>
                <a:spcPct val="100000"/>
              </a:lnSpc>
              <a:spcBef>
                <a:spcPts val="0"/>
              </a:spcBef>
              <a:spcAft>
                <a:spcPts val="0"/>
              </a:spcAft>
              <a:buClr>
                <a:srgbClr val="007DB8"/>
              </a:buClr>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K8S Node 1</a:t>
            </a:r>
          </a:p>
        </p:txBody>
      </p:sp>
      <p:sp>
        <p:nvSpPr>
          <p:cNvPr id="46" name="Rectangle 45"/>
          <p:cNvSpPr/>
          <p:nvPr/>
        </p:nvSpPr>
        <p:spPr>
          <a:xfrm>
            <a:off x="1165759" y="3741813"/>
            <a:ext cx="3384817" cy="558968"/>
          </a:xfrm>
          <a:prstGeom prst="rect">
            <a:avLst/>
          </a:prstGeom>
          <a:solidFill>
            <a:schemeClr val="accent2">
              <a:lumMod val="60000"/>
              <a:lumOff val="40000"/>
              <a:alpha val="50000"/>
            </a:schemeClr>
          </a:solidFill>
          <a:ln w="12700" cmpd="sng">
            <a:noFill/>
          </a:ln>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 name="Oval 46"/>
          <p:cNvSpPr/>
          <p:nvPr/>
        </p:nvSpPr>
        <p:spPr>
          <a:xfrm>
            <a:off x="1383875" y="3872657"/>
            <a:ext cx="1204343" cy="317289"/>
          </a:xfrm>
          <a:prstGeom prst="ellipse">
            <a:avLst/>
          </a:prstGeom>
          <a:solidFill>
            <a:schemeClr val="tx2">
              <a:lumMod val="85000"/>
            </a:schemeClr>
          </a:solidFill>
          <a:ln w="12700" cmpd="sng">
            <a:noFill/>
          </a:ln>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Volume1</a:t>
            </a:r>
          </a:p>
        </p:txBody>
      </p:sp>
      <p:sp>
        <p:nvSpPr>
          <p:cNvPr id="48" name="Oval 47"/>
          <p:cNvSpPr/>
          <p:nvPr/>
        </p:nvSpPr>
        <p:spPr>
          <a:xfrm>
            <a:off x="3012331" y="3839222"/>
            <a:ext cx="1204343" cy="317289"/>
          </a:xfrm>
          <a:prstGeom prst="ellipse">
            <a:avLst/>
          </a:prstGeom>
          <a:solidFill>
            <a:schemeClr val="tx2">
              <a:lumMod val="85000"/>
            </a:schemeClr>
          </a:solidFill>
          <a:ln w="12700" cmpd="sng">
            <a:noFill/>
          </a:ln>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Volume2</a:t>
            </a:r>
          </a:p>
        </p:txBody>
      </p:sp>
      <p:sp>
        <p:nvSpPr>
          <p:cNvPr id="51" name="Left Brace 50"/>
          <p:cNvSpPr/>
          <p:nvPr/>
        </p:nvSpPr>
        <p:spPr>
          <a:xfrm rot="16200000">
            <a:off x="1908156" y="2926687"/>
            <a:ext cx="221316" cy="1418096"/>
          </a:xfrm>
          <a:prstGeom prst="leftBrac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78"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44444"/>
              </a:solidFill>
              <a:effectLst/>
              <a:uLnTx/>
              <a:uFillTx/>
              <a:latin typeface="Arial"/>
              <a:ea typeface="+mn-ea"/>
              <a:cs typeface="+mn-cs"/>
            </a:endParaRPr>
          </a:p>
        </p:txBody>
      </p:sp>
      <p:sp>
        <p:nvSpPr>
          <p:cNvPr id="52" name="Left Brace 51"/>
          <p:cNvSpPr/>
          <p:nvPr/>
        </p:nvSpPr>
        <p:spPr>
          <a:xfrm rot="16200000">
            <a:off x="3462918" y="2913934"/>
            <a:ext cx="221316" cy="1418096"/>
          </a:xfrm>
          <a:prstGeom prst="leftBrac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78"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44444"/>
              </a:solidFill>
              <a:effectLst/>
              <a:uLnTx/>
              <a:uFillTx/>
              <a:latin typeface="Arial"/>
              <a:ea typeface="+mn-ea"/>
              <a:cs typeface="+mn-cs"/>
            </a:endParaRPr>
          </a:p>
        </p:txBody>
      </p:sp>
      <p:sp>
        <p:nvSpPr>
          <p:cNvPr id="55" name="TextBox 54"/>
          <p:cNvSpPr txBox="1"/>
          <p:nvPr/>
        </p:nvSpPr>
        <p:spPr>
          <a:xfrm>
            <a:off x="2251533" y="4081123"/>
            <a:ext cx="1269356" cy="261610"/>
          </a:xfrm>
          <a:prstGeom prst="rect">
            <a:avLst/>
          </a:prstGeom>
          <a:noFill/>
        </p:spPr>
        <p:txBody>
          <a:bodyPr wrap="square" rtlCol="0">
            <a:spAutoFit/>
          </a:bodyPr>
          <a:lstStyle/>
          <a:p>
            <a:pPr marL="0" marR="0" lvl="0" indent="0" algn="l" defTabSz="914378" rtl="0" eaLnBrk="1" fontAlgn="base" latinLnBrk="0" hangingPunct="1">
              <a:lnSpc>
                <a:spcPct val="100000"/>
              </a:lnSpc>
              <a:spcBef>
                <a:spcPts val="0"/>
              </a:spcBef>
              <a:spcAft>
                <a:spcPts val="0"/>
              </a:spcAft>
              <a:buClr>
                <a:srgbClr val="007DB8"/>
              </a:buClr>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Host File System</a:t>
            </a:r>
          </a:p>
        </p:txBody>
      </p:sp>
    </p:spTree>
    <p:extLst>
      <p:ext uri="{BB962C8B-B14F-4D97-AF65-F5344CB8AC3E}">
        <p14:creationId xmlns:p14="http://schemas.microsoft.com/office/powerpoint/2010/main" val="11196248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Can be external</a:t>
            </a:r>
          </a:p>
        </p:txBody>
      </p:sp>
      <p:grpSp>
        <p:nvGrpSpPr>
          <p:cNvPr id="4" name="Google Shape;3850;p676"/>
          <p:cNvGrpSpPr/>
          <p:nvPr/>
        </p:nvGrpSpPr>
        <p:grpSpPr>
          <a:xfrm>
            <a:off x="2832782" y="1280762"/>
            <a:ext cx="1524600" cy="2461050"/>
            <a:chOff x="1937725" y="1950500"/>
            <a:chExt cx="1524600" cy="2461050"/>
          </a:xfrm>
        </p:grpSpPr>
        <p:sp>
          <p:nvSpPr>
            <p:cNvPr id="5" name="Google Shape;3851;p676"/>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6" name="Google Shape;3852;p676"/>
            <p:cNvGrpSpPr/>
            <p:nvPr/>
          </p:nvGrpSpPr>
          <p:grpSpPr>
            <a:xfrm>
              <a:off x="2056216" y="3059937"/>
              <a:ext cx="1287600" cy="697200"/>
              <a:chOff x="0" y="0"/>
              <a:chExt cx="1287600" cy="697200"/>
            </a:xfrm>
          </p:grpSpPr>
          <p:sp>
            <p:nvSpPr>
              <p:cNvPr id="11" name="Google Shape;3853;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2" name="Google Shape;3854;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7" name="Google Shape;3855;p676"/>
            <p:cNvGrpSpPr/>
            <p:nvPr/>
          </p:nvGrpSpPr>
          <p:grpSpPr>
            <a:xfrm>
              <a:off x="2056216" y="2299612"/>
              <a:ext cx="1287600" cy="697200"/>
              <a:chOff x="0" y="0"/>
              <a:chExt cx="1287600" cy="697200"/>
            </a:xfrm>
          </p:grpSpPr>
          <p:sp>
            <p:nvSpPr>
              <p:cNvPr id="9" name="Google Shape;3856;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 name="Google Shape;3857;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8" name="Google Shape;3858;p676"/>
            <p:cNvSpPr txBox="1"/>
            <p:nvPr/>
          </p:nvSpPr>
          <p:spPr>
            <a:xfrm>
              <a:off x="1937725" y="3690050"/>
              <a:ext cx="657396" cy="7215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Pod2</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3" name="Google Shape;3850;p676"/>
          <p:cNvGrpSpPr/>
          <p:nvPr/>
        </p:nvGrpSpPr>
        <p:grpSpPr>
          <a:xfrm>
            <a:off x="4760415" y="1280762"/>
            <a:ext cx="1524600" cy="2461050"/>
            <a:chOff x="1937725" y="1950500"/>
            <a:chExt cx="1524600" cy="2461050"/>
          </a:xfrm>
        </p:grpSpPr>
        <p:sp>
          <p:nvSpPr>
            <p:cNvPr id="14" name="Google Shape;3851;p676"/>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15" name="Google Shape;3852;p676"/>
            <p:cNvGrpSpPr/>
            <p:nvPr/>
          </p:nvGrpSpPr>
          <p:grpSpPr>
            <a:xfrm>
              <a:off x="2056216" y="3059937"/>
              <a:ext cx="1287600" cy="697200"/>
              <a:chOff x="0" y="0"/>
              <a:chExt cx="1287600" cy="697200"/>
            </a:xfrm>
          </p:grpSpPr>
          <p:sp>
            <p:nvSpPr>
              <p:cNvPr id="20" name="Google Shape;3853;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 name="Google Shape;3854;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6" name="Google Shape;3855;p676"/>
            <p:cNvGrpSpPr/>
            <p:nvPr/>
          </p:nvGrpSpPr>
          <p:grpSpPr>
            <a:xfrm>
              <a:off x="2056216" y="2299612"/>
              <a:ext cx="1287600" cy="697200"/>
              <a:chOff x="0" y="0"/>
              <a:chExt cx="1287600" cy="697200"/>
            </a:xfrm>
          </p:grpSpPr>
          <p:sp>
            <p:nvSpPr>
              <p:cNvPr id="18" name="Google Shape;3856;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 name="Google Shape;3857;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7" name="Google Shape;3858;p676"/>
            <p:cNvSpPr txBox="1"/>
            <p:nvPr/>
          </p:nvSpPr>
          <p:spPr>
            <a:xfrm>
              <a:off x="1937725" y="3690050"/>
              <a:ext cx="696236" cy="7215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Pod1</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2" name="Google Shape;3850;p676"/>
          <p:cNvGrpSpPr/>
          <p:nvPr/>
        </p:nvGrpSpPr>
        <p:grpSpPr>
          <a:xfrm>
            <a:off x="1265383" y="1280762"/>
            <a:ext cx="1524600" cy="2461050"/>
            <a:chOff x="1937725" y="1950500"/>
            <a:chExt cx="1524600" cy="2461050"/>
          </a:xfrm>
        </p:grpSpPr>
        <p:sp>
          <p:nvSpPr>
            <p:cNvPr id="23" name="Google Shape;3851;p676"/>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4" name="Google Shape;3852;p676"/>
            <p:cNvGrpSpPr/>
            <p:nvPr/>
          </p:nvGrpSpPr>
          <p:grpSpPr>
            <a:xfrm>
              <a:off x="2056216" y="3059937"/>
              <a:ext cx="1287600" cy="697200"/>
              <a:chOff x="0" y="0"/>
              <a:chExt cx="1287600" cy="697200"/>
            </a:xfrm>
          </p:grpSpPr>
          <p:sp>
            <p:nvSpPr>
              <p:cNvPr id="29" name="Google Shape;3853;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 name="Google Shape;3854;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5" name="Google Shape;3855;p676"/>
            <p:cNvGrpSpPr/>
            <p:nvPr/>
          </p:nvGrpSpPr>
          <p:grpSpPr>
            <a:xfrm>
              <a:off x="2056216" y="2299612"/>
              <a:ext cx="1287600" cy="697200"/>
              <a:chOff x="0" y="0"/>
              <a:chExt cx="1287600" cy="697200"/>
            </a:xfrm>
          </p:grpSpPr>
          <p:sp>
            <p:nvSpPr>
              <p:cNvPr id="27" name="Google Shape;3856;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 name="Google Shape;3857;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6" name="Google Shape;3858;p676"/>
            <p:cNvSpPr txBox="1"/>
            <p:nvPr/>
          </p:nvSpPr>
          <p:spPr>
            <a:xfrm>
              <a:off x="1937725" y="3690050"/>
              <a:ext cx="638042" cy="7215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Pod1</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1" name="Google Shape;3850;p676"/>
          <p:cNvGrpSpPr/>
          <p:nvPr/>
        </p:nvGrpSpPr>
        <p:grpSpPr>
          <a:xfrm>
            <a:off x="6323855" y="1280762"/>
            <a:ext cx="1524600" cy="2461050"/>
            <a:chOff x="1937725" y="1950500"/>
            <a:chExt cx="1524600" cy="2461050"/>
          </a:xfrm>
        </p:grpSpPr>
        <p:sp>
          <p:nvSpPr>
            <p:cNvPr id="32" name="Google Shape;3851;p676"/>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3" name="Google Shape;3852;p676"/>
            <p:cNvGrpSpPr/>
            <p:nvPr/>
          </p:nvGrpSpPr>
          <p:grpSpPr>
            <a:xfrm>
              <a:off x="2056216" y="3059937"/>
              <a:ext cx="1287600" cy="697200"/>
              <a:chOff x="0" y="0"/>
              <a:chExt cx="1287600" cy="697200"/>
            </a:xfrm>
          </p:grpSpPr>
          <p:sp>
            <p:nvSpPr>
              <p:cNvPr id="38" name="Google Shape;3853;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9" name="Google Shape;3854;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4" name="Google Shape;3855;p676"/>
            <p:cNvGrpSpPr/>
            <p:nvPr/>
          </p:nvGrpSpPr>
          <p:grpSpPr>
            <a:xfrm>
              <a:off x="2056216" y="2299612"/>
              <a:ext cx="1287600" cy="697200"/>
              <a:chOff x="0" y="0"/>
              <a:chExt cx="1287600" cy="697200"/>
            </a:xfrm>
          </p:grpSpPr>
          <p:sp>
            <p:nvSpPr>
              <p:cNvPr id="36" name="Google Shape;3856;p676"/>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45700" tIns="45700" rIns="45700" bIns="45700"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Pts val="1000"/>
                  <a:buFontTx/>
                  <a:buNone/>
                  <a:tabLst/>
                  <a:defRPr/>
                </a:pPr>
                <a:endParaRPr kumimoji="0" sz="10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7" name="Google Shape;3857;p676"/>
              <p:cNvSpPr txBox="1"/>
              <p:nvPr/>
            </p:nvSpPr>
            <p:spPr>
              <a:xfrm>
                <a:off x="0" y="167833"/>
                <a:ext cx="1287600" cy="335400"/>
              </a:xfrm>
              <a:prstGeom prst="rect">
                <a:avLst/>
              </a:prstGeom>
              <a:noFill/>
              <a:ln>
                <a:noFill/>
              </a:ln>
            </p:spPr>
            <p:txBody>
              <a:bodyPr spcFirstLastPara="1" wrap="square" lIns="91400" tIns="91400" rIns="91400" bIns="91400" anchor="ctr" anchorCtr="0">
                <a:noAutofit/>
              </a:bodyPr>
              <a:lstStyle/>
              <a:p>
                <a:pPr marL="0" marR="0" lvl="0" indent="0" algn="ctr" defTabSz="914378" rtl="0" eaLnBrk="1" fontAlgn="auto" latinLnBrk="0" hangingPunct="1">
                  <a:lnSpc>
                    <a:spcPct val="100000"/>
                  </a:lnSpc>
                  <a:spcBef>
                    <a:spcPts val="0"/>
                  </a:spcBef>
                  <a:spcAft>
                    <a:spcPts val="0"/>
                  </a:spcAft>
                  <a:buClr>
                    <a:srgbClr val="1A1A1A"/>
                  </a:buClr>
                  <a:buSzPts val="1000"/>
                  <a:buFontTx/>
                  <a:buNone/>
                  <a:tabLst/>
                  <a:defRPr/>
                </a:pPr>
                <a:r>
                  <a:rPr kumimoji="0" lang="en" sz="10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35" name="Google Shape;3858;p676"/>
            <p:cNvSpPr txBox="1"/>
            <p:nvPr/>
          </p:nvSpPr>
          <p:spPr>
            <a:xfrm>
              <a:off x="1937725" y="3690050"/>
              <a:ext cx="597244" cy="7215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Pod2</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1" name="Rectangle 40"/>
          <p:cNvSpPr/>
          <p:nvPr/>
        </p:nvSpPr>
        <p:spPr>
          <a:xfrm>
            <a:off x="1165759" y="1056589"/>
            <a:ext cx="3384817" cy="2616413"/>
          </a:xfrm>
          <a:prstGeom prst="rect">
            <a:avLst/>
          </a:prstGeom>
          <a:solidFill>
            <a:schemeClr val="bg1">
              <a:alpha val="56000"/>
            </a:schemeClr>
          </a:solidFill>
          <a:ln w="12700" cmpd="sng">
            <a:noFill/>
          </a:ln>
          <a:effectLst>
            <a:softEdge rad="0"/>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2" name="Rectangle 41"/>
          <p:cNvSpPr/>
          <p:nvPr/>
        </p:nvSpPr>
        <p:spPr>
          <a:xfrm>
            <a:off x="4677018" y="1056589"/>
            <a:ext cx="3384817" cy="2616413"/>
          </a:xfrm>
          <a:prstGeom prst="rect">
            <a:avLst/>
          </a:prstGeom>
          <a:solidFill>
            <a:schemeClr val="bg1">
              <a:alpha val="56000"/>
            </a:schemeClr>
          </a:solidFill>
          <a:ln w="12700" cmpd="sng">
            <a:noFill/>
          </a:ln>
          <a:effectLst>
            <a:softEdge rad="0"/>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3" name="TextBox 42"/>
          <p:cNvSpPr txBox="1"/>
          <p:nvPr/>
        </p:nvSpPr>
        <p:spPr>
          <a:xfrm>
            <a:off x="5742606" y="4369592"/>
            <a:ext cx="1162499" cy="307777"/>
          </a:xfrm>
          <a:prstGeom prst="rect">
            <a:avLst/>
          </a:prstGeom>
          <a:noFill/>
        </p:spPr>
        <p:txBody>
          <a:bodyPr wrap="square" rtlCol="0">
            <a:spAutoFit/>
          </a:bodyPr>
          <a:lstStyle/>
          <a:p>
            <a:pPr marL="0" marR="0" lvl="0" indent="0" algn="l" defTabSz="914378" rtl="0" eaLnBrk="1" fontAlgn="base" latinLnBrk="0" hangingPunct="1">
              <a:lnSpc>
                <a:spcPct val="100000"/>
              </a:lnSpc>
              <a:spcBef>
                <a:spcPts val="0"/>
              </a:spcBef>
              <a:spcAft>
                <a:spcPts val="0"/>
              </a:spcAft>
              <a:buClr>
                <a:srgbClr val="007DB8"/>
              </a:buClr>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K8S Node 2</a:t>
            </a:r>
          </a:p>
        </p:txBody>
      </p:sp>
      <p:sp>
        <p:nvSpPr>
          <p:cNvPr id="44" name="TextBox 43"/>
          <p:cNvSpPr txBox="1"/>
          <p:nvPr/>
        </p:nvSpPr>
        <p:spPr>
          <a:xfrm>
            <a:off x="2251533" y="4369592"/>
            <a:ext cx="1162499" cy="307777"/>
          </a:xfrm>
          <a:prstGeom prst="rect">
            <a:avLst/>
          </a:prstGeom>
          <a:noFill/>
        </p:spPr>
        <p:txBody>
          <a:bodyPr wrap="square" rtlCol="0">
            <a:spAutoFit/>
          </a:bodyPr>
          <a:lstStyle/>
          <a:p>
            <a:pPr marL="0" marR="0" lvl="0" indent="0" algn="l" defTabSz="914378" rtl="0" eaLnBrk="1" fontAlgn="base" latinLnBrk="0" hangingPunct="1">
              <a:lnSpc>
                <a:spcPct val="100000"/>
              </a:lnSpc>
              <a:spcBef>
                <a:spcPts val="0"/>
              </a:spcBef>
              <a:spcAft>
                <a:spcPts val="0"/>
              </a:spcAft>
              <a:buClr>
                <a:srgbClr val="007DB8"/>
              </a:buClr>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K8S Node 1</a:t>
            </a:r>
          </a:p>
        </p:txBody>
      </p:sp>
      <p:sp>
        <p:nvSpPr>
          <p:cNvPr id="45" name="Rectangle 44"/>
          <p:cNvSpPr/>
          <p:nvPr/>
        </p:nvSpPr>
        <p:spPr>
          <a:xfrm>
            <a:off x="1165758" y="3741198"/>
            <a:ext cx="6896076" cy="558968"/>
          </a:xfrm>
          <a:prstGeom prst="rect">
            <a:avLst/>
          </a:prstGeom>
          <a:solidFill>
            <a:schemeClr val="accent6">
              <a:lumMod val="60000"/>
              <a:lumOff val="40000"/>
              <a:alpha val="50000"/>
            </a:schemeClr>
          </a:solidFill>
          <a:ln w="12700" cmpd="sng">
            <a:noFill/>
          </a:ln>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47" name="Oval 46"/>
          <p:cNvSpPr/>
          <p:nvPr/>
        </p:nvSpPr>
        <p:spPr>
          <a:xfrm>
            <a:off x="1383875" y="3872657"/>
            <a:ext cx="1204343" cy="317289"/>
          </a:xfrm>
          <a:prstGeom prst="ellipse">
            <a:avLst/>
          </a:prstGeom>
          <a:solidFill>
            <a:schemeClr val="tx2">
              <a:lumMod val="85000"/>
            </a:schemeClr>
          </a:solidFill>
          <a:ln w="12700" cmpd="sng">
            <a:noFill/>
          </a:ln>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Volume1</a:t>
            </a:r>
          </a:p>
        </p:txBody>
      </p:sp>
      <p:sp>
        <p:nvSpPr>
          <p:cNvPr id="48" name="Oval 47"/>
          <p:cNvSpPr/>
          <p:nvPr/>
        </p:nvSpPr>
        <p:spPr>
          <a:xfrm>
            <a:off x="3012331" y="3839222"/>
            <a:ext cx="1204343" cy="317289"/>
          </a:xfrm>
          <a:prstGeom prst="ellipse">
            <a:avLst/>
          </a:prstGeom>
          <a:solidFill>
            <a:schemeClr val="tx2">
              <a:lumMod val="85000"/>
            </a:schemeClr>
          </a:solidFill>
          <a:ln w="12700" cmpd="sng">
            <a:noFill/>
          </a:ln>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Volume2</a:t>
            </a:r>
          </a:p>
        </p:txBody>
      </p:sp>
      <p:sp>
        <p:nvSpPr>
          <p:cNvPr id="49" name="Oval 48"/>
          <p:cNvSpPr/>
          <p:nvPr/>
        </p:nvSpPr>
        <p:spPr>
          <a:xfrm>
            <a:off x="4939964" y="3839222"/>
            <a:ext cx="1204343" cy="317289"/>
          </a:xfrm>
          <a:prstGeom prst="ellipse">
            <a:avLst/>
          </a:prstGeom>
          <a:solidFill>
            <a:schemeClr val="tx2">
              <a:lumMod val="85000"/>
            </a:schemeClr>
          </a:solidFill>
          <a:ln w="12700" cmpd="sng">
            <a:noFill/>
          </a:ln>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Volume3</a:t>
            </a:r>
          </a:p>
        </p:txBody>
      </p:sp>
      <p:sp>
        <p:nvSpPr>
          <p:cNvPr id="50" name="Oval 49"/>
          <p:cNvSpPr/>
          <p:nvPr/>
        </p:nvSpPr>
        <p:spPr>
          <a:xfrm>
            <a:off x="6503404" y="3839222"/>
            <a:ext cx="1204343" cy="317289"/>
          </a:xfrm>
          <a:prstGeom prst="ellipse">
            <a:avLst/>
          </a:prstGeom>
          <a:solidFill>
            <a:schemeClr val="tx2">
              <a:lumMod val="85000"/>
            </a:schemeClr>
          </a:solidFill>
          <a:ln w="12700" cmpd="sng">
            <a:noFill/>
          </a:ln>
          <a:effectLst/>
        </p:spPr>
        <p:txBody>
          <a:bodyPr wrap="square" lIns="182880" tIns="137160" rIns="137160" bIns="137160" rtlCol="0" anchor="ctr">
            <a:noAutofit/>
          </a:bodyPr>
          <a:lstStyle/>
          <a:p>
            <a:pPr marL="0" marR="0" lvl="0" indent="0" algn="ctr" defTabSz="914378" rtl="0" eaLnBrk="1" fontAlgn="base" latinLnBrk="0" hangingPunct="1">
              <a:lnSpc>
                <a:spcPct val="90000"/>
              </a:lnSpc>
              <a:spcBef>
                <a:spcPts val="60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Volume4</a:t>
            </a:r>
          </a:p>
        </p:txBody>
      </p:sp>
      <p:sp>
        <p:nvSpPr>
          <p:cNvPr id="51" name="Left Brace 50"/>
          <p:cNvSpPr/>
          <p:nvPr/>
        </p:nvSpPr>
        <p:spPr>
          <a:xfrm rot="16200000">
            <a:off x="1908156" y="2926687"/>
            <a:ext cx="221316" cy="1418096"/>
          </a:xfrm>
          <a:prstGeom prst="leftBrac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78"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44444"/>
              </a:solidFill>
              <a:effectLst/>
              <a:uLnTx/>
              <a:uFillTx/>
              <a:latin typeface="Arial"/>
              <a:ea typeface="+mn-ea"/>
              <a:cs typeface="+mn-cs"/>
            </a:endParaRPr>
          </a:p>
        </p:txBody>
      </p:sp>
      <p:sp>
        <p:nvSpPr>
          <p:cNvPr id="52" name="Left Brace 51"/>
          <p:cNvSpPr/>
          <p:nvPr/>
        </p:nvSpPr>
        <p:spPr>
          <a:xfrm rot="16200000">
            <a:off x="3462918" y="2913934"/>
            <a:ext cx="221316" cy="1418096"/>
          </a:xfrm>
          <a:prstGeom prst="leftBrac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78"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44444"/>
              </a:solidFill>
              <a:effectLst/>
              <a:uLnTx/>
              <a:uFillTx/>
              <a:latin typeface="Arial"/>
              <a:ea typeface="+mn-ea"/>
              <a:cs typeface="+mn-cs"/>
            </a:endParaRPr>
          </a:p>
        </p:txBody>
      </p:sp>
      <p:sp>
        <p:nvSpPr>
          <p:cNvPr id="53" name="Left Brace 52"/>
          <p:cNvSpPr/>
          <p:nvPr/>
        </p:nvSpPr>
        <p:spPr>
          <a:xfrm rot="16200000">
            <a:off x="5412048" y="2913934"/>
            <a:ext cx="221316" cy="1418096"/>
          </a:xfrm>
          <a:prstGeom prst="leftBrac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78"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44444"/>
              </a:solidFill>
              <a:effectLst/>
              <a:uLnTx/>
              <a:uFillTx/>
              <a:latin typeface="Arial"/>
              <a:ea typeface="+mn-ea"/>
              <a:cs typeface="+mn-cs"/>
            </a:endParaRPr>
          </a:p>
        </p:txBody>
      </p:sp>
      <p:sp>
        <p:nvSpPr>
          <p:cNvPr id="54" name="Left Brace 53"/>
          <p:cNvSpPr/>
          <p:nvPr/>
        </p:nvSpPr>
        <p:spPr>
          <a:xfrm rot="16200000">
            <a:off x="6996758" y="2916912"/>
            <a:ext cx="221316" cy="1418096"/>
          </a:xfrm>
          <a:prstGeom prst="leftBrac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78"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444444"/>
              </a:solidFill>
              <a:effectLst/>
              <a:uLnTx/>
              <a:uFillTx/>
              <a:latin typeface="Arial"/>
              <a:ea typeface="+mn-ea"/>
              <a:cs typeface="+mn-cs"/>
            </a:endParaRPr>
          </a:p>
        </p:txBody>
      </p:sp>
      <p:sp>
        <p:nvSpPr>
          <p:cNvPr id="55" name="TextBox 54"/>
          <p:cNvSpPr txBox="1"/>
          <p:nvPr/>
        </p:nvSpPr>
        <p:spPr>
          <a:xfrm>
            <a:off x="3967370" y="4059142"/>
            <a:ext cx="1599711" cy="261610"/>
          </a:xfrm>
          <a:prstGeom prst="rect">
            <a:avLst/>
          </a:prstGeom>
          <a:noFill/>
        </p:spPr>
        <p:txBody>
          <a:bodyPr wrap="square" rtlCol="0">
            <a:spAutoFit/>
          </a:bodyPr>
          <a:lstStyle/>
          <a:p>
            <a:pPr marL="0" marR="0" lvl="0" indent="0" algn="l" defTabSz="914378" rtl="0" eaLnBrk="1" fontAlgn="base" latinLnBrk="0" hangingPunct="1">
              <a:lnSpc>
                <a:spcPct val="100000"/>
              </a:lnSpc>
              <a:spcBef>
                <a:spcPts val="0"/>
              </a:spcBef>
              <a:spcAft>
                <a:spcPts val="0"/>
              </a:spcAft>
              <a:buClr>
                <a:srgbClr val="007DB8"/>
              </a:buClr>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Block/File Storage</a:t>
            </a:r>
          </a:p>
        </p:txBody>
      </p:sp>
    </p:spTree>
    <p:extLst>
      <p:ext uri="{BB962C8B-B14F-4D97-AF65-F5344CB8AC3E}">
        <p14:creationId xmlns:p14="http://schemas.microsoft.com/office/powerpoint/2010/main" val="35958317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07A956D6-61F2-48B5-B1D7-16FD3716E2E4}"/>
              </a:ext>
            </a:extLst>
          </p:cNvPr>
          <p:cNvSpPr/>
          <p:nvPr/>
        </p:nvSpPr>
        <p:spPr>
          <a:xfrm>
            <a:off x="8334629" y="-591668"/>
            <a:ext cx="1355454" cy="1355454"/>
          </a:xfrm>
          <a:prstGeom prst="ellipse">
            <a:avLst/>
          </a:prstGeom>
          <a:solidFill>
            <a:srgbClr val="7EA5C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56" name="Title 1">
            <a:extLst>
              <a:ext uri="{FF2B5EF4-FFF2-40B4-BE49-F238E27FC236}">
                <a16:creationId xmlns:a16="http://schemas.microsoft.com/office/drawing/2014/main" id="{A16B2FBF-31D8-4329-8481-21F170676970}"/>
              </a:ext>
            </a:extLst>
          </p:cNvPr>
          <p:cNvSpPr txBox="1">
            <a:spLocks/>
          </p:cNvSpPr>
          <p:nvPr/>
        </p:nvSpPr>
        <p:spPr>
          <a:xfrm>
            <a:off x="274319" y="265272"/>
            <a:ext cx="7955280" cy="640080"/>
          </a:xfrm>
          <a:prstGeom prst="rect">
            <a:avLst/>
          </a:prstGeom>
        </p:spPr>
        <p:txBody>
          <a:bodyPr vert="horz" lIns="0" tIns="0" rIns="0" bIns="0" rtlCol="0" anchor="t" anchorCtr="0">
            <a:noAutofit/>
          </a:bodyPr>
          <a:lstStyle>
            <a:lvl1pPr algn="l" rtl="0" eaLnBrk="1" fontAlgn="base" hangingPunct="1">
              <a:lnSpc>
                <a:spcPct val="90000"/>
              </a:lnSpc>
              <a:spcBef>
                <a:spcPct val="0"/>
              </a:spcBef>
              <a:spcAft>
                <a:spcPct val="0"/>
              </a:spcAft>
              <a:defRPr sz="2400" b="0" cap="none" baseline="0">
                <a:solidFill>
                  <a:schemeClr val="tx2"/>
                </a:solidFill>
                <a:latin typeface="Arial" panose="020B0604020202020204" pitchFamily="34" charset="0"/>
                <a:ea typeface="Museo Sans For Dell" panose="02000000000000000000" pitchFamily="2" charset="0"/>
                <a:cs typeface="Arial" panose="020B0604020202020204" pitchFamily="34" charset="0"/>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marL="0" marR="0" lvl="0" indent="0" algn="l" defTabSz="914355"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a:ln>
                  <a:noFill/>
                </a:ln>
                <a:solidFill>
                  <a:srgbClr val="0076CE"/>
                </a:solidFill>
                <a:effectLst/>
                <a:uLnTx/>
                <a:uFillTx/>
                <a:latin typeface="Arial" panose="020B0604020202020204" pitchFamily="34" charset="0"/>
                <a:cs typeface="Arial" panose="020B0604020202020204" pitchFamily="34" charset="0"/>
              </a:rPr>
              <a:t>Container Storage Interface (CSI) Driver</a:t>
            </a:r>
          </a:p>
        </p:txBody>
      </p:sp>
      <p:pic>
        <p:nvPicPr>
          <p:cNvPr id="31" name="Picture 30" descr="A close up of a sign&#10;&#10;Description generated with very high confidence">
            <a:extLst>
              <a:ext uri="{FF2B5EF4-FFF2-40B4-BE49-F238E27FC236}">
                <a16:creationId xmlns:a16="http://schemas.microsoft.com/office/drawing/2014/main" id="{E9D1EBCE-8F44-44B8-8463-E5589CC13DD4}"/>
              </a:ext>
            </a:extLst>
          </p:cNvPr>
          <p:cNvPicPr>
            <a:picLocks noChangeAspect="1"/>
          </p:cNvPicPr>
          <p:nvPr/>
        </p:nvPicPr>
        <p:blipFill>
          <a:blip r:embed="rId3"/>
          <a:stretch>
            <a:fillRect/>
          </a:stretch>
        </p:blipFill>
        <p:spPr>
          <a:xfrm>
            <a:off x="8572924" y="22998"/>
            <a:ext cx="533906" cy="519696"/>
          </a:xfrm>
          <a:prstGeom prst="rect">
            <a:avLst/>
          </a:prstGeom>
        </p:spPr>
      </p:pic>
      <p:grpSp>
        <p:nvGrpSpPr>
          <p:cNvPr id="54" name="Group 53">
            <a:extLst>
              <a:ext uri="{FF2B5EF4-FFF2-40B4-BE49-F238E27FC236}">
                <a16:creationId xmlns:a16="http://schemas.microsoft.com/office/drawing/2014/main" id="{5035454C-D64D-4940-9CA4-8C64425E77CD}"/>
              </a:ext>
            </a:extLst>
          </p:cNvPr>
          <p:cNvGrpSpPr/>
          <p:nvPr/>
        </p:nvGrpSpPr>
        <p:grpSpPr>
          <a:xfrm>
            <a:off x="4174432" y="820901"/>
            <a:ext cx="1371600" cy="1369751"/>
            <a:chOff x="5041900" y="1367679"/>
            <a:chExt cx="1371600" cy="1369751"/>
          </a:xfrm>
        </p:grpSpPr>
        <p:sp>
          <p:nvSpPr>
            <p:cNvPr id="55" name="Rectangle: Rounded Corners 54">
              <a:extLst>
                <a:ext uri="{FF2B5EF4-FFF2-40B4-BE49-F238E27FC236}">
                  <a16:creationId xmlns:a16="http://schemas.microsoft.com/office/drawing/2014/main" id="{05561FAB-7126-4A74-8421-2EF4C4377F14}"/>
                </a:ext>
              </a:extLst>
            </p:cNvPr>
            <p:cNvSpPr/>
            <p:nvPr/>
          </p:nvSpPr>
          <p:spPr>
            <a:xfrm>
              <a:off x="5041900" y="1367679"/>
              <a:ext cx="1371600" cy="1369751"/>
            </a:xfrm>
            <a:prstGeom prst="roundRect">
              <a:avLst>
                <a:gd name="adj" fmla="val 6097"/>
              </a:avLst>
            </a:prstGeom>
            <a:solidFill>
              <a:srgbClr val="7EA5CC"/>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POD A</a:t>
              </a:r>
            </a:p>
          </p:txBody>
        </p:sp>
        <p:sp>
          <p:nvSpPr>
            <p:cNvPr id="57" name="Rectangle 56">
              <a:extLst>
                <a:ext uri="{FF2B5EF4-FFF2-40B4-BE49-F238E27FC236}">
                  <a16:creationId xmlns:a16="http://schemas.microsoft.com/office/drawing/2014/main" id="{7C881FBB-B7BB-45D0-B598-455ED3D93015}"/>
                </a:ext>
              </a:extLst>
            </p:cNvPr>
            <p:cNvSpPr/>
            <p:nvPr/>
          </p:nvSpPr>
          <p:spPr>
            <a:xfrm>
              <a:off x="5138033" y="1733421"/>
              <a:ext cx="341416" cy="32234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FFFFFF"/>
                  </a:solidFill>
                  <a:effectLst/>
                  <a:uLnTx/>
                  <a:uFillTx/>
                  <a:latin typeface="Arial"/>
                  <a:ea typeface="+mn-ea"/>
                  <a:cs typeface="+mn-cs"/>
                </a:rPr>
                <a:t>C1</a:t>
              </a:r>
              <a:endParaRPr kumimoji="0" lang="en-US" sz="900" b="1" i="0" u="none" strike="noStrike" kern="1200" cap="none" spc="0" normalizeH="0" baseline="0" noProof="0">
                <a:ln>
                  <a:noFill/>
                </a:ln>
                <a:solidFill>
                  <a:srgbClr val="FFFFFF"/>
                </a:solidFill>
                <a:effectLst/>
                <a:uLnTx/>
                <a:uFillTx/>
                <a:latin typeface="Arial"/>
                <a:ea typeface="+mn-ea"/>
                <a:cs typeface="+mn-cs"/>
              </a:endParaRPr>
            </a:p>
          </p:txBody>
        </p:sp>
        <p:sp>
          <p:nvSpPr>
            <p:cNvPr id="58" name="Rectangle 57">
              <a:extLst>
                <a:ext uri="{FF2B5EF4-FFF2-40B4-BE49-F238E27FC236}">
                  <a16:creationId xmlns:a16="http://schemas.microsoft.com/office/drawing/2014/main" id="{19A35D0C-D6D5-4F28-A966-6198174FCDAB}"/>
                </a:ext>
              </a:extLst>
            </p:cNvPr>
            <p:cNvSpPr/>
            <p:nvPr/>
          </p:nvSpPr>
          <p:spPr>
            <a:xfrm>
              <a:off x="5561623" y="1733421"/>
              <a:ext cx="341416" cy="322343"/>
            </a:xfrm>
            <a:prstGeom prst="rect">
              <a:avLst/>
            </a:prstGeom>
            <a:solidFill>
              <a:srgbClr val="49B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FFFFFF"/>
                  </a:solidFill>
                  <a:effectLst/>
                  <a:uLnTx/>
                  <a:uFillTx/>
                  <a:latin typeface="Arial"/>
                  <a:ea typeface="+mn-ea"/>
                  <a:cs typeface="+mn-cs"/>
                </a:rPr>
                <a:t>C2</a:t>
              </a:r>
              <a:endParaRPr kumimoji="0" lang="en-US" sz="900" b="1" i="0" u="none" strike="noStrike" kern="1200" cap="none" spc="0" normalizeH="0" baseline="0" noProof="0">
                <a:ln>
                  <a:noFill/>
                </a:ln>
                <a:solidFill>
                  <a:srgbClr val="FFFFFF"/>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3DD0DA09-85B3-4728-9681-B046ADA3A5AF}"/>
                </a:ext>
              </a:extLst>
            </p:cNvPr>
            <p:cNvSpPr/>
            <p:nvPr/>
          </p:nvSpPr>
          <p:spPr>
            <a:xfrm>
              <a:off x="5985213" y="1733421"/>
              <a:ext cx="341416" cy="322343"/>
            </a:xfrm>
            <a:prstGeom prst="rect">
              <a:avLst/>
            </a:prstGeom>
            <a:solidFill>
              <a:srgbClr val="85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FFFFFF"/>
                  </a:solidFill>
                  <a:effectLst/>
                  <a:uLnTx/>
                  <a:uFillTx/>
                  <a:latin typeface="Arial"/>
                  <a:ea typeface="+mn-ea"/>
                  <a:cs typeface="+mn-cs"/>
                </a:rPr>
                <a:t>C3</a:t>
              </a:r>
              <a:endParaRPr kumimoji="0" lang="en-US" sz="900" b="1" i="0" u="none" strike="noStrike" kern="1200" cap="none" spc="0" normalizeH="0" baseline="0" noProof="0">
                <a:ln>
                  <a:noFill/>
                </a:ln>
                <a:solidFill>
                  <a:srgbClr val="FFFFFF"/>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D4C75EFE-D19C-464F-BA59-7554F2E9C7E9}"/>
                </a:ext>
              </a:extLst>
            </p:cNvPr>
            <p:cNvSpPr/>
            <p:nvPr/>
          </p:nvSpPr>
          <p:spPr>
            <a:xfrm>
              <a:off x="5092378" y="2243717"/>
              <a:ext cx="1279905" cy="408665"/>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pic>
          <p:nvPicPr>
            <p:cNvPr id="61" name="Picture 60" descr="A close up of a sign&#10;&#10;Description generated with very high confidence">
              <a:extLst>
                <a:ext uri="{FF2B5EF4-FFF2-40B4-BE49-F238E27FC236}">
                  <a16:creationId xmlns:a16="http://schemas.microsoft.com/office/drawing/2014/main" id="{22B100F5-48FF-4A83-AC15-2D06FC2BF670}"/>
                </a:ext>
              </a:extLst>
            </p:cNvPr>
            <p:cNvPicPr>
              <a:picLocks noChangeAspect="1"/>
            </p:cNvPicPr>
            <p:nvPr/>
          </p:nvPicPr>
          <p:blipFill rotWithShape="1">
            <a:blip r:embed="rId4"/>
            <a:srcRect t="1" b="34990"/>
            <a:stretch/>
          </p:blipFill>
          <p:spPr>
            <a:xfrm>
              <a:off x="5348195" y="2238049"/>
              <a:ext cx="735947" cy="408664"/>
            </a:xfrm>
            <a:prstGeom prst="rect">
              <a:avLst/>
            </a:prstGeom>
          </p:spPr>
        </p:pic>
      </p:grpSp>
      <p:sp>
        <p:nvSpPr>
          <p:cNvPr id="4" name="TextBox 3">
            <a:extLst>
              <a:ext uri="{FF2B5EF4-FFF2-40B4-BE49-F238E27FC236}">
                <a16:creationId xmlns:a16="http://schemas.microsoft.com/office/drawing/2014/main" id="{D0AF8759-6491-496E-8575-5675E85B04E6}"/>
              </a:ext>
            </a:extLst>
          </p:cNvPr>
          <p:cNvSpPr txBox="1"/>
          <p:nvPr/>
        </p:nvSpPr>
        <p:spPr>
          <a:xfrm>
            <a:off x="6315112" y="4389478"/>
            <a:ext cx="2039020" cy="276999"/>
          </a:xfrm>
          <a:prstGeom prst="rect">
            <a:avLst/>
          </a:prstGeom>
          <a:noFill/>
        </p:spPr>
        <p:txBody>
          <a:bodyPr wrap="non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4444"/>
                </a:solidFill>
                <a:effectLst/>
                <a:uLnTx/>
                <a:uFillTx/>
                <a:latin typeface="Arial"/>
                <a:ea typeface="+mn-ea"/>
                <a:cs typeface="+mn-cs"/>
              </a:rPr>
              <a:t>LUNs / NAS Shares</a:t>
            </a:r>
          </a:p>
        </p:txBody>
      </p:sp>
      <p:sp>
        <p:nvSpPr>
          <p:cNvPr id="70" name="TextBox 69">
            <a:extLst>
              <a:ext uri="{FF2B5EF4-FFF2-40B4-BE49-F238E27FC236}">
                <a16:creationId xmlns:a16="http://schemas.microsoft.com/office/drawing/2014/main" id="{9754F5BF-D9F8-48C2-B3B1-D19840FBE02A}"/>
              </a:ext>
            </a:extLst>
          </p:cNvPr>
          <p:cNvSpPr txBox="1"/>
          <p:nvPr/>
        </p:nvSpPr>
        <p:spPr>
          <a:xfrm>
            <a:off x="5685273" y="2299212"/>
            <a:ext cx="2189702" cy="461665"/>
          </a:xfrm>
          <a:prstGeom prst="rect">
            <a:avLst/>
          </a:prstGeom>
          <a:noFill/>
        </p:spPr>
        <p:txBody>
          <a:bodyPr wrap="non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4444"/>
                </a:solidFill>
                <a:effectLst/>
                <a:uLnTx/>
                <a:uFillTx/>
                <a:latin typeface="Arial"/>
                <a:ea typeface="+mn-ea"/>
                <a:cs typeface="+mn-cs"/>
              </a:rPr>
              <a:t>Persistent Volumes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4444"/>
                </a:solidFill>
                <a:effectLst/>
                <a:uLnTx/>
                <a:uFillTx/>
                <a:latin typeface="Arial"/>
                <a:ea typeface="+mn-ea"/>
                <a:cs typeface="+mn-cs"/>
              </a:rPr>
              <a:t>(Logical volumes in Kubernetes)</a:t>
            </a:r>
            <a:endParaRPr kumimoji="0" lang="en-US" sz="1800" b="0" i="0" u="none" strike="noStrike" kern="1200" cap="none" spc="0" normalizeH="0" baseline="0" noProof="0">
              <a:ln>
                <a:noFill/>
              </a:ln>
              <a:solidFill>
                <a:srgbClr val="444444"/>
              </a:solidFill>
              <a:effectLst/>
              <a:uLnTx/>
              <a:uFillTx/>
              <a:latin typeface="Arial"/>
              <a:ea typeface="+mn-ea"/>
              <a:cs typeface="+mn-cs"/>
            </a:endParaRPr>
          </a:p>
        </p:txBody>
      </p:sp>
      <p:cxnSp>
        <p:nvCxnSpPr>
          <p:cNvPr id="29" name="Straight Connector 28">
            <a:extLst>
              <a:ext uri="{FF2B5EF4-FFF2-40B4-BE49-F238E27FC236}">
                <a16:creationId xmlns:a16="http://schemas.microsoft.com/office/drawing/2014/main" id="{7EB42657-607D-4960-A5F7-23F4ACC13A62}"/>
              </a:ext>
            </a:extLst>
          </p:cNvPr>
          <p:cNvCxnSpPr>
            <a:cxnSpLocks/>
          </p:cNvCxnSpPr>
          <p:nvPr/>
        </p:nvCxnSpPr>
        <p:spPr>
          <a:xfrm>
            <a:off x="1" y="3928185"/>
            <a:ext cx="4694154" cy="0"/>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158CBE3-FAAF-4F85-B677-73BBADB6C576}"/>
              </a:ext>
            </a:extLst>
          </p:cNvPr>
          <p:cNvSpPr txBox="1"/>
          <p:nvPr/>
        </p:nvSpPr>
        <p:spPr>
          <a:xfrm>
            <a:off x="7217296" y="3643759"/>
            <a:ext cx="1168590" cy="184666"/>
          </a:xfrm>
          <a:prstGeom prst="rect">
            <a:avLst/>
          </a:prstGeom>
          <a:noFill/>
        </p:spPr>
        <p:txBody>
          <a:bodyPr wrap="non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444444"/>
                </a:solidFill>
                <a:effectLst/>
                <a:uLnTx/>
                <a:uFillTx/>
                <a:latin typeface="Arial"/>
                <a:ea typeface="+mn-ea"/>
                <a:cs typeface="+mn-cs"/>
              </a:rPr>
              <a:t>Kubernetes</a:t>
            </a:r>
          </a:p>
        </p:txBody>
      </p:sp>
      <p:sp>
        <p:nvSpPr>
          <p:cNvPr id="112" name="TextBox 111">
            <a:extLst>
              <a:ext uri="{FF2B5EF4-FFF2-40B4-BE49-F238E27FC236}">
                <a16:creationId xmlns:a16="http://schemas.microsoft.com/office/drawing/2014/main" id="{C73E3BA6-E3D7-4974-9343-5FC28DAC1BFE}"/>
              </a:ext>
            </a:extLst>
          </p:cNvPr>
          <p:cNvSpPr txBox="1"/>
          <p:nvPr/>
        </p:nvSpPr>
        <p:spPr>
          <a:xfrm>
            <a:off x="7217296" y="4043335"/>
            <a:ext cx="1766509" cy="184666"/>
          </a:xfrm>
          <a:prstGeom prst="rect">
            <a:avLst/>
          </a:prstGeom>
          <a:noFill/>
        </p:spPr>
        <p:txBody>
          <a:bodyPr wrap="non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a:ln>
                  <a:noFill/>
                </a:ln>
                <a:solidFill>
                  <a:srgbClr val="444444"/>
                </a:solidFill>
                <a:effectLst/>
                <a:uLnTx/>
                <a:uFillTx/>
                <a:latin typeface="Arial"/>
                <a:ea typeface="+mn-ea"/>
                <a:cs typeface="+mn-cs"/>
              </a:rPr>
              <a:t>Physical Storage</a:t>
            </a:r>
          </a:p>
        </p:txBody>
      </p:sp>
      <p:grpSp>
        <p:nvGrpSpPr>
          <p:cNvPr id="2" name="Group 1">
            <a:extLst>
              <a:ext uri="{FF2B5EF4-FFF2-40B4-BE49-F238E27FC236}">
                <a16:creationId xmlns:a16="http://schemas.microsoft.com/office/drawing/2014/main" id="{4BB07F97-A159-40B2-BEAE-0B3CDAE0E9C0}"/>
              </a:ext>
            </a:extLst>
          </p:cNvPr>
          <p:cNvGrpSpPr/>
          <p:nvPr/>
        </p:nvGrpSpPr>
        <p:grpSpPr>
          <a:xfrm>
            <a:off x="3498121" y="2326582"/>
            <a:ext cx="2724224" cy="2469420"/>
            <a:chOff x="3329101" y="2326582"/>
            <a:chExt cx="2724224" cy="2469420"/>
          </a:xfrm>
        </p:grpSpPr>
        <p:sp>
          <p:nvSpPr>
            <p:cNvPr id="63" name="Flowchart: Magnetic Disk 62">
              <a:extLst>
                <a:ext uri="{FF2B5EF4-FFF2-40B4-BE49-F238E27FC236}">
                  <a16:creationId xmlns:a16="http://schemas.microsoft.com/office/drawing/2014/main" id="{15398B47-D7B6-4CA9-8B38-A691B8C0B1F4}"/>
                </a:ext>
              </a:extLst>
            </p:cNvPr>
            <p:cNvSpPr/>
            <p:nvPr/>
          </p:nvSpPr>
          <p:spPr>
            <a:xfrm>
              <a:off x="3592674" y="4324113"/>
              <a:ext cx="365760" cy="457200"/>
            </a:xfrm>
            <a:prstGeom prst="flowChartMagneticDisk">
              <a:avLst/>
            </a:prstGeom>
            <a:solidFill>
              <a:schemeClr val="bg1">
                <a:lumMod val="75000"/>
              </a:schemeClr>
            </a:solidFill>
            <a:ln w="28575" cmpd="sng">
              <a:solidFill>
                <a:schemeClr val="tx2"/>
              </a:solidFill>
            </a:ln>
            <a:effectLst/>
          </p:spPr>
          <p:txBody>
            <a:bodyPr wrap="square" lIns="182880" tIns="137160" rIns="137160" bIns="137160" rtlCol="0" anchor="ctr">
              <a:noAutofit/>
            </a:bodyPr>
            <a:lstStyle/>
            <a:p>
              <a:pPr marL="0" marR="0" lvl="0" indent="0" algn="ctr" defTabSz="685783"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4" name="Flowchart: Magnetic Disk 63">
              <a:extLst>
                <a:ext uri="{FF2B5EF4-FFF2-40B4-BE49-F238E27FC236}">
                  <a16:creationId xmlns:a16="http://schemas.microsoft.com/office/drawing/2014/main" id="{C12868F1-87F6-40A5-A9E0-07EE324CC1F5}"/>
                </a:ext>
              </a:extLst>
            </p:cNvPr>
            <p:cNvSpPr/>
            <p:nvPr/>
          </p:nvSpPr>
          <p:spPr>
            <a:xfrm>
              <a:off x="4050810" y="4338802"/>
              <a:ext cx="365760" cy="457200"/>
            </a:xfrm>
            <a:prstGeom prst="flowChartMagneticDisk">
              <a:avLst/>
            </a:prstGeom>
            <a:solidFill>
              <a:schemeClr val="bg1">
                <a:lumMod val="75000"/>
              </a:schemeClr>
            </a:solidFill>
            <a:ln w="28575" cmpd="sng">
              <a:solidFill>
                <a:schemeClr val="tx2"/>
              </a:solidFill>
            </a:ln>
            <a:effectLst/>
          </p:spPr>
          <p:txBody>
            <a:bodyPr wrap="square" lIns="182880" tIns="137160" rIns="137160" bIns="137160" rtlCol="0" anchor="ctr">
              <a:noAutofit/>
            </a:bodyPr>
            <a:lstStyle/>
            <a:p>
              <a:pPr marL="0" marR="0" lvl="0" indent="0" algn="ctr" defTabSz="685783"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5" name="Flowchart: Magnetic Disk 64">
              <a:extLst>
                <a:ext uri="{FF2B5EF4-FFF2-40B4-BE49-F238E27FC236}">
                  <a16:creationId xmlns:a16="http://schemas.microsoft.com/office/drawing/2014/main" id="{77AF4168-48AA-4378-B680-9A71971ADFF0}"/>
                </a:ext>
              </a:extLst>
            </p:cNvPr>
            <p:cNvSpPr/>
            <p:nvPr/>
          </p:nvSpPr>
          <p:spPr>
            <a:xfrm>
              <a:off x="4508946" y="4338802"/>
              <a:ext cx="365760" cy="457200"/>
            </a:xfrm>
            <a:prstGeom prst="flowChartMagneticDisk">
              <a:avLst/>
            </a:prstGeom>
            <a:solidFill>
              <a:schemeClr val="bg1">
                <a:lumMod val="75000"/>
              </a:schemeClr>
            </a:solidFill>
            <a:ln w="28575" cmpd="sng">
              <a:solidFill>
                <a:schemeClr val="tx2"/>
              </a:solidFill>
            </a:ln>
            <a:effectLst/>
          </p:spPr>
          <p:txBody>
            <a:bodyPr wrap="square" lIns="182880" tIns="137160" rIns="137160" bIns="137160" rtlCol="0" anchor="ctr">
              <a:noAutofit/>
            </a:bodyPr>
            <a:lstStyle/>
            <a:p>
              <a:pPr marL="0" marR="0" lvl="0" indent="0" algn="ctr" defTabSz="685783"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66" name="Flowchart: Magnetic Disk 65">
              <a:extLst>
                <a:ext uri="{FF2B5EF4-FFF2-40B4-BE49-F238E27FC236}">
                  <a16:creationId xmlns:a16="http://schemas.microsoft.com/office/drawing/2014/main" id="{8602023A-92BE-40CF-8536-540F950CAD98}"/>
                </a:ext>
              </a:extLst>
            </p:cNvPr>
            <p:cNvSpPr/>
            <p:nvPr/>
          </p:nvSpPr>
          <p:spPr>
            <a:xfrm>
              <a:off x="5425220" y="4338802"/>
              <a:ext cx="365760" cy="457200"/>
            </a:xfrm>
            <a:prstGeom prst="flowChartMagneticDisk">
              <a:avLst/>
            </a:prstGeom>
            <a:solidFill>
              <a:schemeClr val="bg1">
                <a:lumMod val="75000"/>
              </a:schemeClr>
            </a:solidFill>
            <a:ln w="28575" cmpd="sng">
              <a:solidFill>
                <a:schemeClr val="tx2"/>
              </a:solidFill>
            </a:ln>
            <a:effectLst/>
          </p:spPr>
          <p:txBody>
            <a:bodyPr wrap="square" lIns="182880" tIns="137160" rIns="137160" bIns="137160" rtlCol="0" anchor="ctr">
              <a:noAutofit/>
            </a:bodyPr>
            <a:lstStyle/>
            <a:p>
              <a:pPr marL="0" marR="0" lvl="0" indent="0" algn="ctr" defTabSz="685783"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4" name="Flowchart: Magnetic Disk 73">
              <a:extLst>
                <a:ext uri="{FF2B5EF4-FFF2-40B4-BE49-F238E27FC236}">
                  <a16:creationId xmlns:a16="http://schemas.microsoft.com/office/drawing/2014/main" id="{4F80091D-412D-41CB-9682-AF20B67703C4}"/>
                </a:ext>
              </a:extLst>
            </p:cNvPr>
            <p:cNvSpPr/>
            <p:nvPr/>
          </p:nvSpPr>
          <p:spPr>
            <a:xfrm>
              <a:off x="4967082" y="4338802"/>
              <a:ext cx="365760" cy="457200"/>
            </a:xfrm>
            <a:prstGeom prst="flowChartMagneticDisk">
              <a:avLst/>
            </a:prstGeom>
            <a:solidFill>
              <a:schemeClr val="bg1">
                <a:lumMod val="75000"/>
              </a:schemeClr>
            </a:solidFill>
            <a:ln w="28575" cmpd="sng">
              <a:solidFill>
                <a:schemeClr val="tx2"/>
              </a:solidFill>
            </a:ln>
            <a:effectLst/>
          </p:spPr>
          <p:txBody>
            <a:bodyPr wrap="square" lIns="182880" tIns="137160" rIns="137160" bIns="137160" rtlCol="0" anchor="ctr">
              <a:noAutofit/>
            </a:bodyPr>
            <a:lstStyle/>
            <a:p>
              <a:pPr marL="0" marR="0" lvl="0" indent="0" algn="ctr" defTabSz="685783"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5" name="Flowchart: Magnetic Disk 74">
              <a:extLst>
                <a:ext uri="{FF2B5EF4-FFF2-40B4-BE49-F238E27FC236}">
                  <a16:creationId xmlns:a16="http://schemas.microsoft.com/office/drawing/2014/main" id="{9ECA2B95-2B76-40DD-905E-8818F9369684}"/>
                </a:ext>
              </a:extLst>
            </p:cNvPr>
            <p:cNvSpPr/>
            <p:nvPr/>
          </p:nvSpPr>
          <p:spPr>
            <a:xfrm>
              <a:off x="4050810" y="2326582"/>
              <a:ext cx="365760" cy="457200"/>
            </a:xfrm>
            <a:prstGeom prst="flowChartMagneticDisk">
              <a:avLst/>
            </a:prstGeom>
            <a:noFill/>
            <a:ln w="28575" cmpd="sng">
              <a:solidFill>
                <a:schemeClr val="bg1"/>
              </a:solidFill>
            </a:ln>
            <a:effectLst/>
          </p:spPr>
          <p:txBody>
            <a:bodyPr wrap="square" lIns="182880" tIns="137160" rIns="137160" bIns="137160" rtlCol="0" anchor="ctr">
              <a:noAutofit/>
            </a:bodyPr>
            <a:lstStyle/>
            <a:p>
              <a:pPr marL="0" marR="0" lvl="0" indent="0" algn="ctr" defTabSz="685783"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6" name="Flowchart: Magnetic Disk 75">
              <a:extLst>
                <a:ext uri="{FF2B5EF4-FFF2-40B4-BE49-F238E27FC236}">
                  <a16:creationId xmlns:a16="http://schemas.microsoft.com/office/drawing/2014/main" id="{9DCF1FC0-78B2-4887-BC20-0A0EF788DCB5}"/>
                </a:ext>
              </a:extLst>
            </p:cNvPr>
            <p:cNvSpPr/>
            <p:nvPr/>
          </p:nvSpPr>
          <p:spPr>
            <a:xfrm>
              <a:off x="4508946" y="2326582"/>
              <a:ext cx="365760" cy="457200"/>
            </a:xfrm>
            <a:prstGeom prst="flowChartMagneticDisk">
              <a:avLst/>
            </a:prstGeom>
            <a:noFill/>
            <a:ln w="28575" cmpd="sng">
              <a:solidFill>
                <a:schemeClr val="bg1"/>
              </a:solidFill>
            </a:ln>
            <a:effectLst/>
          </p:spPr>
          <p:txBody>
            <a:bodyPr wrap="square" lIns="182880" tIns="137160" rIns="137160" bIns="137160" rtlCol="0" anchor="ctr">
              <a:noAutofit/>
            </a:bodyPr>
            <a:lstStyle/>
            <a:p>
              <a:pPr marL="0" marR="0" lvl="0" indent="0" algn="ctr" defTabSz="685783"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77" name="Flowchart: Magnetic Disk 76">
              <a:extLst>
                <a:ext uri="{FF2B5EF4-FFF2-40B4-BE49-F238E27FC236}">
                  <a16:creationId xmlns:a16="http://schemas.microsoft.com/office/drawing/2014/main" id="{6B836D5B-1E79-43A4-B002-8A7D7810AFD1}"/>
                </a:ext>
              </a:extLst>
            </p:cNvPr>
            <p:cNvSpPr/>
            <p:nvPr/>
          </p:nvSpPr>
          <p:spPr>
            <a:xfrm>
              <a:off x="4967082" y="2326582"/>
              <a:ext cx="365760" cy="457200"/>
            </a:xfrm>
            <a:prstGeom prst="flowChartMagneticDisk">
              <a:avLst/>
            </a:prstGeom>
            <a:noFill/>
            <a:ln w="28575" cmpd="sng">
              <a:solidFill>
                <a:schemeClr val="bg1"/>
              </a:solidFill>
            </a:ln>
            <a:effectLst/>
          </p:spPr>
          <p:txBody>
            <a:bodyPr wrap="square" lIns="182880" tIns="137160" rIns="137160" bIns="137160" rtlCol="0" anchor="ctr">
              <a:noAutofit/>
            </a:bodyPr>
            <a:lstStyle/>
            <a:p>
              <a:pPr marL="0" marR="0" lvl="0" indent="0" algn="ctr" defTabSz="685783" rtl="0" eaLnBrk="1" fontAlgn="auto"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rial"/>
                <a:ea typeface="+mn-ea"/>
                <a:cs typeface="+mn-cs"/>
              </a:endParaRPr>
            </a:p>
          </p:txBody>
        </p:sp>
        <p:sp>
          <p:nvSpPr>
            <p:cNvPr id="27" name="Left Brace 26">
              <a:extLst>
                <a:ext uri="{FF2B5EF4-FFF2-40B4-BE49-F238E27FC236}">
                  <a16:creationId xmlns:a16="http://schemas.microsoft.com/office/drawing/2014/main" id="{CCC06A93-8274-48BD-8723-0BBF9766A4DB}"/>
                </a:ext>
              </a:extLst>
            </p:cNvPr>
            <p:cNvSpPr/>
            <p:nvPr/>
          </p:nvSpPr>
          <p:spPr>
            <a:xfrm rot="16200000">
              <a:off x="4545140" y="2106975"/>
              <a:ext cx="292031" cy="1465442"/>
            </a:xfrm>
            <a:prstGeom prst="leftBrace">
              <a:avLst>
                <a:gd name="adj1" fmla="val 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
          <p:nvSpPr>
            <p:cNvPr id="104" name="Left Brace 103">
              <a:extLst>
                <a:ext uri="{FF2B5EF4-FFF2-40B4-BE49-F238E27FC236}">
                  <a16:creationId xmlns:a16="http://schemas.microsoft.com/office/drawing/2014/main" id="{BBF6C26E-ADCC-41B3-8D94-2224F8A6C311}"/>
                </a:ext>
              </a:extLst>
            </p:cNvPr>
            <p:cNvSpPr/>
            <p:nvPr/>
          </p:nvSpPr>
          <p:spPr>
            <a:xfrm rot="5400000" flipV="1">
              <a:off x="4371175" y="2935805"/>
              <a:ext cx="640076" cy="2348908"/>
            </a:xfrm>
            <a:prstGeom prst="leftBrace">
              <a:avLst>
                <a:gd name="adj1" fmla="val 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444444"/>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70823099-3ADA-48CA-A787-A121C09565B8}"/>
                </a:ext>
              </a:extLst>
            </p:cNvPr>
            <p:cNvSpPr/>
            <p:nvPr/>
          </p:nvSpPr>
          <p:spPr>
            <a:xfrm>
              <a:off x="3329101" y="3090507"/>
              <a:ext cx="2724224" cy="640080"/>
            </a:xfrm>
            <a:prstGeom prst="rect">
              <a:avLst/>
            </a:prstGeom>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a:ea typeface="+mn-ea"/>
                  <a:cs typeface="+mn-cs"/>
                </a:rPr>
                <a:t>CSI Driver</a:t>
              </a:r>
            </a:p>
          </p:txBody>
        </p:sp>
      </p:grpSp>
      <p:cxnSp>
        <p:nvCxnSpPr>
          <p:cNvPr id="35" name="Straight Connector 34">
            <a:extLst>
              <a:ext uri="{FF2B5EF4-FFF2-40B4-BE49-F238E27FC236}">
                <a16:creationId xmlns:a16="http://schemas.microsoft.com/office/drawing/2014/main" id="{A24A6BF5-DB73-45A3-B948-51C3C6B2C1A4}"/>
              </a:ext>
            </a:extLst>
          </p:cNvPr>
          <p:cNvCxnSpPr>
            <a:cxnSpLocks/>
          </p:cNvCxnSpPr>
          <p:nvPr/>
        </p:nvCxnSpPr>
        <p:spPr>
          <a:xfrm>
            <a:off x="5027833" y="3928185"/>
            <a:ext cx="4078997" cy="0"/>
          </a:xfrm>
          <a:prstGeom prst="line">
            <a:avLst/>
          </a:prstGeom>
          <a:ln w="381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5108617-87DC-45F8-BE0F-2D7BA40B2FCB}"/>
              </a:ext>
            </a:extLst>
          </p:cNvPr>
          <p:cNvSpPr txBox="1">
            <a:spLocks/>
          </p:cNvSpPr>
          <p:nvPr/>
        </p:nvSpPr>
        <p:spPr>
          <a:xfrm>
            <a:off x="99132" y="1145216"/>
            <a:ext cx="4371798" cy="2288469"/>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350"/>
              </a:spcBef>
              <a:spcAft>
                <a:spcPts val="0"/>
              </a:spcAft>
              <a:buClrTx/>
              <a:buSzTx/>
              <a:buFont typeface="Arial" panose="020B0604020202020204" pitchFamily="34" charset="0"/>
              <a:buNone/>
              <a:tabLst/>
              <a:defRPr/>
            </a:pPr>
            <a:r>
              <a:rPr kumimoji="0" lang="en-US" sz="1500" b="0" i="0" u="none" strike="noStrike" kern="1200" cap="none" spc="0" normalizeH="0" baseline="0" noProof="0">
                <a:ln>
                  <a:noFill/>
                </a:ln>
                <a:solidFill>
                  <a:srgbClr val="0076CE"/>
                </a:solidFill>
                <a:effectLst/>
                <a:uLnTx/>
                <a:uFillTx/>
                <a:latin typeface="Arial"/>
                <a:ea typeface="+mn-ea"/>
                <a:cs typeface="+mn-cs"/>
              </a:rPr>
              <a:t>Standard storage interface for Kubernetes</a:t>
            </a:r>
          </a:p>
          <a:p>
            <a:pPr marL="171458" marR="0" lvl="0" indent="-228594" algn="l" defTabSz="914377"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444444"/>
                </a:solidFill>
                <a:effectLst/>
                <a:uLnTx/>
                <a:uFillTx/>
                <a:latin typeface="Arial"/>
                <a:ea typeface="+mn-ea"/>
                <a:cs typeface="+mn-cs"/>
              </a:rPr>
              <a:t>Vendor neutral</a:t>
            </a:r>
          </a:p>
          <a:p>
            <a:pPr marL="171458" marR="0" lvl="0" indent="-228594" algn="l" defTabSz="914377"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444444"/>
                </a:solidFill>
                <a:effectLst/>
                <a:uLnTx/>
                <a:uFillTx/>
                <a:latin typeface="Arial"/>
                <a:ea typeface="+mn-ea"/>
                <a:cs typeface="+mn-cs"/>
              </a:rPr>
              <a:t>Control Plane for persistent volume (PV) and snapshot</a:t>
            </a:r>
          </a:p>
          <a:p>
            <a:pPr marL="0" marR="0" lvl="0" indent="0" algn="l" defTabSz="914377" rtl="0" eaLnBrk="1" fontAlgn="auto" latinLnBrk="0" hangingPunct="1">
              <a:lnSpc>
                <a:spcPct val="100000"/>
              </a:lnSpc>
              <a:spcBef>
                <a:spcPts val="1350"/>
              </a:spcBef>
              <a:spcAft>
                <a:spcPts val="0"/>
              </a:spcAft>
              <a:buClrTx/>
              <a:buSzTx/>
              <a:buFont typeface="Arial" panose="020B0604020202020204" pitchFamily="34" charset="0"/>
              <a:buNone/>
              <a:tabLst/>
              <a:defRPr/>
            </a:pPr>
            <a:r>
              <a:rPr kumimoji="0" lang="en-US" sz="1500" b="0" i="0" u="none" strike="noStrike" kern="1200" cap="none" spc="0" normalizeH="0" baseline="0" noProof="0">
                <a:ln>
                  <a:noFill/>
                </a:ln>
                <a:solidFill>
                  <a:srgbClr val="0076CE"/>
                </a:solidFill>
                <a:effectLst/>
                <a:uLnTx/>
                <a:uFillTx/>
                <a:latin typeface="Arial"/>
                <a:ea typeface="+mn-ea"/>
                <a:cs typeface="+mn-cs"/>
              </a:rPr>
              <a:t>CSI Plugins for Dell EMC portfolio</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444444"/>
                </a:solidFill>
                <a:effectLst/>
                <a:uLnTx/>
                <a:uFillTx/>
                <a:latin typeface="Arial"/>
                <a:ea typeface="+mn-ea"/>
                <a:cs typeface="+mn-cs"/>
              </a:rPr>
              <a:t>High-end enterprise</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444444"/>
                </a:solidFill>
                <a:effectLst/>
                <a:uLnTx/>
                <a:uFillTx/>
                <a:latin typeface="Arial"/>
                <a:ea typeface="+mn-ea"/>
                <a:cs typeface="+mn-cs"/>
              </a:rPr>
              <a:t>Mid-range enterprise</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444444"/>
                </a:solidFill>
                <a:effectLst/>
                <a:uLnTx/>
                <a:uFillTx/>
                <a:latin typeface="Arial"/>
                <a:ea typeface="+mn-ea"/>
                <a:cs typeface="+mn-cs"/>
              </a:rPr>
              <a:t>Software defined</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444444"/>
                </a:solidFill>
                <a:effectLst/>
                <a:uLnTx/>
                <a:uFillTx/>
                <a:latin typeface="Arial"/>
                <a:ea typeface="+mn-ea"/>
                <a:cs typeface="+mn-cs"/>
              </a:rPr>
              <a:t>Scale out NAS</a:t>
            </a:r>
          </a:p>
          <a:p>
            <a:pPr marL="685783" marR="0" lvl="1" indent="-228594" algn="l" defTabSz="914377"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444444"/>
              </a:solidFill>
              <a:effectLst/>
              <a:uLnTx/>
              <a:uFillTx/>
              <a:latin typeface="Arial"/>
              <a:ea typeface="+mn-ea"/>
              <a:cs typeface="+mn-cs"/>
            </a:endParaRP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1282578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68DC-E459-5449-95D3-22DD27D07A28}"/>
              </a:ext>
            </a:extLst>
          </p:cNvPr>
          <p:cNvSpPr>
            <a:spLocks noGrp="1"/>
          </p:cNvSpPr>
          <p:nvPr>
            <p:ph type="title"/>
          </p:nvPr>
        </p:nvSpPr>
        <p:spPr/>
        <p:txBody>
          <a:bodyPr/>
          <a:lstStyle/>
          <a:p>
            <a:pPr defTabSz="914378">
              <a:lnSpc>
                <a:spcPts val="3600"/>
              </a:lnSpc>
              <a:buClr>
                <a:srgbClr val="000000"/>
              </a:buClr>
            </a:pPr>
            <a:r>
              <a:rPr lang="en-US" kern="1200">
                <a:solidFill>
                  <a:srgbClr val="007DB8"/>
                </a:solidFill>
                <a:ea typeface="+mj-ea"/>
              </a:rPr>
              <a:t>Persistent Volumes (PV)</a:t>
            </a:r>
          </a:p>
        </p:txBody>
      </p:sp>
      <p:sp>
        <p:nvSpPr>
          <p:cNvPr id="3" name="Content Placeholder 2">
            <a:extLst>
              <a:ext uri="{FF2B5EF4-FFF2-40B4-BE49-F238E27FC236}">
                <a16:creationId xmlns:a16="http://schemas.microsoft.com/office/drawing/2014/main" id="{466C772C-2BE9-3047-8871-2811A3972481}"/>
              </a:ext>
            </a:extLst>
          </p:cNvPr>
          <p:cNvSpPr>
            <a:spLocks noGrp="1"/>
          </p:cNvSpPr>
          <p:nvPr>
            <p:ph sz="half" idx="4294967295"/>
          </p:nvPr>
        </p:nvSpPr>
        <p:spPr>
          <a:xfrm>
            <a:off x="285750" y="1002002"/>
            <a:ext cx="7954963" cy="3598863"/>
          </a:xfrm>
          <a:prstGeom prst="rect">
            <a:avLst/>
          </a:prstGeom>
        </p:spPr>
        <p:txBody>
          <a:bodyPr>
            <a:normAutofit/>
          </a:bodyPr>
          <a:lstStyle/>
          <a:p>
            <a:r>
              <a:rPr lang="en-US" sz="1600" u="sng"/>
              <a:t>Lifecycle is independent of any Pod</a:t>
            </a:r>
            <a:r>
              <a:rPr lang="en-US" sz="1600"/>
              <a:t>.  Data now survives Pod destruction</a:t>
            </a:r>
          </a:p>
          <a:p>
            <a:r>
              <a:rPr lang="en-US" sz="1600"/>
              <a:t>Provisioned 1 of 2 ways</a:t>
            </a:r>
          </a:p>
          <a:p>
            <a:pPr lvl="1"/>
            <a:r>
              <a:rPr lang="en-US" sz="1400"/>
              <a:t>Static – Admin creates a number of PVs. Pre-provision</a:t>
            </a:r>
          </a:p>
          <a:p>
            <a:pPr lvl="1"/>
            <a:r>
              <a:rPr lang="en-US" sz="1400"/>
              <a:t>Dynamic – Cluster “automatically” provisions a volume</a:t>
            </a:r>
          </a:p>
          <a:p>
            <a:r>
              <a:rPr lang="en-US" sz="1600"/>
              <a:t>Can have varying properties such as performance, QOS, backup policies, etc.</a:t>
            </a:r>
          </a:p>
          <a:p>
            <a:pPr lvl="1"/>
            <a:r>
              <a:rPr lang="en-US" sz="1400"/>
              <a:t>These are defined by </a:t>
            </a:r>
            <a:r>
              <a:rPr lang="en-US" sz="1400" err="1"/>
              <a:t>StorageClass</a:t>
            </a:r>
            <a:endParaRPr lang="en-US" sz="1400"/>
          </a:p>
          <a:p>
            <a:r>
              <a:rPr lang="en-US" sz="1600"/>
              <a:t>Access modes are</a:t>
            </a:r>
          </a:p>
          <a:p>
            <a:pPr lvl="1"/>
            <a:r>
              <a:rPr lang="en-US" sz="1400" err="1"/>
              <a:t>ReadWriteOnce</a:t>
            </a:r>
            <a:r>
              <a:rPr lang="en-US" sz="1400"/>
              <a:t> (RWO) – volume can be mounted as ready-write by a single node</a:t>
            </a:r>
          </a:p>
          <a:p>
            <a:pPr lvl="1"/>
            <a:r>
              <a:rPr lang="en-US" sz="1400" err="1"/>
              <a:t>ReadOnlyMany</a:t>
            </a:r>
            <a:r>
              <a:rPr lang="en-US" sz="1400"/>
              <a:t> (ROX) – volume can be mounted read-only by many nodes</a:t>
            </a:r>
          </a:p>
          <a:p>
            <a:pPr lvl="1"/>
            <a:r>
              <a:rPr lang="en-US" sz="1400" err="1"/>
              <a:t>ReadWriteMany</a:t>
            </a:r>
            <a:r>
              <a:rPr lang="en-US" sz="1400"/>
              <a:t> (RWX) – volume can be mounted as read-write by many nodes</a:t>
            </a:r>
          </a:p>
          <a:p>
            <a:r>
              <a:rPr lang="en-US" sz="1600"/>
              <a:t>A volume can not be mounted simultaneously in more than one access mode</a:t>
            </a:r>
          </a:p>
          <a:p>
            <a:pPr lvl="1"/>
            <a:endParaRPr lang="en-US" sz="1400"/>
          </a:p>
        </p:txBody>
      </p:sp>
    </p:spTree>
    <p:extLst>
      <p:ext uri="{BB962C8B-B14F-4D97-AF65-F5344CB8AC3E}">
        <p14:creationId xmlns:p14="http://schemas.microsoft.com/office/powerpoint/2010/main" val="2475946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68DC-E459-5449-95D3-22DD27D07A28}"/>
              </a:ext>
            </a:extLst>
          </p:cNvPr>
          <p:cNvSpPr>
            <a:spLocks noGrp="1"/>
          </p:cNvSpPr>
          <p:nvPr>
            <p:ph type="title"/>
          </p:nvPr>
        </p:nvSpPr>
        <p:spPr/>
        <p:txBody>
          <a:bodyPr/>
          <a:lstStyle/>
          <a:p>
            <a:pPr defTabSz="914378">
              <a:lnSpc>
                <a:spcPts val="3600"/>
              </a:lnSpc>
              <a:buClr>
                <a:srgbClr val="000000"/>
              </a:buClr>
            </a:pPr>
            <a:r>
              <a:rPr lang="en-US" kern="1200">
                <a:solidFill>
                  <a:srgbClr val="007DB8"/>
                </a:solidFill>
                <a:ea typeface="+mj-ea"/>
              </a:rPr>
              <a:t>Persistent Volume Claims (PVC)</a:t>
            </a:r>
          </a:p>
        </p:txBody>
      </p:sp>
      <p:sp>
        <p:nvSpPr>
          <p:cNvPr id="3" name="Content Placeholder 2">
            <a:extLst>
              <a:ext uri="{FF2B5EF4-FFF2-40B4-BE49-F238E27FC236}">
                <a16:creationId xmlns:a16="http://schemas.microsoft.com/office/drawing/2014/main" id="{466C772C-2BE9-3047-8871-2811A3972481}"/>
              </a:ext>
            </a:extLst>
          </p:cNvPr>
          <p:cNvSpPr>
            <a:spLocks noGrp="1"/>
          </p:cNvSpPr>
          <p:nvPr>
            <p:ph sz="half" idx="4294967295"/>
          </p:nvPr>
        </p:nvSpPr>
        <p:spPr>
          <a:xfrm>
            <a:off x="285750" y="971550"/>
            <a:ext cx="7954963" cy="3200400"/>
          </a:xfrm>
          <a:prstGeom prst="rect">
            <a:avLst/>
          </a:prstGeom>
        </p:spPr>
        <p:txBody>
          <a:bodyPr>
            <a:normAutofit/>
          </a:bodyPr>
          <a:lstStyle/>
          <a:p>
            <a:r>
              <a:rPr lang="en-US" sz="1600"/>
              <a:t>Is a request for storage by a user.  It consumes PV’s.</a:t>
            </a:r>
          </a:p>
          <a:p>
            <a:r>
              <a:rPr lang="en-US" sz="1600"/>
              <a:t>The binding between a Pod and a PV.</a:t>
            </a:r>
          </a:p>
          <a:p>
            <a:r>
              <a:rPr lang="en-US" sz="1600"/>
              <a:t>PVC is used to mount a PV into a Pod.</a:t>
            </a:r>
          </a:p>
          <a:p>
            <a:r>
              <a:rPr lang="en-US" sz="1600"/>
              <a:t>“Claim” storage (example iSCSI volume) without having to know the details of the particular environment.</a:t>
            </a:r>
          </a:p>
          <a:p>
            <a:endParaRPr lang="en-US" sz="1600"/>
          </a:p>
        </p:txBody>
      </p:sp>
    </p:spTree>
    <p:extLst>
      <p:ext uri="{BB962C8B-B14F-4D97-AF65-F5344CB8AC3E}">
        <p14:creationId xmlns:p14="http://schemas.microsoft.com/office/powerpoint/2010/main" val="2577045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9C32F9BF-9246-445C-BBED-9CD29AD08F5F}"/>
              </a:ext>
            </a:extLst>
          </p:cNvPr>
          <p:cNvGrpSpPr/>
          <p:nvPr/>
        </p:nvGrpSpPr>
        <p:grpSpPr>
          <a:xfrm>
            <a:off x="3210293" y="1729673"/>
            <a:ext cx="4401213" cy="2906974"/>
            <a:chOff x="4231059" y="2838734"/>
            <a:chExt cx="5868284" cy="3875965"/>
          </a:xfrm>
          <a:solidFill>
            <a:schemeClr val="accent6">
              <a:lumMod val="20000"/>
              <a:lumOff val="80000"/>
            </a:schemeClr>
          </a:solidFill>
        </p:grpSpPr>
        <p:sp>
          <p:nvSpPr>
            <p:cNvPr id="49" name="Rectangle 48">
              <a:extLst>
                <a:ext uri="{FF2B5EF4-FFF2-40B4-BE49-F238E27FC236}">
                  <a16:creationId xmlns:a16="http://schemas.microsoft.com/office/drawing/2014/main" id="{F3AD5277-6A93-471B-A121-661977B776FD}"/>
                </a:ext>
              </a:extLst>
            </p:cNvPr>
            <p:cNvSpPr/>
            <p:nvPr/>
          </p:nvSpPr>
          <p:spPr>
            <a:xfrm>
              <a:off x="4231059" y="2838734"/>
              <a:ext cx="5868284" cy="3875965"/>
            </a:xfrm>
            <a:prstGeom prst="rect">
              <a:avLst/>
            </a:prstGeom>
            <a:grpFill/>
            <a:ln w="12700" cmpd="sng">
              <a:no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pic>
          <p:nvPicPr>
            <p:cNvPr id="50" name="Picture 49">
              <a:extLst>
                <a:ext uri="{FF2B5EF4-FFF2-40B4-BE49-F238E27FC236}">
                  <a16:creationId xmlns:a16="http://schemas.microsoft.com/office/drawing/2014/main" id="{7A2103D6-3C15-4933-AECA-ED914CA406AD}"/>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378286" y="2946972"/>
              <a:ext cx="616055" cy="611657"/>
            </a:xfrm>
            <a:prstGeom prst="rect">
              <a:avLst/>
            </a:prstGeom>
            <a:grpFill/>
          </p:spPr>
        </p:pic>
      </p:grpSp>
      <p:grpSp>
        <p:nvGrpSpPr>
          <p:cNvPr id="36" name="Group 35">
            <a:extLst>
              <a:ext uri="{FF2B5EF4-FFF2-40B4-BE49-F238E27FC236}">
                <a16:creationId xmlns:a16="http://schemas.microsoft.com/office/drawing/2014/main" id="{A62055D6-656A-4A39-868F-6704133BD54C}"/>
              </a:ext>
            </a:extLst>
          </p:cNvPr>
          <p:cNvGrpSpPr/>
          <p:nvPr/>
        </p:nvGrpSpPr>
        <p:grpSpPr>
          <a:xfrm>
            <a:off x="3210293" y="1926338"/>
            <a:ext cx="1226207" cy="1832849"/>
            <a:chOff x="7430709" y="4648441"/>
            <a:chExt cx="1664290" cy="2454882"/>
          </a:xfrm>
        </p:grpSpPr>
        <p:pic>
          <p:nvPicPr>
            <p:cNvPr id="39" name="Picture 38">
              <a:extLst>
                <a:ext uri="{FF2B5EF4-FFF2-40B4-BE49-F238E27FC236}">
                  <a16:creationId xmlns:a16="http://schemas.microsoft.com/office/drawing/2014/main" id="{5EACC460-9052-4849-AEE3-45E2ACF9D6EF}"/>
                </a:ext>
              </a:extLst>
            </p:cNvPr>
            <p:cNvPicPr>
              <a:picLocks noChangeAspect="1"/>
            </p:cNvPicPr>
            <p:nvPr/>
          </p:nvPicPr>
          <p:blipFill>
            <a:blip r:embed="rId4"/>
            <a:stretch>
              <a:fillRect/>
            </a:stretch>
          </p:blipFill>
          <p:spPr>
            <a:xfrm>
              <a:off x="7430709" y="4648441"/>
              <a:ext cx="1664290" cy="1855863"/>
            </a:xfrm>
            <a:prstGeom prst="rect">
              <a:avLst/>
            </a:prstGeom>
          </p:spPr>
        </p:pic>
        <p:sp>
          <p:nvSpPr>
            <p:cNvPr id="40" name="TextBox 39">
              <a:extLst>
                <a:ext uri="{FF2B5EF4-FFF2-40B4-BE49-F238E27FC236}">
                  <a16:creationId xmlns:a16="http://schemas.microsoft.com/office/drawing/2014/main" id="{187E88BB-B78B-45AF-91A7-FBAFB3E04196}"/>
                </a:ext>
              </a:extLst>
            </p:cNvPr>
            <p:cNvSpPr txBox="1"/>
            <p:nvPr/>
          </p:nvSpPr>
          <p:spPr>
            <a:xfrm>
              <a:off x="7493331" y="6484978"/>
              <a:ext cx="1523307" cy="61834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
                  <a:srgbClr val="007DB8"/>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Storage Class</a:t>
              </a:r>
            </a:p>
          </p:txBody>
        </p:sp>
      </p:grpSp>
      <p:grpSp>
        <p:nvGrpSpPr>
          <p:cNvPr id="42" name="Group 41">
            <a:extLst>
              <a:ext uri="{FF2B5EF4-FFF2-40B4-BE49-F238E27FC236}">
                <a16:creationId xmlns:a16="http://schemas.microsoft.com/office/drawing/2014/main" id="{EAA6F8D5-F22A-4475-9D12-A65026F94D80}"/>
              </a:ext>
            </a:extLst>
          </p:cNvPr>
          <p:cNvGrpSpPr/>
          <p:nvPr/>
        </p:nvGrpSpPr>
        <p:grpSpPr>
          <a:xfrm>
            <a:off x="6008153" y="2754460"/>
            <a:ext cx="1295185" cy="1654402"/>
            <a:chOff x="7430709" y="4648441"/>
            <a:chExt cx="1726913" cy="2205869"/>
          </a:xfrm>
        </p:grpSpPr>
        <p:pic>
          <p:nvPicPr>
            <p:cNvPr id="24" name="Picture 23">
              <a:extLst>
                <a:ext uri="{FF2B5EF4-FFF2-40B4-BE49-F238E27FC236}">
                  <a16:creationId xmlns:a16="http://schemas.microsoft.com/office/drawing/2014/main" id="{61747791-E3A8-4166-A23F-845334D4F794}"/>
                </a:ext>
              </a:extLst>
            </p:cNvPr>
            <p:cNvPicPr>
              <a:picLocks noChangeAspect="1"/>
            </p:cNvPicPr>
            <p:nvPr/>
          </p:nvPicPr>
          <p:blipFill>
            <a:blip r:embed="rId4"/>
            <a:stretch>
              <a:fillRect/>
            </a:stretch>
          </p:blipFill>
          <p:spPr>
            <a:xfrm>
              <a:off x="7430709" y="4648441"/>
              <a:ext cx="1664290" cy="1855863"/>
            </a:xfrm>
            <a:prstGeom prst="rect">
              <a:avLst/>
            </a:prstGeom>
          </p:spPr>
        </p:pic>
        <p:sp>
          <p:nvSpPr>
            <p:cNvPr id="37" name="TextBox 36">
              <a:extLst>
                <a:ext uri="{FF2B5EF4-FFF2-40B4-BE49-F238E27FC236}">
                  <a16:creationId xmlns:a16="http://schemas.microsoft.com/office/drawing/2014/main" id="{DC0982F1-C418-4C73-BFFA-C970889F6E61}"/>
                </a:ext>
              </a:extLst>
            </p:cNvPr>
            <p:cNvSpPr txBox="1"/>
            <p:nvPr/>
          </p:nvSpPr>
          <p:spPr>
            <a:xfrm>
              <a:off x="7493332" y="6484978"/>
              <a:ext cx="1664290"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
                  <a:srgbClr val="007DB8"/>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Pod Definition</a:t>
              </a:r>
            </a:p>
          </p:txBody>
        </p:sp>
      </p:grpSp>
      <p:sp>
        <p:nvSpPr>
          <p:cNvPr id="2" name="Title 1"/>
          <p:cNvSpPr>
            <a:spLocks noGrp="1"/>
          </p:cNvSpPr>
          <p:nvPr>
            <p:ph type="title"/>
          </p:nvPr>
        </p:nvSpPr>
        <p:spPr/>
        <p:txBody>
          <a:bodyPr/>
          <a:lstStyle/>
          <a:p>
            <a:r>
              <a:rPr lang="en-US" sz="2800">
                <a:solidFill>
                  <a:srgbClr val="007DB8"/>
                </a:solidFill>
                <a:cs typeface="+mj-cs"/>
              </a:rPr>
              <a:t>Dynamic Volume provisioning with CSI</a:t>
            </a:r>
          </a:p>
        </p:txBody>
      </p:sp>
      <p:grpSp>
        <p:nvGrpSpPr>
          <p:cNvPr id="21" name="Group 20">
            <a:extLst>
              <a:ext uri="{FF2B5EF4-FFF2-40B4-BE49-F238E27FC236}">
                <a16:creationId xmlns:a16="http://schemas.microsoft.com/office/drawing/2014/main" id="{B00E0FF7-72AB-47A8-B667-9A88BA5FC7E9}"/>
              </a:ext>
            </a:extLst>
          </p:cNvPr>
          <p:cNvGrpSpPr/>
          <p:nvPr/>
        </p:nvGrpSpPr>
        <p:grpSpPr>
          <a:xfrm>
            <a:off x="943015" y="1398390"/>
            <a:ext cx="884966" cy="1148204"/>
            <a:chOff x="1229411" y="1992573"/>
            <a:chExt cx="1179955" cy="1530938"/>
          </a:xfrm>
        </p:grpSpPr>
        <p:pic>
          <p:nvPicPr>
            <p:cNvPr id="3" name="Picture 2">
              <a:extLst>
                <a:ext uri="{FF2B5EF4-FFF2-40B4-BE49-F238E27FC236}">
                  <a16:creationId xmlns:a16="http://schemas.microsoft.com/office/drawing/2014/main" id="{2628C8D3-AFEE-4FAB-B6CF-7AB48D62CA71}"/>
                </a:ext>
              </a:extLst>
            </p:cNvPr>
            <p:cNvPicPr>
              <a:picLocks noChangeAspect="1"/>
            </p:cNvPicPr>
            <p:nvPr/>
          </p:nvPicPr>
          <p:blipFill>
            <a:blip r:embed="rId5"/>
            <a:stretch>
              <a:fillRect/>
            </a:stretch>
          </p:blipFill>
          <p:spPr>
            <a:xfrm>
              <a:off x="1229411" y="1992573"/>
              <a:ext cx="1099377" cy="1161606"/>
            </a:xfrm>
            <a:prstGeom prst="rect">
              <a:avLst/>
            </a:prstGeom>
          </p:spPr>
        </p:pic>
        <p:sp>
          <p:nvSpPr>
            <p:cNvPr id="19" name="TextBox 18">
              <a:extLst>
                <a:ext uri="{FF2B5EF4-FFF2-40B4-BE49-F238E27FC236}">
                  <a16:creationId xmlns:a16="http://schemas.microsoft.com/office/drawing/2014/main" id="{84E1B044-6939-45BD-B5A7-39CFC654E642}"/>
                </a:ext>
              </a:extLst>
            </p:cNvPr>
            <p:cNvSpPr txBox="1"/>
            <p:nvPr/>
          </p:nvSpPr>
          <p:spPr>
            <a:xfrm>
              <a:off x="1444675" y="3154179"/>
              <a:ext cx="964691"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
                  <a:srgbClr val="007DB8"/>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Admin</a:t>
              </a:r>
            </a:p>
          </p:txBody>
        </p:sp>
      </p:grpSp>
      <p:grpSp>
        <p:nvGrpSpPr>
          <p:cNvPr id="22" name="Group 21">
            <a:extLst>
              <a:ext uri="{FF2B5EF4-FFF2-40B4-BE49-F238E27FC236}">
                <a16:creationId xmlns:a16="http://schemas.microsoft.com/office/drawing/2014/main" id="{4A2766B2-35FF-4CE3-A602-EB29E0CC4595}"/>
              </a:ext>
            </a:extLst>
          </p:cNvPr>
          <p:cNvGrpSpPr/>
          <p:nvPr/>
        </p:nvGrpSpPr>
        <p:grpSpPr>
          <a:xfrm>
            <a:off x="951775" y="2892685"/>
            <a:ext cx="919849" cy="1220885"/>
            <a:chOff x="1219701" y="4689665"/>
            <a:chExt cx="1226465" cy="1627846"/>
          </a:xfrm>
        </p:grpSpPr>
        <p:pic>
          <p:nvPicPr>
            <p:cNvPr id="5" name="Picture 4">
              <a:extLst>
                <a:ext uri="{FF2B5EF4-FFF2-40B4-BE49-F238E27FC236}">
                  <a16:creationId xmlns:a16="http://schemas.microsoft.com/office/drawing/2014/main" id="{CDC6315F-9052-47C1-AE9E-F74647321812}"/>
                </a:ext>
              </a:extLst>
            </p:cNvPr>
            <p:cNvPicPr>
              <a:picLocks noChangeAspect="1"/>
            </p:cNvPicPr>
            <p:nvPr/>
          </p:nvPicPr>
          <p:blipFill>
            <a:blip r:embed="rId6"/>
            <a:stretch>
              <a:fillRect/>
            </a:stretch>
          </p:blipFill>
          <p:spPr>
            <a:xfrm>
              <a:off x="1226966" y="4689665"/>
              <a:ext cx="1219200" cy="1371600"/>
            </a:xfrm>
            <a:prstGeom prst="rect">
              <a:avLst/>
            </a:prstGeom>
          </p:spPr>
        </p:pic>
        <p:sp>
          <p:nvSpPr>
            <p:cNvPr id="20" name="TextBox 19">
              <a:extLst>
                <a:ext uri="{FF2B5EF4-FFF2-40B4-BE49-F238E27FC236}">
                  <a16:creationId xmlns:a16="http://schemas.microsoft.com/office/drawing/2014/main" id="{8A2F08C4-3E5A-41D2-A80B-93B0F2912FDB}"/>
                </a:ext>
              </a:extLst>
            </p:cNvPr>
            <p:cNvSpPr txBox="1"/>
            <p:nvPr/>
          </p:nvSpPr>
          <p:spPr>
            <a:xfrm>
              <a:off x="1219701" y="5948179"/>
              <a:ext cx="1219200"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
                  <a:srgbClr val="007DB8"/>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Developer</a:t>
              </a:r>
            </a:p>
          </p:txBody>
        </p:sp>
      </p:grpSp>
      <p:sp>
        <p:nvSpPr>
          <p:cNvPr id="23" name="Rectangle: Rounded Corners 22">
            <a:extLst>
              <a:ext uri="{FF2B5EF4-FFF2-40B4-BE49-F238E27FC236}">
                <a16:creationId xmlns:a16="http://schemas.microsoft.com/office/drawing/2014/main" id="{3F66BBA0-ACB1-4C71-8635-EC369C40D465}"/>
              </a:ext>
            </a:extLst>
          </p:cNvPr>
          <p:cNvSpPr/>
          <p:nvPr/>
        </p:nvSpPr>
        <p:spPr>
          <a:xfrm>
            <a:off x="4343047" y="3015148"/>
            <a:ext cx="1156462" cy="48052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Arial"/>
                <a:ea typeface="+mn-ea"/>
                <a:cs typeface="+mn-cs"/>
              </a:rPr>
              <a:t>Claim (PVC)</a:t>
            </a:r>
          </a:p>
        </p:txBody>
      </p:sp>
      <p:sp>
        <p:nvSpPr>
          <p:cNvPr id="25" name="Rectangle: Rounded Corners 24">
            <a:extLst>
              <a:ext uri="{FF2B5EF4-FFF2-40B4-BE49-F238E27FC236}">
                <a16:creationId xmlns:a16="http://schemas.microsoft.com/office/drawing/2014/main" id="{4787D89F-2058-49B4-BC18-802152F0A4E2}"/>
              </a:ext>
            </a:extLst>
          </p:cNvPr>
          <p:cNvSpPr/>
          <p:nvPr/>
        </p:nvSpPr>
        <p:spPr>
          <a:xfrm>
            <a:off x="6689891" y="3780341"/>
            <a:ext cx="761643" cy="282088"/>
          </a:xfrm>
          <a:prstGeom prst="roundRect">
            <a:avLst/>
          </a:prstGeom>
          <a:ln/>
        </p:spPr>
        <p:style>
          <a:lnRef idx="1">
            <a:schemeClr val="accent3"/>
          </a:lnRef>
          <a:fillRef idx="2">
            <a:schemeClr val="accent3"/>
          </a:fillRef>
          <a:effectRef idx="1">
            <a:schemeClr val="accent3"/>
          </a:effectRef>
          <a:fontRef idx="minor">
            <a:schemeClr val="dk1"/>
          </a:fontRef>
        </p:style>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Arial"/>
                <a:ea typeface="+mn-ea"/>
                <a:cs typeface="+mn-cs"/>
              </a:rPr>
              <a:t>Claim</a:t>
            </a:r>
          </a:p>
        </p:txBody>
      </p:sp>
      <p:grpSp>
        <p:nvGrpSpPr>
          <p:cNvPr id="28" name="Group 27">
            <a:extLst>
              <a:ext uri="{FF2B5EF4-FFF2-40B4-BE49-F238E27FC236}">
                <a16:creationId xmlns:a16="http://schemas.microsoft.com/office/drawing/2014/main" id="{36568C13-624A-4191-A95C-7F0C7D82ECEB}"/>
              </a:ext>
            </a:extLst>
          </p:cNvPr>
          <p:cNvGrpSpPr/>
          <p:nvPr/>
        </p:nvGrpSpPr>
        <p:grpSpPr>
          <a:xfrm>
            <a:off x="4677655" y="1740116"/>
            <a:ext cx="590308" cy="425920"/>
            <a:chOff x="4392845" y="2467429"/>
            <a:chExt cx="701668" cy="522514"/>
          </a:xfrm>
        </p:grpSpPr>
        <p:sp>
          <p:nvSpPr>
            <p:cNvPr id="29" name="Flowchart: Magnetic Disk 28">
              <a:extLst>
                <a:ext uri="{FF2B5EF4-FFF2-40B4-BE49-F238E27FC236}">
                  <a16:creationId xmlns:a16="http://schemas.microsoft.com/office/drawing/2014/main" id="{5BDD2FEA-DF16-4D4C-994A-0853D8A259A6}"/>
                </a:ext>
              </a:extLst>
            </p:cNvPr>
            <p:cNvSpPr/>
            <p:nvPr/>
          </p:nvSpPr>
          <p:spPr>
            <a:xfrm>
              <a:off x="4392845" y="2467429"/>
              <a:ext cx="614584" cy="522514"/>
            </a:xfrm>
            <a:prstGeom prst="flowChartMagneticDisk">
              <a:avLst/>
            </a:prstGeom>
            <a:solidFill>
              <a:schemeClr val="bg1"/>
            </a:solidFill>
            <a:ln w="12700" cmpd="sng">
              <a:solidFill>
                <a:schemeClr val="tx2"/>
              </a:solidFill>
              <a:prstDash val="solid"/>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30" name="TextBox 29">
              <a:extLst>
                <a:ext uri="{FF2B5EF4-FFF2-40B4-BE49-F238E27FC236}">
                  <a16:creationId xmlns:a16="http://schemas.microsoft.com/office/drawing/2014/main" id="{6C5FA205-90D5-4165-970A-50B5A705FB3F}"/>
                </a:ext>
              </a:extLst>
            </p:cNvPr>
            <p:cNvSpPr txBox="1"/>
            <p:nvPr/>
          </p:nvSpPr>
          <p:spPr>
            <a:xfrm>
              <a:off x="4479929" y="2615652"/>
              <a:ext cx="614584" cy="33981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
                  <a:srgbClr val="007DB8"/>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PV</a:t>
              </a:r>
            </a:p>
          </p:txBody>
        </p:sp>
      </p:grpSp>
      <p:cxnSp>
        <p:nvCxnSpPr>
          <p:cNvPr id="33" name="Straight Arrow Connector 32">
            <a:extLst>
              <a:ext uri="{FF2B5EF4-FFF2-40B4-BE49-F238E27FC236}">
                <a16:creationId xmlns:a16="http://schemas.microsoft.com/office/drawing/2014/main" id="{DDB5835C-B681-472B-B9F5-33BFCD576C7F}"/>
              </a:ext>
            </a:extLst>
          </p:cNvPr>
          <p:cNvCxnSpPr>
            <a:cxnSpLocks/>
          </p:cNvCxnSpPr>
          <p:nvPr/>
        </p:nvCxnSpPr>
        <p:spPr>
          <a:xfrm>
            <a:off x="2147284" y="2098749"/>
            <a:ext cx="1144706" cy="0"/>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71E1177-3898-472D-94AD-EC5BC7D78CE6}"/>
              </a:ext>
            </a:extLst>
          </p:cNvPr>
          <p:cNvCxnSpPr>
            <a:cxnSpLocks/>
          </p:cNvCxnSpPr>
          <p:nvPr/>
        </p:nvCxnSpPr>
        <p:spPr>
          <a:xfrm>
            <a:off x="2147284" y="3201482"/>
            <a:ext cx="1109147" cy="0"/>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9C6AF662-A0AB-477C-A066-B4AB6966D520}"/>
              </a:ext>
            </a:extLst>
          </p:cNvPr>
          <p:cNvCxnSpPr>
            <a:cxnSpLocks/>
          </p:cNvCxnSpPr>
          <p:nvPr/>
        </p:nvCxnSpPr>
        <p:spPr>
          <a:xfrm flipV="1">
            <a:off x="2147285" y="3825395"/>
            <a:ext cx="3763768" cy="12419"/>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AD24264-A773-4461-B270-83634D66AFA5}"/>
              </a:ext>
            </a:extLst>
          </p:cNvPr>
          <p:cNvCxnSpPr>
            <a:cxnSpLocks/>
          </p:cNvCxnSpPr>
          <p:nvPr/>
        </p:nvCxnSpPr>
        <p:spPr>
          <a:xfrm flipV="1">
            <a:off x="4915705" y="2222539"/>
            <a:ext cx="0" cy="690401"/>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5292CD7D-30E8-4501-90FA-FDC18557248A}"/>
              </a:ext>
            </a:extLst>
          </p:cNvPr>
          <p:cNvGrpSpPr/>
          <p:nvPr/>
        </p:nvGrpSpPr>
        <p:grpSpPr>
          <a:xfrm>
            <a:off x="4113851" y="1062098"/>
            <a:ext cx="2089303" cy="562970"/>
            <a:chOff x="6445742" y="1948634"/>
            <a:chExt cx="2785737" cy="750627"/>
          </a:xfrm>
        </p:grpSpPr>
        <p:sp>
          <p:nvSpPr>
            <p:cNvPr id="6" name="Flowchart: Magnetic Disk 5">
              <a:extLst>
                <a:ext uri="{FF2B5EF4-FFF2-40B4-BE49-F238E27FC236}">
                  <a16:creationId xmlns:a16="http://schemas.microsoft.com/office/drawing/2014/main" id="{9E969EBA-3596-4C4E-9DF7-F7B51A266EA7}"/>
                </a:ext>
              </a:extLst>
            </p:cNvPr>
            <p:cNvSpPr/>
            <p:nvPr/>
          </p:nvSpPr>
          <p:spPr>
            <a:xfrm>
              <a:off x="6445742" y="1948634"/>
              <a:ext cx="2785737" cy="750627"/>
            </a:xfrm>
            <a:prstGeom prst="flowChartMagneticDisk">
              <a:avLst/>
            </a:prstGeom>
            <a:solidFill>
              <a:schemeClr val="bg1"/>
            </a:solidFill>
            <a:ln w="12700" cmpd="sng">
              <a:solidFill>
                <a:schemeClr val="tx2"/>
              </a:solid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41" name="TextBox 40">
              <a:extLst>
                <a:ext uri="{FF2B5EF4-FFF2-40B4-BE49-F238E27FC236}">
                  <a16:creationId xmlns:a16="http://schemas.microsoft.com/office/drawing/2014/main" id="{8D4F81E7-82E9-4F88-B1FA-91BF47BC3BD7}"/>
                </a:ext>
              </a:extLst>
            </p:cNvPr>
            <p:cNvSpPr txBox="1"/>
            <p:nvPr/>
          </p:nvSpPr>
          <p:spPr>
            <a:xfrm>
              <a:off x="7071659" y="2227746"/>
              <a:ext cx="1825798"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
                  <a:srgbClr val="007DB8"/>
                </a:buClr>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Physical Storage</a:t>
              </a:r>
            </a:p>
          </p:txBody>
        </p:sp>
      </p:grpSp>
    </p:spTree>
    <p:extLst>
      <p:ext uri="{BB962C8B-B14F-4D97-AF65-F5344CB8AC3E}">
        <p14:creationId xmlns:p14="http://schemas.microsoft.com/office/powerpoint/2010/main" val="247055670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childTnLst>
                          </p:cTn>
                        </p:par>
                        <p:par>
                          <p:cTn id="25" fill="hold">
                            <p:stCondLst>
                              <p:cond delay="1500"/>
                            </p:stCondLst>
                            <p:childTnLst>
                              <p:par>
                                <p:cTn id="26" presetID="12" presetClass="entr" presetSubtype="1"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p:tgtEl>
                                          <p:spTgt spid="28"/>
                                        </p:tgtEl>
                                        <p:attrNameLst>
                                          <p:attrName>ppt_y</p:attrName>
                                        </p:attrNameLst>
                                      </p:cBhvr>
                                      <p:tavLst>
                                        <p:tav tm="0">
                                          <p:val>
                                            <p:strVal val="#ppt_y-#ppt_h*1.125000"/>
                                          </p:val>
                                        </p:tav>
                                        <p:tav tm="100000">
                                          <p:val>
                                            <p:strVal val="#ppt_y"/>
                                          </p:val>
                                        </p:tav>
                                      </p:tavLst>
                                    </p:anim>
                                    <p:animEffect transition="in" filter="wipe(down)">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left)">
                                      <p:cBhvr>
                                        <p:cTn id="34" dur="500"/>
                                        <p:tgtEl>
                                          <p:spTgt spid="3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First some context</a:t>
            </a:r>
          </a:p>
        </p:txBody>
      </p:sp>
      <p:graphicFrame>
        <p:nvGraphicFramePr>
          <p:cNvPr id="17" name="Diagram 16">
            <a:extLst>
              <a:ext uri="{FF2B5EF4-FFF2-40B4-BE49-F238E27FC236}">
                <a16:creationId xmlns:a16="http://schemas.microsoft.com/office/drawing/2014/main" id="{09A222DC-E3CA-4DC0-8B99-50886754DBDE}"/>
              </a:ext>
            </a:extLst>
          </p:cNvPr>
          <p:cNvGraphicFramePr/>
          <p:nvPr/>
        </p:nvGraphicFramePr>
        <p:xfrm>
          <a:off x="199039" y="597358"/>
          <a:ext cx="4488175" cy="4278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ight Arrow 4">
            <a:extLst>
              <a:ext uri="{FF2B5EF4-FFF2-40B4-BE49-F238E27FC236}">
                <a16:creationId xmlns:a16="http://schemas.microsoft.com/office/drawing/2014/main" id="{F9873CC5-E12E-4F4C-95EF-D14A04851553}"/>
              </a:ext>
            </a:extLst>
          </p:cNvPr>
          <p:cNvSpPr/>
          <p:nvPr/>
        </p:nvSpPr>
        <p:spPr>
          <a:xfrm>
            <a:off x="3938324" y="2095140"/>
            <a:ext cx="979319" cy="806498"/>
          </a:xfrm>
          <a:prstGeom prst="rightArrow">
            <a:avLst/>
          </a:prstGeom>
          <a:solidFill>
            <a:srgbClr val="FFFFFF"/>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9" name="Rounded Rectangle 5">
            <a:extLst>
              <a:ext uri="{FF2B5EF4-FFF2-40B4-BE49-F238E27FC236}">
                <a16:creationId xmlns:a16="http://schemas.microsoft.com/office/drawing/2014/main" id="{4E77F96C-484E-43EA-B69D-4F8CEB78DE8D}"/>
              </a:ext>
            </a:extLst>
          </p:cNvPr>
          <p:cNvSpPr/>
          <p:nvPr/>
        </p:nvSpPr>
        <p:spPr>
          <a:xfrm>
            <a:off x="7452351" y="1979925"/>
            <a:ext cx="1324960" cy="1036926"/>
          </a:xfrm>
          <a:prstGeom prst="roundRect">
            <a:avLst/>
          </a:prstGeom>
          <a:gradFill rotWithShape="1">
            <a:gsLst>
              <a:gs pos="0">
                <a:srgbClr val="49A942">
                  <a:shade val="51000"/>
                  <a:satMod val="130000"/>
                </a:srgbClr>
              </a:gs>
              <a:gs pos="80000">
                <a:srgbClr val="49A942">
                  <a:shade val="93000"/>
                  <a:satMod val="130000"/>
                </a:srgbClr>
              </a:gs>
              <a:gs pos="100000">
                <a:srgbClr val="49A94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Business Service</a:t>
            </a:r>
          </a:p>
        </p:txBody>
      </p:sp>
      <p:sp>
        <p:nvSpPr>
          <p:cNvPr id="20" name="Right Arrow 6">
            <a:extLst>
              <a:ext uri="{FF2B5EF4-FFF2-40B4-BE49-F238E27FC236}">
                <a16:creationId xmlns:a16="http://schemas.microsoft.com/office/drawing/2014/main" id="{4B6D742F-D4B2-4623-ADA7-40FED8BB1AFB}"/>
              </a:ext>
            </a:extLst>
          </p:cNvPr>
          <p:cNvSpPr/>
          <p:nvPr/>
        </p:nvSpPr>
        <p:spPr>
          <a:xfrm>
            <a:off x="6530639" y="2095140"/>
            <a:ext cx="864105" cy="806498"/>
          </a:xfrm>
          <a:prstGeom prst="rightArrow">
            <a:avLst/>
          </a:prstGeom>
          <a:solidFill>
            <a:srgbClr val="FFFFFF"/>
          </a:solidFill>
          <a:ln w="25400" cap="flat" cmpd="sng" algn="ctr">
            <a:solidFill>
              <a:srgbClr val="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21" name="Rounded Rectangle 7">
            <a:extLst>
              <a:ext uri="{FF2B5EF4-FFF2-40B4-BE49-F238E27FC236}">
                <a16:creationId xmlns:a16="http://schemas.microsoft.com/office/drawing/2014/main" id="{EC960D0D-CC04-4C3A-9794-F5350C3D1FDB}"/>
              </a:ext>
            </a:extLst>
          </p:cNvPr>
          <p:cNvSpPr/>
          <p:nvPr/>
        </p:nvSpPr>
        <p:spPr>
          <a:xfrm>
            <a:off x="4975250" y="1979925"/>
            <a:ext cx="1440174" cy="1036926"/>
          </a:xfrm>
          <a:prstGeom prst="roundRect">
            <a:avLst/>
          </a:prstGeom>
          <a:gradFill rotWithShape="1">
            <a:gsLst>
              <a:gs pos="0">
                <a:srgbClr val="B4D88B">
                  <a:shade val="51000"/>
                  <a:satMod val="130000"/>
                </a:srgbClr>
              </a:gs>
              <a:gs pos="80000">
                <a:srgbClr val="B4D88B">
                  <a:shade val="93000"/>
                  <a:satMod val="130000"/>
                </a:srgbClr>
              </a:gs>
              <a:gs pos="100000">
                <a:srgbClr val="B4D88B">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Application</a:t>
            </a:r>
          </a:p>
        </p:txBody>
      </p:sp>
      <p:pic>
        <p:nvPicPr>
          <p:cNvPr id="22" name="Picture 2" descr="C:\Users\ramosa\AppData\Local\Microsoft\Windows\Temporary Internet Files\Content.IE5\AKSF3363\silueta1[1].png">
            <a:extLst>
              <a:ext uri="{FF2B5EF4-FFF2-40B4-BE49-F238E27FC236}">
                <a16:creationId xmlns:a16="http://schemas.microsoft.com/office/drawing/2014/main" id="{ECBED8B5-BF60-4A6B-BAF0-9B9C0D84B78E}"/>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090463" y="366929"/>
            <a:ext cx="1127788" cy="146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6863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8" grpId="0" animBg="1"/>
      <p:bldP spid="20" grpId="0" animBg="1"/>
      <p:bldP spid="2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D5F3C-CB7C-400C-B5AC-EFE8C9B98D56}"/>
              </a:ext>
            </a:extLst>
          </p:cNvPr>
          <p:cNvPicPr>
            <a:picLocks noChangeAspect="1"/>
          </p:cNvPicPr>
          <p:nvPr/>
        </p:nvPicPr>
        <p:blipFill>
          <a:blip r:embed="rId2"/>
          <a:stretch>
            <a:fillRect/>
          </a:stretch>
        </p:blipFill>
        <p:spPr>
          <a:xfrm>
            <a:off x="4144190" y="2251949"/>
            <a:ext cx="3957638" cy="273605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Title 1">
            <a:extLst>
              <a:ext uri="{FF2B5EF4-FFF2-40B4-BE49-F238E27FC236}">
                <a16:creationId xmlns:a16="http://schemas.microsoft.com/office/drawing/2014/main" id="{C9AD2889-1305-42A2-AE25-E6B051DE1C82}"/>
              </a:ext>
            </a:extLst>
          </p:cNvPr>
          <p:cNvSpPr>
            <a:spLocks noGrp="1"/>
          </p:cNvSpPr>
          <p:nvPr>
            <p:ph type="title"/>
          </p:nvPr>
        </p:nvSpPr>
        <p:spPr/>
        <p:txBody>
          <a:bodyPr/>
          <a:lstStyle/>
          <a:p>
            <a:r>
              <a:rPr lang="en-US"/>
              <a:t>How is it done?</a:t>
            </a:r>
          </a:p>
        </p:txBody>
      </p:sp>
      <p:pic>
        <p:nvPicPr>
          <p:cNvPr id="4" name="Picture 3">
            <a:extLst>
              <a:ext uri="{FF2B5EF4-FFF2-40B4-BE49-F238E27FC236}">
                <a16:creationId xmlns:a16="http://schemas.microsoft.com/office/drawing/2014/main" id="{868EEE9B-19E3-494C-A62C-5AEABB71D062}"/>
              </a:ext>
            </a:extLst>
          </p:cNvPr>
          <p:cNvPicPr>
            <a:picLocks noChangeAspect="1"/>
          </p:cNvPicPr>
          <p:nvPr/>
        </p:nvPicPr>
        <p:blipFill>
          <a:blip r:embed="rId3"/>
          <a:stretch>
            <a:fillRect/>
          </a:stretch>
        </p:blipFill>
        <p:spPr>
          <a:xfrm>
            <a:off x="5633355" y="155496"/>
            <a:ext cx="3422351" cy="220119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Picture 4">
            <a:extLst>
              <a:ext uri="{FF2B5EF4-FFF2-40B4-BE49-F238E27FC236}">
                <a16:creationId xmlns:a16="http://schemas.microsoft.com/office/drawing/2014/main" id="{B7E21E98-EBEA-4330-A32B-EF74957567A1}"/>
              </a:ext>
            </a:extLst>
          </p:cNvPr>
          <p:cNvPicPr>
            <a:picLocks noChangeAspect="1"/>
          </p:cNvPicPr>
          <p:nvPr/>
        </p:nvPicPr>
        <p:blipFill>
          <a:blip r:embed="rId4"/>
          <a:stretch>
            <a:fillRect/>
          </a:stretch>
        </p:blipFill>
        <p:spPr>
          <a:xfrm>
            <a:off x="274319" y="1003325"/>
            <a:ext cx="3771900" cy="271462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dk1"/>
          </a:lnRef>
          <a:fillRef idx="2">
            <a:schemeClr val="dk1"/>
          </a:fillRef>
          <a:effectRef idx="1">
            <a:schemeClr val="dk1"/>
          </a:effectRef>
          <a:fontRef idx="minor">
            <a:schemeClr val="dk1"/>
          </a:fontRef>
        </p:style>
      </p:pic>
      <p:sp>
        <p:nvSpPr>
          <p:cNvPr id="8" name="Rectangle: Rounded Corners 7">
            <a:extLst>
              <a:ext uri="{FF2B5EF4-FFF2-40B4-BE49-F238E27FC236}">
                <a16:creationId xmlns:a16="http://schemas.microsoft.com/office/drawing/2014/main" id="{C0BB0982-EB30-4386-9453-8B238420458D}"/>
              </a:ext>
            </a:extLst>
          </p:cNvPr>
          <p:cNvSpPr/>
          <p:nvPr/>
        </p:nvSpPr>
        <p:spPr>
          <a:xfrm>
            <a:off x="391885" y="1907519"/>
            <a:ext cx="1881052" cy="713217"/>
          </a:xfrm>
          <a:prstGeom prst="roundRect">
            <a:avLst/>
          </a:prstGeom>
          <a:noFill/>
          <a:ln w="25400" cmpd="sng">
            <a:solidFill>
              <a:srgbClr val="C00000"/>
            </a:solid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9" name="Rectangle: Rounded Corners 8">
            <a:extLst>
              <a:ext uri="{FF2B5EF4-FFF2-40B4-BE49-F238E27FC236}">
                <a16:creationId xmlns:a16="http://schemas.microsoft.com/office/drawing/2014/main" id="{693A3144-5106-4800-AC02-E0CCCA52334D}"/>
              </a:ext>
            </a:extLst>
          </p:cNvPr>
          <p:cNvSpPr/>
          <p:nvPr/>
        </p:nvSpPr>
        <p:spPr>
          <a:xfrm>
            <a:off x="5767251" y="1151184"/>
            <a:ext cx="1962695" cy="974796"/>
          </a:xfrm>
          <a:prstGeom prst="roundRect">
            <a:avLst/>
          </a:prstGeom>
          <a:noFill/>
          <a:ln w="25400" cmpd="sng">
            <a:solidFill>
              <a:srgbClr val="C00000"/>
            </a:solid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92DDE35D-6503-4FCE-B242-DD096DF45565}"/>
              </a:ext>
            </a:extLst>
          </p:cNvPr>
          <p:cNvSpPr/>
          <p:nvPr/>
        </p:nvSpPr>
        <p:spPr>
          <a:xfrm>
            <a:off x="6466114" y="734786"/>
            <a:ext cx="2403566" cy="280344"/>
          </a:xfrm>
          <a:prstGeom prst="roundRect">
            <a:avLst/>
          </a:prstGeom>
          <a:noFill/>
          <a:ln w="31750" cmpd="sng">
            <a:solidFill>
              <a:srgbClr val="00B050"/>
            </a:solid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78D4548C-6C9C-4137-8FE2-DD6E39D7B349}"/>
              </a:ext>
            </a:extLst>
          </p:cNvPr>
          <p:cNvSpPr/>
          <p:nvPr/>
        </p:nvSpPr>
        <p:spPr>
          <a:xfrm>
            <a:off x="5262703" y="4408714"/>
            <a:ext cx="1389557" cy="215537"/>
          </a:xfrm>
          <a:prstGeom prst="roundRect">
            <a:avLst/>
          </a:prstGeom>
          <a:noFill/>
          <a:ln w="38100" cmpd="sng">
            <a:solidFill>
              <a:srgbClr val="FFC000"/>
            </a:solid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2" name="Rectangle: Rounded Corners 11">
            <a:extLst>
              <a:ext uri="{FF2B5EF4-FFF2-40B4-BE49-F238E27FC236}">
                <a16:creationId xmlns:a16="http://schemas.microsoft.com/office/drawing/2014/main" id="{5FCB5C37-B6B4-4FCD-8A8E-906455606692}"/>
              </a:ext>
            </a:extLst>
          </p:cNvPr>
          <p:cNvSpPr/>
          <p:nvPr/>
        </p:nvSpPr>
        <p:spPr>
          <a:xfrm>
            <a:off x="4849586" y="4776242"/>
            <a:ext cx="3340825" cy="280344"/>
          </a:xfrm>
          <a:prstGeom prst="roundRect">
            <a:avLst/>
          </a:prstGeom>
          <a:noFill/>
          <a:ln w="31750" cmpd="sng">
            <a:solidFill>
              <a:srgbClr val="00B050"/>
            </a:solid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3" name="Rectangle: Rounded Corners 12">
            <a:extLst>
              <a:ext uri="{FF2B5EF4-FFF2-40B4-BE49-F238E27FC236}">
                <a16:creationId xmlns:a16="http://schemas.microsoft.com/office/drawing/2014/main" id="{FBF61C1D-6577-4518-B36E-34CC4538E9D7}"/>
              </a:ext>
            </a:extLst>
          </p:cNvPr>
          <p:cNvSpPr/>
          <p:nvPr/>
        </p:nvSpPr>
        <p:spPr>
          <a:xfrm>
            <a:off x="4692832" y="3708152"/>
            <a:ext cx="2975066" cy="561531"/>
          </a:xfrm>
          <a:prstGeom prst="roundRect">
            <a:avLst/>
          </a:prstGeom>
          <a:noFill/>
          <a:ln w="38100" cmpd="sng">
            <a:solidFill>
              <a:srgbClr val="FFC000"/>
            </a:solid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40133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94639-4D2F-4814-8D01-46DE66B526F7}"/>
              </a:ext>
            </a:extLst>
          </p:cNvPr>
          <p:cNvSpPr>
            <a:spLocks noGrp="1"/>
          </p:cNvSpPr>
          <p:nvPr>
            <p:ph type="title"/>
          </p:nvPr>
        </p:nvSpPr>
        <p:spPr/>
        <p:txBody>
          <a:bodyPr/>
          <a:lstStyle/>
          <a:p>
            <a:pPr defTabSz="914378">
              <a:lnSpc>
                <a:spcPts val="3600"/>
              </a:lnSpc>
              <a:buClr>
                <a:srgbClr val="000000"/>
              </a:buClr>
            </a:pPr>
            <a:r>
              <a:rPr lang="en-US" kern="1200">
                <a:solidFill>
                  <a:srgbClr val="007DB8"/>
                </a:solidFill>
                <a:ea typeface="+mj-ea"/>
              </a:rPr>
              <a:t>Dynamic Volume Provisioning and </a:t>
            </a:r>
            <a:r>
              <a:rPr lang="en-US" kern="1200" err="1">
                <a:solidFill>
                  <a:srgbClr val="007DB8"/>
                </a:solidFill>
                <a:ea typeface="+mj-ea"/>
              </a:rPr>
              <a:t>StorageClass</a:t>
            </a:r>
            <a:endParaRPr lang="en-US" kern="1200">
              <a:solidFill>
                <a:srgbClr val="007DB8"/>
              </a:solidFill>
              <a:ea typeface="+mj-ea"/>
            </a:endParaRPr>
          </a:p>
        </p:txBody>
      </p:sp>
      <p:sp>
        <p:nvSpPr>
          <p:cNvPr id="3" name="Content Placeholder 2">
            <a:extLst>
              <a:ext uri="{FF2B5EF4-FFF2-40B4-BE49-F238E27FC236}">
                <a16:creationId xmlns:a16="http://schemas.microsoft.com/office/drawing/2014/main" id="{9FF0220D-C156-4DE4-90F6-D46B12F6DEDF}"/>
              </a:ext>
            </a:extLst>
          </p:cNvPr>
          <p:cNvSpPr>
            <a:spLocks noGrp="1"/>
          </p:cNvSpPr>
          <p:nvPr>
            <p:ph sz="half" idx="4294967295"/>
          </p:nvPr>
        </p:nvSpPr>
        <p:spPr>
          <a:xfrm>
            <a:off x="285750" y="898821"/>
            <a:ext cx="7954963" cy="3200400"/>
          </a:xfrm>
          <a:prstGeom prst="rect">
            <a:avLst/>
          </a:prstGeom>
        </p:spPr>
        <p:txBody>
          <a:bodyPr>
            <a:normAutofit/>
          </a:bodyPr>
          <a:lstStyle/>
          <a:p>
            <a:r>
              <a:rPr lang="en-US" sz="1600"/>
              <a:t>Dynamic volume provisioning allows storages volumes to be created on-demand.  No longer have to pre-provision storage.</a:t>
            </a:r>
          </a:p>
          <a:p>
            <a:r>
              <a:rPr lang="en-US" sz="1600"/>
              <a:t>Saves 2 steps</a:t>
            </a:r>
          </a:p>
          <a:p>
            <a:pPr lvl="1"/>
            <a:r>
              <a:rPr lang="en-US" sz="1400"/>
              <a:t>Create new storage volumes manually</a:t>
            </a:r>
          </a:p>
          <a:p>
            <a:pPr lvl="1"/>
            <a:r>
              <a:rPr lang="en-US" sz="1400"/>
              <a:t>Create PV’s to represent them in K8S</a:t>
            </a:r>
          </a:p>
          <a:p>
            <a:r>
              <a:rPr lang="en-US" sz="1600"/>
              <a:t>The </a:t>
            </a:r>
            <a:r>
              <a:rPr lang="en-US" sz="1600" err="1"/>
              <a:t>StorageClass</a:t>
            </a:r>
            <a:r>
              <a:rPr lang="en-US" sz="1600"/>
              <a:t> is included in the PVC “Claim”.  If that storage doesn’t exist it will automatically create and attach.</a:t>
            </a:r>
          </a:p>
          <a:p>
            <a:r>
              <a:rPr lang="en-US" sz="1600"/>
              <a:t>The </a:t>
            </a:r>
            <a:r>
              <a:rPr lang="en-US" sz="1600" err="1"/>
              <a:t>StorageClass</a:t>
            </a:r>
            <a:r>
              <a:rPr lang="en-US" sz="1600"/>
              <a:t> object specifies a </a:t>
            </a:r>
            <a:r>
              <a:rPr lang="en-US" sz="1600" b="1" u="sng"/>
              <a:t>provisioner</a:t>
            </a:r>
            <a:r>
              <a:rPr lang="en-US" sz="1600"/>
              <a:t> (equivalent to a storage </a:t>
            </a:r>
            <a:r>
              <a:rPr lang="en-US" sz="1600" b="1" u="sng"/>
              <a:t>driver</a:t>
            </a:r>
            <a:r>
              <a:rPr lang="en-US" sz="1600"/>
              <a:t>) and parameters used to decide which volume plugin is used and the provision specific parameters.</a:t>
            </a:r>
          </a:p>
        </p:txBody>
      </p:sp>
    </p:spTree>
    <p:extLst>
      <p:ext uri="{BB962C8B-B14F-4D97-AF65-F5344CB8AC3E}">
        <p14:creationId xmlns:p14="http://schemas.microsoft.com/office/powerpoint/2010/main" val="30736319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6893-3774-48E8-84E0-B9ACDD0EBF04}"/>
              </a:ext>
            </a:extLst>
          </p:cNvPr>
          <p:cNvSpPr>
            <a:spLocks noGrp="1"/>
          </p:cNvSpPr>
          <p:nvPr>
            <p:ph type="title"/>
          </p:nvPr>
        </p:nvSpPr>
        <p:spPr/>
        <p:txBody>
          <a:bodyPr/>
          <a:lstStyle/>
          <a:p>
            <a:r>
              <a:rPr lang="en-US"/>
              <a:t>Provisioner</a:t>
            </a:r>
          </a:p>
        </p:txBody>
      </p:sp>
      <p:graphicFrame>
        <p:nvGraphicFramePr>
          <p:cNvPr id="5" name="Content Placeholder 4">
            <a:extLst>
              <a:ext uri="{FF2B5EF4-FFF2-40B4-BE49-F238E27FC236}">
                <a16:creationId xmlns:a16="http://schemas.microsoft.com/office/drawing/2014/main" id="{98A69CDF-AEAE-4F02-B1CC-F0730C79EADC}"/>
              </a:ext>
            </a:extLst>
          </p:cNvPr>
          <p:cNvGraphicFramePr>
            <a:graphicFrameLocks noGrp="1"/>
          </p:cNvGraphicFramePr>
          <p:nvPr>
            <p:ph sz="half" idx="4294967295"/>
          </p:nvPr>
        </p:nvGraphicFramePr>
        <p:xfrm>
          <a:off x="6392228" y="497077"/>
          <a:ext cx="2528888" cy="4149345"/>
        </p:xfrm>
        <a:graphic>
          <a:graphicData uri="http://schemas.openxmlformats.org/drawingml/2006/table">
            <a:tbl>
              <a:tblPr>
                <a:tableStyleId>{5C22544A-7EE6-4342-B048-85BDC9FD1C3A}</a:tableStyleId>
              </a:tblPr>
              <a:tblGrid>
                <a:gridCol w="1397317">
                  <a:extLst>
                    <a:ext uri="{9D8B030D-6E8A-4147-A177-3AD203B41FA5}">
                      <a16:colId xmlns:a16="http://schemas.microsoft.com/office/drawing/2014/main" val="792598991"/>
                    </a:ext>
                  </a:extLst>
                </a:gridCol>
                <a:gridCol w="1131571">
                  <a:extLst>
                    <a:ext uri="{9D8B030D-6E8A-4147-A177-3AD203B41FA5}">
                      <a16:colId xmlns:a16="http://schemas.microsoft.com/office/drawing/2014/main" val="2706722315"/>
                    </a:ext>
                  </a:extLst>
                </a:gridCol>
              </a:tblGrid>
              <a:tr h="372427">
                <a:tc>
                  <a:txBody>
                    <a:bodyPr/>
                    <a:lstStyle/>
                    <a:p>
                      <a:pPr algn="l" fontAlgn="b"/>
                      <a:r>
                        <a:rPr lang="en-US" sz="1200" b="1" u="none" strike="noStrike">
                          <a:effectLst/>
                        </a:rPr>
                        <a:t>Volume Plugin</a:t>
                      </a:r>
                      <a:endParaRPr lang="en-US" sz="1200" b="1"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b="1" u="none" strike="noStrike">
                          <a:effectLst/>
                        </a:rPr>
                        <a:t>Internal Provisioner</a:t>
                      </a:r>
                      <a:endParaRPr lang="en-US" sz="1200" b="1"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4062011075"/>
                  </a:ext>
                </a:extLst>
              </a:tr>
              <a:tr h="365072">
                <a:tc>
                  <a:txBody>
                    <a:bodyPr/>
                    <a:lstStyle/>
                    <a:p>
                      <a:pPr algn="l" fontAlgn="b"/>
                      <a:r>
                        <a:rPr lang="en-US" sz="1200" u="none" strike="noStrike" err="1">
                          <a:effectLst/>
                        </a:rPr>
                        <a:t>AWSElasticBlockSt</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2696355329"/>
                  </a:ext>
                </a:extLst>
              </a:tr>
              <a:tr h="189547">
                <a:tc>
                  <a:txBody>
                    <a:bodyPr/>
                    <a:lstStyle/>
                    <a:p>
                      <a:pPr algn="l" fontAlgn="b"/>
                      <a:r>
                        <a:rPr lang="en-US" sz="1200" u="none" strike="noStrike" err="1">
                          <a:effectLst/>
                        </a:rPr>
                        <a:t>AzureFile</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2326871582"/>
                  </a:ext>
                </a:extLst>
              </a:tr>
              <a:tr h="189547">
                <a:tc>
                  <a:txBody>
                    <a:bodyPr/>
                    <a:lstStyle/>
                    <a:p>
                      <a:pPr algn="l" fontAlgn="b"/>
                      <a:r>
                        <a:rPr lang="en-US" sz="1200" u="none" strike="noStrike" err="1">
                          <a:effectLst/>
                        </a:rPr>
                        <a:t>AzureDisk</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3424685447"/>
                  </a:ext>
                </a:extLst>
              </a:tr>
              <a:tr h="189547">
                <a:tc>
                  <a:txBody>
                    <a:bodyPr/>
                    <a:lstStyle/>
                    <a:p>
                      <a:pPr algn="l" fontAlgn="b"/>
                      <a:r>
                        <a:rPr lang="en-US" sz="1200" u="none" strike="noStrike" err="1">
                          <a:effectLst/>
                        </a:rPr>
                        <a:t>CephFS</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3818268825"/>
                  </a:ext>
                </a:extLst>
              </a:tr>
              <a:tr h="189547">
                <a:tc>
                  <a:txBody>
                    <a:bodyPr/>
                    <a:lstStyle/>
                    <a:p>
                      <a:pPr algn="l" fontAlgn="b"/>
                      <a:r>
                        <a:rPr lang="en-US" sz="1200" u="none" strike="noStrike">
                          <a:effectLst/>
                        </a:rPr>
                        <a:t>Cinder</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2171049665"/>
                  </a:ext>
                </a:extLst>
              </a:tr>
              <a:tr h="189547">
                <a:tc>
                  <a:txBody>
                    <a:bodyPr/>
                    <a:lstStyle/>
                    <a:p>
                      <a:pPr algn="l" fontAlgn="b"/>
                      <a:r>
                        <a:rPr lang="en-US" sz="1200" u="none" strike="noStrike">
                          <a:effectLst/>
                        </a:rPr>
                        <a:t>FC</a:t>
                      </a:r>
                      <a:endParaRPr lang="en-US" sz="1200" b="0" i="0" u="none" strike="noStrike">
                        <a:solidFill>
                          <a:srgbClr val="000000"/>
                        </a:solidFill>
                        <a:effectLst/>
                        <a:latin typeface="Calibri" panose="020F0502020204030204" pitchFamily="34" charset="0"/>
                      </a:endParaRPr>
                    </a:p>
                  </a:txBody>
                  <a:tcPr marL="6667" marR="6667" marT="6667" marB="0" anchor="b">
                    <a:solidFill>
                      <a:srgbClr val="FFFF00"/>
                    </a:solidFill>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solidFill>
                      <a:srgbClr val="FFFF00"/>
                    </a:solidFill>
                  </a:tcPr>
                </a:tc>
                <a:extLst>
                  <a:ext uri="{0D108BD9-81ED-4DB2-BD59-A6C34878D82A}">
                    <a16:rowId xmlns:a16="http://schemas.microsoft.com/office/drawing/2014/main" val="3960098606"/>
                  </a:ext>
                </a:extLst>
              </a:tr>
              <a:tr h="189547">
                <a:tc>
                  <a:txBody>
                    <a:bodyPr/>
                    <a:lstStyle/>
                    <a:p>
                      <a:pPr algn="l" fontAlgn="b"/>
                      <a:r>
                        <a:rPr lang="en-US" sz="1200" u="none" strike="noStrike" err="1">
                          <a:effectLst/>
                        </a:rPr>
                        <a:t>FlexVolume</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3506521185"/>
                  </a:ext>
                </a:extLst>
              </a:tr>
              <a:tr h="189547">
                <a:tc>
                  <a:txBody>
                    <a:bodyPr/>
                    <a:lstStyle/>
                    <a:p>
                      <a:pPr algn="l" fontAlgn="b"/>
                      <a:r>
                        <a:rPr lang="en-US" sz="1200" u="none" strike="noStrike">
                          <a:effectLst/>
                        </a:rPr>
                        <a:t>Flocker</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79694205"/>
                  </a:ext>
                </a:extLst>
              </a:tr>
              <a:tr h="189547">
                <a:tc>
                  <a:txBody>
                    <a:bodyPr/>
                    <a:lstStyle/>
                    <a:p>
                      <a:pPr algn="l" fontAlgn="b"/>
                      <a:r>
                        <a:rPr lang="en-US" sz="1200" u="none" strike="noStrike">
                          <a:effectLst/>
                        </a:rPr>
                        <a:t>GCEPersistentDisk</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1023498908"/>
                  </a:ext>
                </a:extLst>
              </a:tr>
              <a:tr h="189547">
                <a:tc>
                  <a:txBody>
                    <a:bodyPr/>
                    <a:lstStyle/>
                    <a:p>
                      <a:pPr algn="l" fontAlgn="b"/>
                      <a:r>
                        <a:rPr lang="en-US" sz="1200" u="none" strike="noStrike">
                          <a:effectLst/>
                        </a:rPr>
                        <a:t>Glusterfs</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3043506801"/>
                  </a:ext>
                </a:extLst>
              </a:tr>
              <a:tr h="189547">
                <a:tc>
                  <a:txBody>
                    <a:bodyPr/>
                    <a:lstStyle/>
                    <a:p>
                      <a:pPr algn="l" fontAlgn="b"/>
                      <a:r>
                        <a:rPr lang="en-US" sz="1200" u="none" strike="noStrike">
                          <a:effectLst/>
                        </a:rPr>
                        <a:t>iSCSI</a:t>
                      </a:r>
                      <a:endParaRPr lang="en-US" sz="1200" b="0" i="0" u="none" strike="noStrike">
                        <a:solidFill>
                          <a:srgbClr val="000000"/>
                        </a:solidFill>
                        <a:effectLst/>
                        <a:latin typeface="Calibri" panose="020F0502020204030204" pitchFamily="34" charset="0"/>
                      </a:endParaRPr>
                    </a:p>
                  </a:txBody>
                  <a:tcPr marL="6667" marR="6667" marT="6667" marB="0" anchor="b">
                    <a:solidFill>
                      <a:srgbClr val="FFFF00"/>
                    </a:solidFill>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solidFill>
                      <a:srgbClr val="FFFF00"/>
                    </a:solidFill>
                  </a:tcPr>
                </a:tc>
                <a:extLst>
                  <a:ext uri="{0D108BD9-81ED-4DB2-BD59-A6C34878D82A}">
                    <a16:rowId xmlns:a16="http://schemas.microsoft.com/office/drawing/2014/main" val="3763931549"/>
                  </a:ext>
                </a:extLst>
              </a:tr>
              <a:tr h="189547">
                <a:tc>
                  <a:txBody>
                    <a:bodyPr/>
                    <a:lstStyle/>
                    <a:p>
                      <a:pPr algn="l" fontAlgn="b"/>
                      <a:r>
                        <a:rPr lang="en-US" sz="1200" u="none" strike="noStrike" err="1">
                          <a:effectLst/>
                        </a:rPr>
                        <a:t>Quobyte</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1364578422"/>
                  </a:ext>
                </a:extLst>
              </a:tr>
              <a:tr h="189547">
                <a:tc>
                  <a:txBody>
                    <a:bodyPr/>
                    <a:lstStyle/>
                    <a:p>
                      <a:pPr algn="l" fontAlgn="b"/>
                      <a:r>
                        <a:rPr lang="en-US" sz="1200" u="none" strike="noStrike">
                          <a:effectLst/>
                        </a:rPr>
                        <a:t>NFS</a:t>
                      </a:r>
                      <a:endParaRPr lang="en-US" sz="1200" b="0" i="0" u="none" strike="noStrike">
                        <a:solidFill>
                          <a:srgbClr val="000000"/>
                        </a:solidFill>
                        <a:effectLst/>
                        <a:latin typeface="Calibri" panose="020F0502020204030204" pitchFamily="34" charset="0"/>
                      </a:endParaRPr>
                    </a:p>
                  </a:txBody>
                  <a:tcPr marL="6667" marR="6667" marT="6667" marB="0" anchor="b">
                    <a:solidFill>
                      <a:srgbClr val="FFFF00"/>
                    </a:solidFill>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solidFill>
                      <a:srgbClr val="FFFF00"/>
                    </a:solidFill>
                  </a:tcPr>
                </a:tc>
                <a:extLst>
                  <a:ext uri="{0D108BD9-81ED-4DB2-BD59-A6C34878D82A}">
                    <a16:rowId xmlns:a16="http://schemas.microsoft.com/office/drawing/2014/main" val="4233060409"/>
                  </a:ext>
                </a:extLst>
              </a:tr>
              <a:tr h="189547">
                <a:tc>
                  <a:txBody>
                    <a:bodyPr/>
                    <a:lstStyle/>
                    <a:p>
                      <a:pPr algn="l" fontAlgn="b"/>
                      <a:r>
                        <a:rPr lang="en-US" sz="1200" u="none" strike="noStrike">
                          <a:effectLst/>
                        </a:rPr>
                        <a:t>RBD</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1368920017"/>
                  </a:ext>
                </a:extLst>
              </a:tr>
              <a:tr h="189547">
                <a:tc>
                  <a:txBody>
                    <a:bodyPr/>
                    <a:lstStyle/>
                    <a:p>
                      <a:pPr algn="l" fontAlgn="b"/>
                      <a:r>
                        <a:rPr lang="en-US" sz="1200" u="none" strike="noStrike" err="1">
                          <a:effectLst/>
                        </a:rPr>
                        <a:t>vSphereVolume</a:t>
                      </a:r>
                      <a:endParaRPr lang="en-US" sz="1200" b="0" i="0" u="none" strike="noStrike">
                        <a:solidFill>
                          <a:srgbClr val="000000"/>
                        </a:solidFill>
                        <a:effectLst/>
                        <a:latin typeface="Calibri" panose="020F0502020204030204" pitchFamily="34" charset="0"/>
                      </a:endParaRPr>
                    </a:p>
                  </a:txBody>
                  <a:tcPr marL="6667" marR="6667" marT="6667" marB="0" anchor="b">
                    <a:solidFill>
                      <a:schemeClr val="accent2">
                        <a:lumMod val="60000"/>
                        <a:lumOff val="40000"/>
                      </a:schemeClr>
                    </a:solidFill>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solidFill>
                      <a:schemeClr val="accent2">
                        <a:lumMod val="60000"/>
                        <a:lumOff val="40000"/>
                      </a:schemeClr>
                    </a:solidFill>
                  </a:tcPr>
                </a:tc>
                <a:extLst>
                  <a:ext uri="{0D108BD9-81ED-4DB2-BD59-A6C34878D82A}">
                    <a16:rowId xmlns:a16="http://schemas.microsoft.com/office/drawing/2014/main" val="2618112006"/>
                  </a:ext>
                </a:extLst>
              </a:tr>
              <a:tr h="189547">
                <a:tc>
                  <a:txBody>
                    <a:bodyPr/>
                    <a:lstStyle/>
                    <a:p>
                      <a:pPr algn="l" fontAlgn="b"/>
                      <a:r>
                        <a:rPr lang="en-US" sz="1200" u="none" strike="noStrike">
                          <a:effectLst/>
                        </a:rPr>
                        <a:t>PortworxVolume</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556433210"/>
                  </a:ext>
                </a:extLst>
              </a:tr>
              <a:tr h="189547">
                <a:tc>
                  <a:txBody>
                    <a:bodyPr/>
                    <a:lstStyle/>
                    <a:p>
                      <a:pPr algn="l" fontAlgn="b"/>
                      <a:r>
                        <a:rPr lang="en-US" sz="1200" u="none" strike="noStrike" err="1">
                          <a:effectLst/>
                        </a:rPr>
                        <a:t>VxFlexOS</a:t>
                      </a:r>
                      <a:r>
                        <a:rPr lang="en-US" sz="1200" u="none" strike="noStrike">
                          <a:effectLst/>
                        </a:rPr>
                        <a:t> (</a:t>
                      </a:r>
                      <a:r>
                        <a:rPr lang="en-US" sz="1200" u="none" strike="noStrike" err="1">
                          <a:effectLst/>
                        </a:rPr>
                        <a:t>ScaleIO</a:t>
                      </a:r>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solidFill>
                      <a:schemeClr val="accent2">
                        <a:lumMod val="60000"/>
                        <a:lumOff val="40000"/>
                      </a:schemeClr>
                    </a:solidFill>
                  </a:tcPr>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solidFill>
                      <a:schemeClr val="accent2">
                        <a:lumMod val="60000"/>
                        <a:lumOff val="40000"/>
                      </a:schemeClr>
                    </a:solidFill>
                  </a:tcPr>
                </a:tc>
                <a:extLst>
                  <a:ext uri="{0D108BD9-81ED-4DB2-BD59-A6C34878D82A}">
                    <a16:rowId xmlns:a16="http://schemas.microsoft.com/office/drawing/2014/main" val="3443347772"/>
                  </a:ext>
                </a:extLst>
              </a:tr>
              <a:tr h="189547">
                <a:tc>
                  <a:txBody>
                    <a:bodyPr/>
                    <a:lstStyle/>
                    <a:p>
                      <a:pPr algn="l" fontAlgn="b"/>
                      <a:r>
                        <a:rPr lang="en-US" sz="1200" u="none" strike="noStrike">
                          <a:effectLst/>
                        </a:rPr>
                        <a:t>StorageOS</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3953807104"/>
                  </a:ext>
                </a:extLst>
              </a:tr>
              <a:tr h="189547">
                <a:tc>
                  <a:txBody>
                    <a:bodyPr/>
                    <a:lstStyle/>
                    <a:p>
                      <a:pPr algn="l" fontAlgn="b"/>
                      <a:r>
                        <a:rPr lang="en-US" sz="1200" u="none" strike="noStrike">
                          <a:effectLst/>
                        </a:rPr>
                        <a:t>Local</a:t>
                      </a:r>
                      <a:endParaRPr lang="en-US" sz="1200" b="0" i="0" u="none" strike="noStrike">
                        <a:solidFill>
                          <a:srgbClr val="000000"/>
                        </a:solidFill>
                        <a:effectLst/>
                        <a:latin typeface="Calibri" panose="020F0502020204030204" pitchFamily="34" charset="0"/>
                      </a:endParaRPr>
                    </a:p>
                  </a:txBody>
                  <a:tcPr marL="6667" marR="6667" marT="6667"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6667" marR="6667" marT="6667" marB="0" anchor="b"/>
                </a:tc>
                <a:extLst>
                  <a:ext uri="{0D108BD9-81ED-4DB2-BD59-A6C34878D82A}">
                    <a16:rowId xmlns:a16="http://schemas.microsoft.com/office/drawing/2014/main" val="1633425057"/>
                  </a:ext>
                </a:extLst>
              </a:tr>
            </a:tbl>
          </a:graphicData>
        </a:graphic>
      </p:graphicFrame>
      <p:sp>
        <p:nvSpPr>
          <p:cNvPr id="6" name="Content Placeholder 2">
            <a:extLst>
              <a:ext uri="{FF2B5EF4-FFF2-40B4-BE49-F238E27FC236}">
                <a16:creationId xmlns:a16="http://schemas.microsoft.com/office/drawing/2014/main" id="{DC708639-22FA-4B72-BD28-26759AB8D1D1}"/>
              </a:ext>
            </a:extLst>
          </p:cNvPr>
          <p:cNvSpPr txBox="1">
            <a:spLocks/>
          </p:cNvSpPr>
          <p:nvPr/>
        </p:nvSpPr>
        <p:spPr>
          <a:xfrm>
            <a:off x="274320" y="1280160"/>
            <a:ext cx="6328500" cy="3200400"/>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Museo Sans For Dell" pitchFamily="2" charset="0"/>
                <a:cs typeface="Arial" panose="020B0604020202020204" pitchFamily="34" charset="0"/>
              </a:defRPr>
            </a:lvl1pPr>
            <a:lvl2pPr marL="573088" indent="-23177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300"/>
              </a:spcBef>
              <a:spcAft>
                <a:spcPts val="0"/>
              </a:spcAft>
              <a:buClr>
                <a:srgbClr val="AAAAAA"/>
              </a:buClr>
              <a:buFont typeface="Museo For Dell 300" pitchFamily="50" charset="0"/>
              <a:buChar char="–"/>
              <a:defRPr sz="12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594" marR="0" lvl="0" indent="-228594" algn="l" defTabSz="914378" rtl="0" eaLnBrk="1" fontAlgn="base" latinLnBrk="0" hangingPunct="1">
              <a:lnSpc>
                <a:spcPct val="100000"/>
              </a:lnSpc>
              <a:spcBef>
                <a:spcPts val="1200"/>
              </a:spcBef>
              <a:spcAft>
                <a:spcPts val="0"/>
              </a:spcAft>
              <a:buClr>
                <a:srgbClr val="AAAAAA"/>
              </a:buClr>
              <a:buSzTx/>
              <a:buFont typeface="Arial" pitchFamily="34" charset="0"/>
              <a:buChar char="•"/>
              <a:tabLst/>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7" name="Content Placeholder 2">
            <a:extLst>
              <a:ext uri="{FF2B5EF4-FFF2-40B4-BE49-F238E27FC236}">
                <a16:creationId xmlns:a16="http://schemas.microsoft.com/office/drawing/2014/main" id="{9CAE9B19-0546-49FE-8051-68375195B501}"/>
              </a:ext>
            </a:extLst>
          </p:cNvPr>
          <p:cNvSpPr txBox="1">
            <a:spLocks/>
          </p:cNvSpPr>
          <p:nvPr/>
        </p:nvSpPr>
        <p:spPr>
          <a:xfrm>
            <a:off x="285750" y="838971"/>
            <a:ext cx="6095048" cy="3374708"/>
          </a:xfrm>
          <a:prstGeom prst="rect">
            <a:avLst/>
          </a:prstGeom>
        </p:spPr>
        <p:txBody>
          <a:bodyPr wrap="square" lIns="0" tIns="0" rIns="0" bIns="0">
            <a:norm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Museo Sans For Dell" pitchFamily="2" charset="0"/>
                <a:cs typeface="Arial" panose="020B0604020202020204" pitchFamily="34" charset="0"/>
              </a:defRPr>
            </a:lvl1pPr>
            <a:lvl2pPr marL="573088" indent="-231775"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Arial" panose="020B0604020202020204" pitchFamily="34" charset="0"/>
                <a:ea typeface="Museo Sans For Dell" pitchFamily="2" charset="0"/>
                <a:cs typeface="Arial" panose="020B0604020202020204" pitchFamily="34"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Arial" panose="020B0604020202020204" pitchFamily="34" charset="0"/>
                <a:ea typeface="Museo Sans For Dell" pitchFamily="2" charset="0"/>
                <a:cs typeface="Arial" panose="020B0604020202020204" pitchFamily="34"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300"/>
              </a:spcBef>
              <a:spcAft>
                <a:spcPts val="0"/>
              </a:spcAft>
              <a:buClr>
                <a:srgbClr val="AAAAAA"/>
              </a:buClr>
              <a:buFont typeface="Museo For Dell 300" pitchFamily="50" charset="0"/>
              <a:buChar char="–"/>
              <a:defRPr sz="1200">
                <a:solidFill>
                  <a:schemeClr val="tx1"/>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228594" marR="0" lvl="0" indent="-228594" algn="l" defTabSz="914378" rtl="0" eaLnBrk="1" fontAlgn="base" latinLnBrk="0" hangingPunct="1">
              <a:lnSpc>
                <a:spcPct val="100000"/>
              </a:lnSpc>
              <a:spcBef>
                <a:spcPts val="1200"/>
              </a:spcBef>
              <a:spcAft>
                <a:spcPts val="0"/>
              </a:spcAft>
              <a:buClr>
                <a:srgbClr val="AAAAAA"/>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Arial" panose="020B0604020202020204" pitchFamily="34" charset="0"/>
                <a:cs typeface="Arial" panose="020B0604020202020204" pitchFamily="34" charset="0"/>
              </a:rPr>
              <a:t>Determines what volume plugin is used for provisioning PVs.</a:t>
            </a:r>
          </a:p>
          <a:p>
            <a:pPr marL="228594" marR="0" lvl="0" indent="-228594" algn="l" defTabSz="914378" rtl="0" eaLnBrk="1" fontAlgn="base" latinLnBrk="0" hangingPunct="1">
              <a:lnSpc>
                <a:spcPct val="100000"/>
              </a:lnSpc>
              <a:spcBef>
                <a:spcPts val="1200"/>
              </a:spcBef>
              <a:spcAft>
                <a:spcPts val="0"/>
              </a:spcAft>
              <a:buClr>
                <a:srgbClr val="AAAAAA"/>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Arial" panose="020B0604020202020204" pitchFamily="34" charset="0"/>
                <a:cs typeface="Arial" panose="020B0604020202020204" pitchFamily="34" charset="0"/>
              </a:rPr>
              <a:t>Not restricted to “internal”.  Can author external provisioners.</a:t>
            </a:r>
          </a:p>
          <a:p>
            <a:pPr marL="228594" marR="0" lvl="0" indent="-228594" algn="l" defTabSz="914378" rtl="0" eaLnBrk="1" fontAlgn="base" latinLnBrk="0" hangingPunct="1">
              <a:lnSpc>
                <a:spcPct val="100000"/>
              </a:lnSpc>
              <a:spcBef>
                <a:spcPts val="1200"/>
              </a:spcBef>
              <a:spcAft>
                <a:spcPts val="0"/>
              </a:spcAft>
              <a:buClr>
                <a:srgbClr val="AAAAAA"/>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Arial" panose="020B0604020202020204" pitchFamily="34" charset="0"/>
                <a:cs typeface="Arial" panose="020B0604020202020204" pitchFamily="34" charset="0"/>
              </a:rPr>
              <a:t>External provisioners have full discretion over where their code lives, how the provisioner is shipped, how it needs to be run, what volume plugin it uses (</a:t>
            </a:r>
            <a:r>
              <a:rPr kumimoji="0" lang="en-US" sz="1600" b="0" i="0" u="none" strike="noStrike" kern="0" cap="none" spc="0" normalizeH="0" baseline="0" noProof="0" err="1">
                <a:ln>
                  <a:noFill/>
                </a:ln>
                <a:solidFill>
                  <a:srgbClr val="444444"/>
                </a:solidFill>
                <a:effectLst/>
                <a:uLnTx/>
                <a:uFillTx/>
                <a:latin typeface="Arial" panose="020B0604020202020204" pitchFamily="34" charset="0"/>
                <a:cs typeface="Arial" panose="020B0604020202020204" pitchFamily="34" charset="0"/>
              </a:rPr>
              <a:t>e.g.Flex</a:t>
            </a:r>
            <a:r>
              <a:rPr kumimoji="0" lang="en-US" sz="1600" b="0" i="0" u="none" strike="noStrike" kern="0" cap="none" spc="0" normalizeH="0" baseline="0" noProof="0">
                <a:ln>
                  <a:noFill/>
                </a:ln>
                <a:solidFill>
                  <a:srgbClr val="444444"/>
                </a:solidFill>
                <a:effectLst/>
                <a:uLnTx/>
                <a:uFillTx/>
                <a:latin typeface="Arial" panose="020B0604020202020204" pitchFamily="34" charset="0"/>
                <a:cs typeface="Arial" panose="020B0604020202020204" pitchFamily="34" charset="0"/>
              </a:rPr>
              <a:t>), etc.</a:t>
            </a:r>
          </a:p>
          <a:p>
            <a:pPr marL="228594" marR="0" lvl="0" indent="-228594" algn="l" defTabSz="914378" rtl="0" eaLnBrk="1" fontAlgn="base" latinLnBrk="0" hangingPunct="1">
              <a:lnSpc>
                <a:spcPct val="100000"/>
              </a:lnSpc>
              <a:spcBef>
                <a:spcPts val="1200"/>
              </a:spcBef>
              <a:spcAft>
                <a:spcPts val="0"/>
              </a:spcAft>
              <a:buClr>
                <a:srgbClr val="AAAAAA"/>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Arial" panose="020B0604020202020204" pitchFamily="34" charset="0"/>
                <a:cs typeface="Arial" panose="020B0604020202020204" pitchFamily="34" charset="0"/>
              </a:rPr>
              <a:t>External </a:t>
            </a:r>
            <a:r>
              <a:rPr kumimoji="0" lang="en-US" sz="1600" b="0" i="0" u="none" strike="noStrike" kern="0" cap="none" spc="0" normalizeH="0" baseline="0" noProof="0" err="1">
                <a:ln>
                  <a:noFill/>
                </a:ln>
                <a:solidFill>
                  <a:srgbClr val="444444"/>
                </a:solidFill>
                <a:effectLst/>
                <a:uLnTx/>
                <a:uFillTx/>
                <a:latin typeface="Arial" panose="020B0604020202020204" pitchFamily="34" charset="0"/>
                <a:cs typeface="Arial" panose="020B0604020202020204" pitchFamily="34" charset="0"/>
              </a:rPr>
              <a:t>Provisioner</a:t>
            </a:r>
            <a:r>
              <a:rPr kumimoji="0" lang="en-US" sz="1600" b="0" i="0" u="none" strike="noStrike" kern="0" cap="none" spc="0" normalizeH="0" baseline="0" noProof="0">
                <a:ln>
                  <a:noFill/>
                </a:ln>
                <a:solidFill>
                  <a:srgbClr val="444444"/>
                </a:solidFill>
                <a:effectLst/>
                <a:uLnTx/>
                <a:uFillTx/>
                <a:latin typeface="Arial" panose="020B0604020202020204" pitchFamily="34" charset="0"/>
                <a:cs typeface="Arial" panose="020B0604020202020204" pitchFamily="34" charset="0"/>
              </a:rPr>
              <a:t> - </a:t>
            </a:r>
            <a:r>
              <a:rPr kumimoji="0" lang="en-US" sz="1600" b="0" i="0" u="none" strike="noStrike" kern="0" cap="none" spc="0" normalizeH="0" baseline="0" noProof="0" err="1">
                <a:ln>
                  <a:noFill/>
                </a:ln>
                <a:solidFill>
                  <a:srgbClr val="444444"/>
                </a:solidFill>
                <a:effectLst/>
                <a:uLnTx/>
                <a:uFillTx/>
                <a:latin typeface="Arial" panose="020B0604020202020204" pitchFamily="34" charset="0"/>
                <a:cs typeface="Arial" panose="020B0604020202020204" pitchFamily="34" charset="0"/>
              </a:rPr>
              <a:t>eg</a:t>
            </a:r>
            <a:r>
              <a:rPr kumimoji="0" lang="en-US" sz="1600" b="0" i="0" u="none" strike="noStrike" kern="0" cap="none" spc="0" normalizeH="0" baseline="0" noProof="0">
                <a:ln>
                  <a:noFill/>
                </a:ln>
                <a:solidFill>
                  <a:srgbClr val="444444"/>
                </a:solidFill>
                <a:effectLst/>
                <a:uLnTx/>
                <a:uFillTx/>
                <a:latin typeface="Arial" panose="020B0604020202020204" pitchFamily="34" charset="0"/>
                <a:cs typeface="Arial" panose="020B0604020202020204" pitchFamily="34" charset="0"/>
              </a:rPr>
              <a:t> </a:t>
            </a:r>
            <a:r>
              <a:rPr kumimoji="0" lang="en-US" sz="1600" b="0" i="0" u="none" strike="noStrike" kern="0" cap="none" spc="0" normalizeH="0" baseline="0" noProof="0" err="1">
                <a:ln>
                  <a:noFill/>
                </a:ln>
                <a:solidFill>
                  <a:srgbClr val="444444"/>
                </a:solidFill>
                <a:effectLst/>
                <a:uLnTx/>
                <a:uFillTx/>
                <a:latin typeface="Arial" panose="020B0604020202020204" pitchFamily="34" charset="0"/>
                <a:cs typeface="Arial" panose="020B0604020202020204" pitchFamily="34" charset="0"/>
              </a:rPr>
              <a:t>NetApps</a:t>
            </a:r>
            <a:r>
              <a:rPr kumimoji="0" lang="en-US" sz="1600" b="0" i="0" u="none" strike="noStrike" kern="0" cap="none" spc="0" normalizeH="0" baseline="0" noProof="0">
                <a:ln>
                  <a:noFill/>
                </a:ln>
                <a:solidFill>
                  <a:srgbClr val="444444"/>
                </a:solidFill>
                <a:effectLst/>
                <a:uLnTx/>
                <a:uFillTx/>
                <a:latin typeface="Arial" panose="020B0604020202020204" pitchFamily="34" charset="0"/>
                <a:cs typeface="Arial" panose="020B0604020202020204" pitchFamily="34" charset="0"/>
              </a:rPr>
              <a:t> Trident (think Solutions Enabler)</a:t>
            </a:r>
          </a:p>
          <a:p>
            <a:pPr marL="228594" marR="0" lvl="0" indent="-228594" algn="l" defTabSz="914378" rtl="0" eaLnBrk="1" fontAlgn="base" latinLnBrk="0" hangingPunct="1">
              <a:lnSpc>
                <a:spcPct val="100000"/>
              </a:lnSpc>
              <a:spcBef>
                <a:spcPts val="1200"/>
              </a:spcBef>
              <a:spcAft>
                <a:spcPts val="0"/>
              </a:spcAft>
              <a:buClr>
                <a:srgbClr val="AAAAAA"/>
              </a:buClr>
              <a:buSzTx/>
              <a:buFont typeface="Arial" pitchFamily="34" charset="0"/>
              <a:buChar char="•"/>
              <a:tabLst/>
              <a:defRPr/>
            </a:pPr>
            <a:r>
              <a:rPr kumimoji="0" lang="en-US" sz="1600" b="0" i="0" u="none" strike="noStrike" kern="0" cap="none" spc="0" normalizeH="0" baseline="0" noProof="0">
                <a:ln>
                  <a:noFill/>
                </a:ln>
                <a:solidFill>
                  <a:srgbClr val="444444"/>
                </a:solidFill>
                <a:effectLst/>
                <a:uLnTx/>
                <a:uFillTx/>
                <a:latin typeface="Arial" panose="020B0604020202020204" pitchFamily="34" charset="0"/>
                <a:cs typeface="Arial" panose="020B0604020202020204" pitchFamily="34" charset="0"/>
              </a:rPr>
              <a:t>No more “in-tree” drivers – being phased out over the next few years…</a:t>
            </a:r>
          </a:p>
        </p:txBody>
      </p:sp>
    </p:spTree>
    <p:extLst>
      <p:ext uri="{BB962C8B-B14F-4D97-AF65-F5344CB8AC3E}">
        <p14:creationId xmlns:p14="http://schemas.microsoft.com/office/powerpoint/2010/main" val="22505967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68DC-E459-5449-95D3-22DD27D07A28}"/>
              </a:ext>
            </a:extLst>
          </p:cNvPr>
          <p:cNvSpPr>
            <a:spLocks noGrp="1"/>
          </p:cNvSpPr>
          <p:nvPr>
            <p:ph type="title"/>
          </p:nvPr>
        </p:nvSpPr>
        <p:spPr/>
        <p:txBody>
          <a:bodyPr/>
          <a:lstStyle/>
          <a:p>
            <a:r>
              <a:rPr lang="en-US"/>
              <a:t>FC/iSCSI/NFS</a:t>
            </a:r>
          </a:p>
        </p:txBody>
      </p:sp>
      <p:sp>
        <p:nvSpPr>
          <p:cNvPr id="3" name="Content Placeholder 2">
            <a:extLst>
              <a:ext uri="{FF2B5EF4-FFF2-40B4-BE49-F238E27FC236}">
                <a16:creationId xmlns:a16="http://schemas.microsoft.com/office/drawing/2014/main" id="{466C772C-2BE9-3047-8871-2811A3972481}"/>
              </a:ext>
            </a:extLst>
          </p:cNvPr>
          <p:cNvSpPr>
            <a:spLocks noGrp="1"/>
          </p:cNvSpPr>
          <p:nvPr>
            <p:ph sz="half" idx="4294967295"/>
          </p:nvPr>
        </p:nvSpPr>
        <p:spPr>
          <a:xfrm>
            <a:off x="285750" y="824104"/>
            <a:ext cx="7954963" cy="3200400"/>
          </a:xfrm>
          <a:prstGeom prst="rect">
            <a:avLst/>
          </a:prstGeom>
        </p:spPr>
        <p:txBody>
          <a:bodyPr>
            <a:normAutofit/>
          </a:bodyPr>
          <a:lstStyle/>
          <a:p>
            <a:r>
              <a:rPr lang="en-US" sz="1800"/>
              <a:t>Just need to pre-provision storage.  When the PV is created it will “Attach”</a:t>
            </a:r>
          </a:p>
          <a:p>
            <a:r>
              <a:rPr lang="en-US" sz="1800"/>
              <a:t>iSCSI and NFS are cool because when you “delete” they just unmount.  Thus the data can be “handed off” between pods and you could “pre-populated” and mount.</a:t>
            </a:r>
          </a:p>
          <a:p>
            <a:r>
              <a:rPr lang="en-US" sz="1800"/>
              <a:t>NFS can be mounted by multiple writers simultaneously.</a:t>
            </a:r>
          </a:p>
          <a:p>
            <a:r>
              <a:rPr lang="en-US" sz="1800"/>
              <a:t>iSCSI can be mounted read-only by multiple consumers simultaneously.  Can serve the data in parallel to multiple pods.</a:t>
            </a:r>
          </a:p>
          <a:p>
            <a:r>
              <a:rPr lang="en-US" sz="1800"/>
              <a:t>FC - configure FC SAN Zoning to allocate and mask those LUNs (volumes) to the target WWNs beforehand so that Kubernetes hosts can access them.</a:t>
            </a:r>
          </a:p>
        </p:txBody>
      </p:sp>
    </p:spTree>
    <p:extLst>
      <p:ext uri="{BB962C8B-B14F-4D97-AF65-F5344CB8AC3E}">
        <p14:creationId xmlns:p14="http://schemas.microsoft.com/office/powerpoint/2010/main" val="3980244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68DC-E459-5449-95D3-22DD27D07A28}"/>
              </a:ext>
            </a:extLst>
          </p:cNvPr>
          <p:cNvSpPr>
            <a:spLocks noGrp="1"/>
          </p:cNvSpPr>
          <p:nvPr>
            <p:ph type="title"/>
          </p:nvPr>
        </p:nvSpPr>
        <p:spPr/>
        <p:txBody>
          <a:bodyPr/>
          <a:lstStyle/>
          <a:p>
            <a:r>
              <a:rPr lang="en-US" err="1"/>
              <a:t>vSphereVolume</a:t>
            </a:r>
            <a:endParaRPr lang="en-US"/>
          </a:p>
        </p:txBody>
      </p:sp>
      <p:pic>
        <p:nvPicPr>
          <p:cNvPr id="1026" name="Picture 2" descr="Image">
            <a:extLst>
              <a:ext uri="{FF2B5EF4-FFF2-40B4-BE49-F238E27FC236}">
                <a16:creationId xmlns:a16="http://schemas.microsoft.com/office/drawing/2014/main" id="{B9B5F5BA-D139-40FE-8212-8CD1CC061623}"/>
              </a:ext>
            </a:extLst>
          </p:cNvPr>
          <p:cNvPicPr>
            <a:picLocks noGrp="1" noChangeAspect="1" noChangeArrowheads="1"/>
          </p:cNvPicPr>
          <p:nvPr>
            <p:ph sz="half" idx="4294967295"/>
          </p:nvPr>
        </p:nvPicPr>
        <p:blipFill>
          <a:blip r:embed="rId3" cstate="email">
            <a:extLst>
              <a:ext uri="{28A0092B-C50C-407E-A947-70E740481C1C}">
                <a14:useLocalDpi xmlns:a14="http://schemas.microsoft.com/office/drawing/2010/main" val="0"/>
              </a:ext>
            </a:extLst>
          </a:blip>
          <a:srcRect/>
          <a:stretch>
            <a:fillRect/>
          </a:stretch>
        </p:blipFill>
        <p:spPr bwMode="auto">
          <a:xfrm>
            <a:off x="4857750" y="1136558"/>
            <a:ext cx="4159250" cy="3200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1D4ABC7-2E8B-4941-878C-5259B6DF6E8A}"/>
              </a:ext>
            </a:extLst>
          </p:cNvPr>
          <p:cNvSpPr/>
          <p:nvPr/>
        </p:nvSpPr>
        <p:spPr>
          <a:xfrm>
            <a:off x="285750" y="1168690"/>
            <a:ext cx="4572000" cy="923330"/>
          </a:xfrm>
          <a:prstGeom prst="rect">
            <a:avLst/>
          </a:prstGeom>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4444"/>
                </a:solidFill>
                <a:effectLst/>
                <a:uLnTx/>
                <a:uFillTx/>
                <a:latin typeface="Arial"/>
                <a:ea typeface="+mn-ea"/>
                <a:cs typeface="+mn-cs"/>
              </a:rPr>
              <a:t>vSphere adds persistence to K8S through interface called vSphere Cloud Provider (VCP)</a:t>
            </a:r>
          </a:p>
        </p:txBody>
      </p:sp>
      <p:sp>
        <p:nvSpPr>
          <p:cNvPr id="6" name="Rectangle 5">
            <a:extLst>
              <a:ext uri="{FF2B5EF4-FFF2-40B4-BE49-F238E27FC236}">
                <a16:creationId xmlns:a16="http://schemas.microsoft.com/office/drawing/2014/main" id="{E79E91E4-9EBE-4221-BD13-C03EFC8A8F17}"/>
              </a:ext>
            </a:extLst>
          </p:cNvPr>
          <p:cNvSpPr/>
          <p:nvPr/>
        </p:nvSpPr>
        <p:spPr>
          <a:xfrm>
            <a:off x="285750" y="2520824"/>
            <a:ext cx="4572000" cy="646331"/>
          </a:xfrm>
          <a:prstGeom prst="rect">
            <a:avLst/>
          </a:prstGeom>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4444"/>
                </a:solidFill>
                <a:effectLst/>
                <a:uLnTx/>
                <a:uFillTx/>
                <a:latin typeface="Arial"/>
                <a:ea typeface="+mn-ea"/>
                <a:cs typeface="+mn-cs"/>
              </a:rPr>
              <a:t>Supports VMFS, NFS, </a:t>
            </a:r>
            <a:r>
              <a:rPr kumimoji="0" lang="en-US" sz="1800" b="0" i="0" u="none" strike="noStrike" kern="1200" cap="none" spc="0" normalizeH="0" baseline="0" noProof="0" err="1">
                <a:ln>
                  <a:noFill/>
                </a:ln>
                <a:solidFill>
                  <a:srgbClr val="444444"/>
                </a:solidFill>
                <a:effectLst/>
                <a:uLnTx/>
                <a:uFillTx/>
                <a:latin typeface="Arial"/>
                <a:ea typeface="+mn-ea"/>
                <a:cs typeface="+mn-cs"/>
              </a:rPr>
              <a:t>VVol</a:t>
            </a:r>
            <a:r>
              <a:rPr kumimoji="0" lang="en-US" sz="1800" b="0" i="0" u="none" strike="noStrike" kern="1200" cap="none" spc="0" normalizeH="0" baseline="0" noProof="0">
                <a:ln>
                  <a:noFill/>
                </a:ln>
                <a:solidFill>
                  <a:srgbClr val="444444"/>
                </a:solidFill>
                <a:effectLst/>
                <a:uLnTx/>
                <a:uFillTx/>
                <a:latin typeface="Arial"/>
                <a:ea typeface="+mn-ea"/>
                <a:cs typeface="+mn-cs"/>
              </a:rPr>
              <a:t>, and VSAN datastores</a:t>
            </a:r>
          </a:p>
        </p:txBody>
      </p:sp>
      <p:sp>
        <p:nvSpPr>
          <p:cNvPr id="7" name="Rectangle 6">
            <a:extLst>
              <a:ext uri="{FF2B5EF4-FFF2-40B4-BE49-F238E27FC236}">
                <a16:creationId xmlns:a16="http://schemas.microsoft.com/office/drawing/2014/main" id="{8F1C4AB7-8395-4620-AC31-1D90C6A7CC2F}"/>
              </a:ext>
            </a:extLst>
          </p:cNvPr>
          <p:cNvSpPr/>
          <p:nvPr/>
        </p:nvSpPr>
        <p:spPr>
          <a:xfrm>
            <a:off x="285750" y="3503625"/>
            <a:ext cx="4572000" cy="646331"/>
          </a:xfrm>
          <a:prstGeom prst="rect">
            <a:avLst/>
          </a:prstGeom>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44444"/>
                </a:solidFill>
                <a:effectLst/>
                <a:uLnTx/>
                <a:uFillTx/>
                <a:latin typeface="Arial"/>
                <a:ea typeface="+mn-ea"/>
                <a:cs typeface="+mn-cs"/>
              </a:rPr>
              <a:t>Storage Policy Based Management (SPBM)</a:t>
            </a:r>
          </a:p>
        </p:txBody>
      </p:sp>
    </p:spTree>
    <p:extLst>
      <p:ext uri="{BB962C8B-B14F-4D97-AF65-F5344CB8AC3E}">
        <p14:creationId xmlns:p14="http://schemas.microsoft.com/office/powerpoint/2010/main" val="22133541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68DC-E459-5449-95D3-22DD27D07A28}"/>
              </a:ext>
            </a:extLst>
          </p:cNvPr>
          <p:cNvSpPr>
            <a:spLocks noGrp="1"/>
          </p:cNvSpPr>
          <p:nvPr>
            <p:ph type="title"/>
          </p:nvPr>
        </p:nvSpPr>
        <p:spPr/>
        <p:txBody>
          <a:bodyPr/>
          <a:lstStyle/>
          <a:p>
            <a:pPr defTabSz="914378">
              <a:lnSpc>
                <a:spcPts val="3600"/>
              </a:lnSpc>
              <a:buClr>
                <a:srgbClr val="000000"/>
              </a:buClr>
            </a:pPr>
            <a:r>
              <a:rPr lang="en-US" kern="1200">
                <a:solidFill>
                  <a:srgbClr val="007DB8"/>
                </a:solidFill>
                <a:ea typeface="+mj-ea"/>
              </a:rPr>
              <a:t>Out-of-Tree Volume Plugins – the path forward</a:t>
            </a:r>
          </a:p>
        </p:txBody>
      </p:sp>
      <p:sp>
        <p:nvSpPr>
          <p:cNvPr id="3" name="Content Placeholder 2">
            <a:extLst>
              <a:ext uri="{FF2B5EF4-FFF2-40B4-BE49-F238E27FC236}">
                <a16:creationId xmlns:a16="http://schemas.microsoft.com/office/drawing/2014/main" id="{466C772C-2BE9-3047-8871-2811A3972481}"/>
              </a:ext>
            </a:extLst>
          </p:cNvPr>
          <p:cNvSpPr>
            <a:spLocks noGrp="1"/>
          </p:cNvSpPr>
          <p:nvPr>
            <p:ph sz="half" idx="4294967295"/>
          </p:nvPr>
        </p:nvSpPr>
        <p:spPr>
          <a:xfrm>
            <a:off x="285750" y="900842"/>
            <a:ext cx="7954963" cy="3489325"/>
          </a:xfrm>
          <a:prstGeom prst="rect">
            <a:avLst/>
          </a:prstGeom>
        </p:spPr>
        <p:txBody>
          <a:bodyPr>
            <a:normAutofit fontScale="70000" lnSpcReduction="20000"/>
          </a:bodyPr>
          <a:lstStyle/>
          <a:p>
            <a:r>
              <a:rPr lang="en-US" err="1"/>
              <a:t>FlexVolume</a:t>
            </a:r>
            <a:endParaRPr lang="en-US"/>
          </a:p>
          <a:p>
            <a:pPr lvl="1"/>
            <a:r>
              <a:rPr lang="en-US"/>
              <a:t>Enables users to write their own drivers and add support for their volumes in K8S</a:t>
            </a:r>
          </a:p>
          <a:p>
            <a:pPr lvl="1"/>
            <a:r>
              <a:rPr lang="en-US" b="1"/>
              <a:t>Must be installed on all nodes (master and worker/minion)</a:t>
            </a:r>
          </a:p>
          <a:p>
            <a:pPr lvl="1"/>
            <a:r>
              <a:rPr lang="en-US"/>
              <a:t>Example – Attached, Detach, Mount, Unmount</a:t>
            </a:r>
          </a:p>
          <a:p>
            <a:pPr lvl="1"/>
            <a:r>
              <a:rPr lang="en-US"/>
              <a:t>Existed since v 1.2.  GA 1.8</a:t>
            </a:r>
          </a:p>
          <a:p>
            <a:pPr lvl="1"/>
            <a:r>
              <a:rPr lang="en-US"/>
              <a:t>Example, Pure Storage offering </a:t>
            </a:r>
          </a:p>
          <a:p>
            <a:pPr lvl="1"/>
            <a:r>
              <a:rPr lang="en-US" err="1"/>
              <a:t>FlexVolume</a:t>
            </a:r>
            <a:r>
              <a:rPr lang="en-US"/>
              <a:t> requires root access on host machine to install </a:t>
            </a:r>
            <a:r>
              <a:rPr lang="en-US" err="1"/>
              <a:t>FlexVolume</a:t>
            </a:r>
            <a:r>
              <a:rPr lang="en-US"/>
              <a:t> driver files.</a:t>
            </a:r>
          </a:p>
          <a:p>
            <a:pPr lvl="1"/>
            <a:r>
              <a:rPr lang="en-US" err="1"/>
              <a:t>FlexVolume</a:t>
            </a:r>
            <a:r>
              <a:rPr lang="en-US"/>
              <a:t> drivers assume all volume mount dependencies, e.g. mount and filesystem tools, are available on the host OS. Installing these dependencies also require root access.</a:t>
            </a:r>
          </a:p>
          <a:p>
            <a:endParaRPr lang="en-US"/>
          </a:p>
          <a:p>
            <a:r>
              <a:rPr lang="en-US"/>
              <a:t>Container Storage interface – CSI, Industry initiative</a:t>
            </a:r>
          </a:p>
          <a:p>
            <a:pPr lvl="1"/>
            <a:r>
              <a:rPr lang="en-US"/>
              <a:t>Defines a standard interface for COs (like K8S) to expose storage systems to container workloads</a:t>
            </a:r>
          </a:p>
          <a:p>
            <a:pPr lvl="1"/>
            <a:r>
              <a:rPr lang="en-US"/>
              <a:t>CSI volume type is referenced via a PVC</a:t>
            </a:r>
          </a:p>
          <a:p>
            <a:pPr lvl="1"/>
            <a:r>
              <a:rPr lang="en-US"/>
              <a:t>Alpha 1.9, Beta 1.10 and GA in 1.13. Currently on 1.14</a:t>
            </a:r>
          </a:p>
          <a:p>
            <a:pPr lvl="1"/>
            <a:r>
              <a:rPr lang="en-US"/>
              <a:t>Driver and related SW instantiated as separate Pod</a:t>
            </a:r>
          </a:p>
          <a:p>
            <a:pPr lvl="1"/>
            <a:r>
              <a:rPr lang="en-US"/>
              <a:t>Already have CSI driver for </a:t>
            </a:r>
            <a:r>
              <a:rPr lang="en-US" err="1"/>
              <a:t>FlexOS</a:t>
            </a:r>
            <a:r>
              <a:rPr lang="en-US"/>
              <a:t> &amp; </a:t>
            </a:r>
            <a:r>
              <a:rPr lang="en-US" err="1"/>
              <a:t>XtremIO</a:t>
            </a:r>
            <a:r>
              <a:rPr lang="en-US"/>
              <a:t> – </a:t>
            </a:r>
            <a:r>
              <a:rPr lang="en-US" err="1"/>
              <a:t>PowerMax</a:t>
            </a:r>
            <a:r>
              <a:rPr lang="en-US"/>
              <a:t> next then Unity soon</a:t>
            </a:r>
          </a:p>
          <a:p>
            <a:pPr lvl="1"/>
            <a:endParaRPr lang="en-US"/>
          </a:p>
        </p:txBody>
      </p:sp>
    </p:spTree>
    <p:extLst>
      <p:ext uri="{BB962C8B-B14F-4D97-AF65-F5344CB8AC3E}">
        <p14:creationId xmlns:p14="http://schemas.microsoft.com/office/powerpoint/2010/main" val="41049213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78">
              <a:lnSpc>
                <a:spcPts val="3600"/>
              </a:lnSpc>
              <a:buClr>
                <a:srgbClr val="000000"/>
              </a:buClr>
            </a:pPr>
            <a:r>
              <a:rPr lang="en-US" kern="1200">
                <a:solidFill>
                  <a:srgbClr val="007DB8"/>
                </a:solidFill>
                <a:ea typeface="+mj-ea"/>
              </a:rPr>
              <a:t>Container Storage Interface (CSI) Initiative</a:t>
            </a:r>
          </a:p>
        </p:txBody>
      </p:sp>
      <p:sp>
        <p:nvSpPr>
          <p:cNvPr id="3" name="Content Placeholder 2"/>
          <p:cNvSpPr>
            <a:spLocks noGrp="1"/>
          </p:cNvSpPr>
          <p:nvPr>
            <p:ph sz="half" idx="4294967295"/>
          </p:nvPr>
        </p:nvSpPr>
        <p:spPr>
          <a:xfrm>
            <a:off x="0" y="1279525"/>
            <a:ext cx="7954963" cy="3200400"/>
          </a:xfrm>
          <a:prstGeom prst="rect">
            <a:avLst/>
          </a:prstGeom>
        </p:spPr>
        <p:txBody>
          <a:bodyPr/>
          <a:lstStyle/>
          <a:p>
            <a:endParaRPr lang="en-US"/>
          </a:p>
          <a:p>
            <a:endParaRPr lang="en-US"/>
          </a:p>
          <a:p>
            <a:endParaRPr lang="en-US"/>
          </a:p>
          <a:p>
            <a:endParaRPr lang="en-US"/>
          </a:p>
        </p:txBody>
      </p:sp>
      <p:sp>
        <p:nvSpPr>
          <p:cNvPr id="7" name="TextBox 6"/>
          <p:cNvSpPr txBox="1"/>
          <p:nvPr/>
        </p:nvSpPr>
        <p:spPr>
          <a:xfrm>
            <a:off x="352145" y="740865"/>
            <a:ext cx="5582537" cy="4093428"/>
          </a:xfrm>
          <a:prstGeom prst="rect">
            <a:avLst/>
          </a:prstGeom>
          <a:noFill/>
        </p:spPr>
        <p:txBody>
          <a:bodyPr wrap="square" rtlCol="0">
            <a:spAutoFit/>
          </a:bodyPr>
          <a:lstStyle/>
          <a:p>
            <a:pPr marL="285743" marR="0" lvl="0"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Created in March 2017 by stakeholders from </a:t>
            </a:r>
            <a:r>
              <a:rPr kumimoji="0" lang="en-US" sz="1600" b="0" i="0" u="none" strike="noStrike" kern="1200" cap="none" spc="0" normalizeH="0" baseline="0" noProof="0" err="1">
                <a:ln>
                  <a:noFill/>
                </a:ln>
                <a:solidFill>
                  <a:srgbClr val="444444"/>
                </a:solidFill>
                <a:effectLst/>
                <a:uLnTx/>
                <a:uFillTx/>
                <a:latin typeface="Arial"/>
                <a:ea typeface="+mn-ea"/>
                <a:cs typeface="+mn-cs"/>
              </a:rPr>
              <a:t>Mesos</a:t>
            </a:r>
            <a:r>
              <a:rPr kumimoji="0" lang="en-US" sz="1600" b="0" i="0" u="none" strike="noStrike" kern="1200" cap="none" spc="0" normalizeH="0" baseline="0" noProof="0">
                <a:ln>
                  <a:noFill/>
                </a:ln>
                <a:solidFill>
                  <a:srgbClr val="444444"/>
                </a:solidFill>
                <a:effectLst/>
                <a:uLnTx/>
                <a:uFillTx/>
                <a:latin typeface="Arial"/>
                <a:ea typeface="+mn-ea"/>
                <a:cs typeface="+mn-cs"/>
              </a:rPr>
              <a:t>, Google/Kubernetes, Docker, and Cloud Foundry </a:t>
            </a:r>
          </a:p>
          <a:p>
            <a:pPr marL="742931" marR="0" lvl="1"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r>
              <a:rPr kumimoji="0" lang="en-US" sz="1400" b="0" i="0" u="none" strike="noStrike" kern="1200" cap="none" spc="0" normalizeH="0" baseline="0" noProof="0">
                <a:ln>
                  <a:noFill/>
                </a:ln>
                <a:solidFill>
                  <a:srgbClr val="444444"/>
                </a:solidFill>
                <a:effectLst/>
                <a:uLnTx/>
                <a:uFillTx/>
                <a:latin typeface="Arial"/>
                <a:ea typeface="+mn-ea"/>
                <a:cs typeface="+mn-cs"/>
              </a:rPr>
              <a:t>Exec Sponsor – Benjamin </a:t>
            </a:r>
            <a:r>
              <a:rPr kumimoji="0" lang="en-US" sz="1400" b="0" i="0" u="none" strike="noStrike" kern="1200" cap="none" spc="0" normalizeH="0" baseline="0" noProof="0" err="1">
                <a:ln>
                  <a:noFill/>
                </a:ln>
                <a:solidFill>
                  <a:srgbClr val="444444"/>
                </a:solidFill>
                <a:effectLst/>
                <a:uLnTx/>
                <a:uFillTx/>
                <a:latin typeface="Arial"/>
                <a:ea typeface="+mn-ea"/>
                <a:cs typeface="+mn-cs"/>
              </a:rPr>
              <a:t>Hindman</a:t>
            </a:r>
            <a:r>
              <a:rPr kumimoji="0" lang="en-US" sz="1400" b="0" i="0" u="none" strike="noStrike" kern="1200" cap="none" spc="0" normalizeH="0" baseline="0" noProof="0">
                <a:ln>
                  <a:noFill/>
                </a:ln>
                <a:solidFill>
                  <a:srgbClr val="444444"/>
                </a:solidFill>
                <a:effectLst/>
                <a:uLnTx/>
                <a:uFillTx/>
                <a:latin typeface="Arial"/>
                <a:ea typeface="+mn-ea"/>
                <a:cs typeface="+mn-cs"/>
              </a:rPr>
              <a:t> , </a:t>
            </a:r>
            <a:r>
              <a:rPr kumimoji="0" lang="en-US" sz="1400" b="0" i="0" u="none" strike="noStrike" kern="1200" cap="none" spc="0" normalizeH="0" baseline="0" noProof="0" err="1">
                <a:ln>
                  <a:noFill/>
                </a:ln>
                <a:solidFill>
                  <a:srgbClr val="444444"/>
                </a:solidFill>
                <a:effectLst/>
                <a:uLnTx/>
                <a:uFillTx/>
                <a:latin typeface="Arial"/>
                <a:ea typeface="+mn-ea"/>
                <a:cs typeface="+mn-cs"/>
              </a:rPr>
              <a:t>Mesos</a:t>
            </a:r>
            <a:r>
              <a:rPr kumimoji="0" lang="en-US" sz="1400" b="0" i="0" u="none" strike="noStrike" kern="1200" cap="none" spc="0" normalizeH="0" baseline="0" noProof="0">
                <a:ln>
                  <a:noFill/>
                </a:ln>
                <a:solidFill>
                  <a:srgbClr val="444444"/>
                </a:solidFill>
                <a:effectLst/>
                <a:uLnTx/>
                <a:uFillTx/>
                <a:latin typeface="Arial"/>
                <a:ea typeface="+mn-ea"/>
                <a:cs typeface="+mn-cs"/>
              </a:rPr>
              <a:t> Co-Founder</a:t>
            </a:r>
          </a:p>
          <a:p>
            <a:pPr marL="285743" marR="0" lvl="0"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endParaRPr kumimoji="0" lang="en-US" sz="1600" b="0" i="0" u="none" strike="noStrike" kern="1200" cap="none" spc="0" normalizeH="0" baseline="0" noProof="0">
              <a:ln>
                <a:noFill/>
              </a:ln>
              <a:solidFill>
                <a:srgbClr val="444444"/>
              </a:solidFill>
              <a:effectLst/>
              <a:uLnTx/>
              <a:uFillTx/>
              <a:latin typeface="Arial"/>
              <a:ea typeface="+mn-ea"/>
              <a:cs typeface="+mn-cs"/>
            </a:endParaRPr>
          </a:p>
          <a:p>
            <a:pPr marL="285743" marR="0" lvl="0"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Sponsored by the Cloud Native Computing Foundation (CNCF) Storage Working Group</a:t>
            </a:r>
          </a:p>
          <a:p>
            <a:pPr marL="742931" marR="0" lvl="1"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r>
              <a:rPr kumimoji="0" lang="en-US" sz="1400" b="0" i="0" u="none" strike="noStrike" kern="1200" cap="none" spc="0" normalizeH="0" baseline="0" noProof="0">
                <a:ln>
                  <a:noFill/>
                </a:ln>
                <a:solidFill>
                  <a:srgbClr val="444444"/>
                </a:solidFill>
                <a:effectLst/>
                <a:uLnTx/>
                <a:uFillTx/>
                <a:latin typeface="Arial"/>
                <a:ea typeface="+mn-ea"/>
                <a:cs typeface="+mn-cs"/>
              </a:rPr>
              <a:t>Docker, </a:t>
            </a:r>
            <a:r>
              <a:rPr kumimoji="0" lang="en-US" sz="1400" b="0" i="0" u="none" strike="noStrike" kern="1200" cap="none" spc="0" normalizeH="0" baseline="0" noProof="0" err="1">
                <a:ln>
                  <a:noFill/>
                </a:ln>
                <a:solidFill>
                  <a:srgbClr val="444444"/>
                </a:solidFill>
                <a:effectLst/>
                <a:uLnTx/>
                <a:uFillTx/>
                <a:latin typeface="Arial"/>
                <a:ea typeface="+mn-ea"/>
                <a:cs typeface="+mn-cs"/>
              </a:rPr>
              <a:t>Mesos</a:t>
            </a:r>
            <a:r>
              <a:rPr kumimoji="0" lang="en-US" sz="1400" b="0" i="0" u="none" strike="noStrike" kern="1200" cap="none" spc="0" normalizeH="0" baseline="0" noProof="0">
                <a:ln>
                  <a:noFill/>
                </a:ln>
                <a:solidFill>
                  <a:srgbClr val="444444"/>
                </a:solidFill>
                <a:effectLst/>
                <a:uLnTx/>
                <a:uFillTx/>
                <a:latin typeface="Arial"/>
                <a:ea typeface="+mn-ea"/>
                <a:cs typeface="+mn-cs"/>
              </a:rPr>
              <a:t>, Google/Kubernetes, </a:t>
            </a:r>
            <a:r>
              <a:rPr kumimoji="0" lang="en-US" sz="1400" b="0" i="0" u="none" strike="noStrike" kern="1200" cap="none" spc="0" normalizeH="0" baseline="0" noProof="0" err="1">
                <a:ln>
                  <a:noFill/>
                </a:ln>
                <a:solidFill>
                  <a:srgbClr val="444444"/>
                </a:solidFill>
                <a:effectLst/>
                <a:uLnTx/>
                <a:uFillTx/>
                <a:latin typeface="Arial"/>
                <a:ea typeface="+mn-ea"/>
                <a:cs typeface="+mn-cs"/>
              </a:rPr>
              <a:t>RedHat</a:t>
            </a:r>
            <a:r>
              <a:rPr kumimoji="0" lang="en-US" sz="1400" b="0" i="0" u="none" strike="noStrike" kern="1200" cap="none" spc="0" normalizeH="0" baseline="0" noProof="0">
                <a:ln>
                  <a:noFill/>
                </a:ln>
                <a:solidFill>
                  <a:srgbClr val="444444"/>
                </a:solidFill>
                <a:effectLst/>
                <a:uLnTx/>
                <a:uFillTx/>
                <a:latin typeface="Arial"/>
                <a:ea typeface="+mn-ea"/>
                <a:cs typeface="+mn-cs"/>
              </a:rPr>
              <a:t>, </a:t>
            </a:r>
            <a:r>
              <a:rPr kumimoji="0" lang="en-US" sz="1400" b="1" i="0" u="none" strike="noStrike" kern="1200" cap="none" spc="0" normalizeH="0" baseline="0" noProof="0" err="1">
                <a:ln>
                  <a:noFill/>
                </a:ln>
                <a:solidFill>
                  <a:srgbClr val="444444"/>
                </a:solidFill>
                <a:effectLst/>
                <a:uLnTx/>
                <a:uFillTx/>
                <a:latin typeface="Arial"/>
                <a:ea typeface="+mn-ea"/>
                <a:cs typeface="+mn-cs"/>
              </a:rPr>
              <a:t>DellEMC</a:t>
            </a:r>
            <a:r>
              <a:rPr kumimoji="0" lang="en-US" sz="1400" b="0" i="0" u="none" strike="noStrike" kern="1200" cap="none" spc="0" normalizeH="0" baseline="0" noProof="0">
                <a:ln>
                  <a:noFill/>
                </a:ln>
                <a:solidFill>
                  <a:srgbClr val="444444"/>
                </a:solidFill>
                <a:effectLst/>
                <a:uLnTx/>
                <a:uFillTx/>
                <a:latin typeface="Arial"/>
                <a:ea typeface="+mn-ea"/>
                <a:cs typeface="+mn-cs"/>
              </a:rPr>
              <a:t>, NetApp, Western Digital, Cloud Foundry, Huawei, IBM …</a:t>
            </a:r>
          </a:p>
          <a:p>
            <a:pPr marL="285743" marR="0" lvl="0"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endParaRPr kumimoji="0" lang="en-US" sz="1600" b="0" i="0" u="none" strike="noStrike" kern="1200" cap="none" spc="0" normalizeH="0" baseline="0" noProof="0">
              <a:ln>
                <a:noFill/>
              </a:ln>
              <a:solidFill>
                <a:srgbClr val="444444"/>
              </a:solidFill>
              <a:effectLst/>
              <a:uLnTx/>
              <a:uFillTx/>
              <a:latin typeface="Arial"/>
              <a:ea typeface="+mn-ea"/>
              <a:cs typeface="+mn-cs"/>
            </a:endParaRPr>
          </a:p>
          <a:p>
            <a:pPr marL="285743" marR="0" lvl="0"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Define an industry standard and universal “container storage interface” (effectively an API) </a:t>
            </a:r>
          </a:p>
          <a:p>
            <a:pPr marL="742931" marR="0" lvl="1"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r>
              <a:rPr kumimoji="0" lang="en-US" sz="1500" b="0" i="0" u="none" strike="noStrike" kern="1200" cap="none" spc="0" normalizeH="0" baseline="0" noProof="0">
                <a:ln>
                  <a:noFill/>
                </a:ln>
                <a:solidFill>
                  <a:srgbClr val="444444"/>
                </a:solidFill>
                <a:effectLst/>
                <a:uLnTx/>
                <a:uFillTx/>
                <a:latin typeface="Arial"/>
                <a:ea typeface="+mn-ea"/>
                <a:cs typeface="+mn-cs"/>
              </a:rPr>
              <a:t>Enable storage vendors to write a driver once and have it work across a number of container orchestration (CO) systems</a:t>
            </a:r>
          </a:p>
          <a:p>
            <a:pPr marL="742931" marR="0" lvl="1"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r>
              <a:rPr kumimoji="0" lang="en-AU" sz="1500" b="0" i="0" u="none" strike="noStrike" kern="1200" cap="none" spc="0" normalizeH="0" baseline="0" noProof="0">
                <a:ln>
                  <a:noFill/>
                </a:ln>
                <a:solidFill>
                  <a:srgbClr val="444444"/>
                </a:solidFill>
                <a:effectLst/>
                <a:uLnTx/>
                <a:uFillTx/>
                <a:latin typeface="Arial"/>
                <a:ea typeface="+mn-ea"/>
                <a:cs typeface="+mn-cs"/>
              </a:rPr>
              <a:t>Eventually will supersede native solutions by the different CO’s and Rex-Ray</a:t>
            </a:r>
          </a:p>
          <a:p>
            <a:pPr marL="742931" marR="0" lvl="1"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endParaRPr kumimoji="0" lang="en-US" sz="1500" b="0" i="0" u="none" strike="noStrike" kern="1200" cap="none" spc="0" normalizeH="0" baseline="0" noProof="0">
              <a:ln>
                <a:noFill/>
              </a:ln>
              <a:solidFill>
                <a:srgbClr val="444444"/>
              </a:solidFill>
              <a:effectLst/>
              <a:uLnTx/>
              <a:uFillTx/>
              <a:latin typeface="Arial"/>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6449" y="1014940"/>
            <a:ext cx="2988038" cy="96536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44206" y="2216595"/>
            <a:ext cx="1890291" cy="302447"/>
          </a:xfrm>
          <a:prstGeom prst="rect">
            <a:avLst/>
          </a:prstGeom>
        </p:spPr>
      </p:pic>
      <p:sp>
        <p:nvSpPr>
          <p:cNvPr id="11" name="Rectangle 10"/>
          <p:cNvSpPr/>
          <p:nvPr/>
        </p:nvSpPr>
        <p:spPr>
          <a:xfrm>
            <a:off x="6182112" y="3057701"/>
            <a:ext cx="2834873" cy="1077218"/>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CSI Spec - </a:t>
            </a:r>
            <a:r>
              <a:rPr kumimoji="0" lang="en-US" sz="1600" b="0" i="0" u="none" strike="noStrike" kern="1200" cap="none" spc="0" normalizeH="0" baseline="0" noProof="0">
                <a:ln>
                  <a:noFill/>
                </a:ln>
                <a:solidFill>
                  <a:srgbClr val="000000"/>
                </a:solidFill>
                <a:effectLst/>
                <a:uLnTx/>
                <a:uFillTx/>
                <a:latin typeface="Arial"/>
                <a:ea typeface="+mn-ea"/>
                <a:cs typeface="+mn-cs"/>
                <a:hlinkClick r:id="rId5"/>
              </a:rPr>
              <a:t>https://github.com/container-storage-interface</a:t>
            </a:r>
            <a:r>
              <a:rPr kumimoji="0" lang="en-US" sz="1600" b="0" i="0" u="none" strike="noStrike" kern="1200" cap="none" spc="0" normalizeH="0" baseline="0" noProof="0">
                <a:ln>
                  <a:noFill/>
                </a:ln>
                <a:solidFill>
                  <a:srgbClr val="000000"/>
                </a:solidFill>
                <a:effectLst/>
                <a:uLnTx/>
                <a:uFillTx/>
                <a:latin typeface="Arial"/>
                <a:ea typeface="+mn-ea"/>
                <a:cs typeface="+mn-cs"/>
              </a:rPr>
              <a:t> </a:t>
            </a:r>
          </a:p>
          <a:p>
            <a:pPr marL="285743" marR="0" lvl="0" indent="-285743" algn="l" defTabSz="685800" rtl="0" eaLnBrk="1" fontAlgn="base" latinLnBrk="0" hangingPunct="1">
              <a:lnSpc>
                <a:spcPct val="100000"/>
              </a:lnSpc>
              <a:spcBef>
                <a:spcPts val="0"/>
              </a:spcBef>
              <a:spcAft>
                <a:spcPts val="0"/>
              </a:spcAft>
              <a:buClr>
                <a:srgbClr val="444444"/>
              </a:buClr>
              <a:buSzTx/>
              <a:buFont typeface="Arial" panose="020B0604020202020204" pitchFamily="34" charset="0"/>
              <a:buChar char="•"/>
              <a:tabLst/>
              <a:defRPr/>
            </a:pPr>
            <a:endParaRPr kumimoji="0" lang="en-US" sz="160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38089138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6318-C0BB-4A50-9244-2D7753F103F5}"/>
              </a:ext>
            </a:extLst>
          </p:cNvPr>
          <p:cNvSpPr>
            <a:spLocks noGrp="1"/>
          </p:cNvSpPr>
          <p:nvPr>
            <p:ph type="title"/>
          </p:nvPr>
        </p:nvSpPr>
        <p:spPr/>
        <p:txBody>
          <a:bodyPr/>
          <a:lstStyle/>
          <a:p>
            <a:pPr defTabSz="914378">
              <a:lnSpc>
                <a:spcPts val="3600"/>
              </a:lnSpc>
              <a:buClr>
                <a:srgbClr val="000000"/>
              </a:buClr>
            </a:pPr>
            <a:r>
              <a:rPr lang="en-US" kern="1200">
                <a:solidFill>
                  <a:srgbClr val="007DB8"/>
                </a:solidFill>
                <a:ea typeface="+mj-ea"/>
              </a:rPr>
              <a:t>CSI – How it works</a:t>
            </a:r>
          </a:p>
        </p:txBody>
      </p:sp>
      <p:grpSp>
        <p:nvGrpSpPr>
          <p:cNvPr id="7" name="Group 6">
            <a:extLst>
              <a:ext uri="{FF2B5EF4-FFF2-40B4-BE49-F238E27FC236}">
                <a16:creationId xmlns:a16="http://schemas.microsoft.com/office/drawing/2014/main" id="{1DC43D8B-8065-40D6-B3DC-F4A82C0C4EC6}"/>
              </a:ext>
            </a:extLst>
          </p:cNvPr>
          <p:cNvGrpSpPr/>
          <p:nvPr/>
        </p:nvGrpSpPr>
        <p:grpSpPr>
          <a:xfrm>
            <a:off x="131069" y="1606729"/>
            <a:ext cx="8824329" cy="2341517"/>
            <a:chOff x="174758" y="2142305"/>
            <a:chExt cx="11765772" cy="3122023"/>
          </a:xfrm>
        </p:grpSpPr>
        <p:pic>
          <p:nvPicPr>
            <p:cNvPr id="3" name="Picture 2">
              <a:extLst>
                <a:ext uri="{FF2B5EF4-FFF2-40B4-BE49-F238E27FC236}">
                  <a16:creationId xmlns:a16="http://schemas.microsoft.com/office/drawing/2014/main" id="{0FF7F5C4-02E3-4B69-8F15-3984BFA2EF5B}"/>
                </a:ext>
              </a:extLst>
            </p:cNvPr>
            <p:cNvPicPr>
              <a:picLocks noChangeAspect="1"/>
            </p:cNvPicPr>
            <p:nvPr/>
          </p:nvPicPr>
          <p:blipFill>
            <a:blip r:embed="rId2"/>
            <a:stretch>
              <a:fillRect/>
            </a:stretch>
          </p:blipFill>
          <p:spPr>
            <a:xfrm>
              <a:off x="174758" y="2142305"/>
              <a:ext cx="9870396" cy="3122023"/>
            </a:xfrm>
            <a:prstGeom prst="rect">
              <a:avLst/>
            </a:prstGeom>
          </p:spPr>
        </p:pic>
        <p:pic>
          <p:nvPicPr>
            <p:cNvPr id="4" name="Picture 3">
              <a:extLst>
                <a:ext uri="{FF2B5EF4-FFF2-40B4-BE49-F238E27FC236}">
                  <a16:creationId xmlns:a16="http://schemas.microsoft.com/office/drawing/2014/main" id="{042C6005-2B7D-4BF4-8F57-E097F9B12220}"/>
                </a:ext>
              </a:extLst>
            </p:cNvPr>
            <p:cNvPicPr>
              <a:picLocks noChangeAspect="1"/>
            </p:cNvPicPr>
            <p:nvPr/>
          </p:nvPicPr>
          <p:blipFill>
            <a:blip r:embed="rId3"/>
            <a:stretch>
              <a:fillRect/>
            </a:stretch>
          </p:blipFill>
          <p:spPr>
            <a:xfrm>
              <a:off x="10075816" y="2274570"/>
              <a:ext cx="1864714" cy="1635714"/>
            </a:xfrm>
            <a:prstGeom prst="rect">
              <a:avLst/>
            </a:prstGeom>
          </p:spPr>
        </p:pic>
        <p:sp>
          <p:nvSpPr>
            <p:cNvPr id="5" name="TextBox 4">
              <a:extLst>
                <a:ext uri="{FF2B5EF4-FFF2-40B4-BE49-F238E27FC236}">
                  <a16:creationId xmlns:a16="http://schemas.microsoft.com/office/drawing/2014/main" id="{0AA4FC76-DD7E-481C-8969-A8D6784735DC}"/>
                </a:ext>
              </a:extLst>
            </p:cNvPr>
            <p:cNvSpPr txBox="1"/>
            <p:nvPr/>
          </p:nvSpPr>
          <p:spPr>
            <a:xfrm>
              <a:off x="2286001" y="3342454"/>
              <a:ext cx="1645920" cy="43088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
                  <a:srgbClr val="007DB8"/>
                </a:buClr>
                <a:buSzTx/>
                <a:buFontTx/>
                <a:buNone/>
                <a:tabLst/>
                <a:defRPr/>
              </a:pPr>
              <a:r>
                <a:rPr kumimoji="0" lang="en-US" sz="1500" b="1" i="0" u="none" strike="noStrike" kern="1200" cap="none" spc="0" normalizeH="0" baseline="0" noProof="0">
                  <a:ln>
                    <a:noFill/>
                  </a:ln>
                  <a:solidFill>
                    <a:srgbClr val="444444"/>
                  </a:solidFill>
                  <a:effectLst/>
                  <a:uLnTx/>
                  <a:uFillTx/>
                  <a:latin typeface="Arial"/>
                  <a:ea typeface="+mn-ea"/>
                  <a:cs typeface="+mn-cs"/>
                </a:rPr>
                <a:t>CSI Plug-in</a:t>
              </a:r>
            </a:p>
          </p:txBody>
        </p:sp>
      </p:grpSp>
    </p:spTree>
    <p:extLst>
      <p:ext uri="{BB962C8B-B14F-4D97-AF65-F5344CB8AC3E}">
        <p14:creationId xmlns:p14="http://schemas.microsoft.com/office/powerpoint/2010/main" val="184462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3077531C-47B4-44C3-AF88-1EBA73B76989}"/>
              </a:ext>
            </a:extLst>
          </p:cNvPr>
          <p:cNvSpPr/>
          <p:nvPr/>
        </p:nvSpPr>
        <p:spPr>
          <a:xfrm>
            <a:off x="5155359" y="1205868"/>
            <a:ext cx="2683682" cy="3084615"/>
          </a:xfrm>
          <a:prstGeom prst="roundRect">
            <a:avLst>
              <a:gd name="adj" fmla="val 4392"/>
            </a:avLst>
          </a:prstGeom>
          <a:gradFill flip="none" rotWithShape="1">
            <a:gsLst>
              <a:gs pos="0">
                <a:schemeClr val="bg1">
                  <a:lumMod val="50000"/>
                </a:schemeClr>
              </a:gs>
              <a:gs pos="50000">
                <a:schemeClr val="bg1">
                  <a:lumMod val="75000"/>
                </a:schemeClr>
              </a:gs>
              <a:gs pos="100000">
                <a:schemeClr val="bg1">
                  <a:lumMod val="40000"/>
                  <a:lumOff val="60000"/>
                </a:scheme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66" name="Rectangle: Rounded Corners 65">
            <a:extLst>
              <a:ext uri="{FF2B5EF4-FFF2-40B4-BE49-F238E27FC236}">
                <a16:creationId xmlns:a16="http://schemas.microsoft.com/office/drawing/2014/main" id="{49B61D78-D903-4C60-A511-B45EFD6F6361}"/>
              </a:ext>
            </a:extLst>
          </p:cNvPr>
          <p:cNvSpPr/>
          <p:nvPr/>
        </p:nvSpPr>
        <p:spPr>
          <a:xfrm>
            <a:off x="1252411" y="1200149"/>
            <a:ext cx="2683682" cy="3084615"/>
          </a:xfrm>
          <a:prstGeom prst="roundRect">
            <a:avLst>
              <a:gd name="adj" fmla="val 4392"/>
            </a:avLst>
          </a:prstGeom>
          <a:gradFill flip="none" rotWithShape="1">
            <a:gsLst>
              <a:gs pos="0">
                <a:schemeClr val="bg1">
                  <a:lumMod val="50000"/>
                </a:schemeClr>
              </a:gs>
              <a:gs pos="50000">
                <a:schemeClr val="bg1">
                  <a:lumMod val="75000"/>
                </a:schemeClr>
              </a:gs>
              <a:gs pos="100000">
                <a:schemeClr val="bg1">
                  <a:lumMod val="40000"/>
                  <a:lumOff val="60000"/>
                </a:scheme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a:ea typeface="+mn-ea"/>
              <a:cs typeface="+mn-cs"/>
            </a:endParaRPr>
          </a:p>
        </p:txBody>
      </p:sp>
      <p:sp>
        <p:nvSpPr>
          <p:cNvPr id="16" name="Rectangle: Rounded Corners 15">
            <a:extLst>
              <a:ext uri="{FF2B5EF4-FFF2-40B4-BE49-F238E27FC236}">
                <a16:creationId xmlns:a16="http://schemas.microsoft.com/office/drawing/2014/main" id="{89C06DA6-1968-4037-BC17-9A589D02E203}"/>
              </a:ext>
            </a:extLst>
          </p:cNvPr>
          <p:cNvSpPr/>
          <p:nvPr/>
        </p:nvSpPr>
        <p:spPr>
          <a:xfrm>
            <a:off x="5159539" y="1200150"/>
            <a:ext cx="2700867" cy="3090334"/>
          </a:xfrm>
          <a:prstGeom prst="roundRect">
            <a:avLst>
              <a:gd name="adj" fmla="val 2968"/>
            </a:avLst>
          </a:prstGeom>
          <a:solidFill>
            <a:schemeClr val="tx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30" name="Rectangle: Rounded Corners 29">
            <a:extLst>
              <a:ext uri="{FF2B5EF4-FFF2-40B4-BE49-F238E27FC236}">
                <a16:creationId xmlns:a16="http://schemas.microsoft.com/office/drawing/2014/main" id="{AD0E3870-5906-4EC5-A423-8D4682E26894}"/>
              </a:ext>
            </a:extLst>
          </p:cNvPr>
          <p:cNvSpPr/>
          <p:nvPr/>
        </p:nvSpPr>
        <p:spPr>
          <a:xfrm>
            <a:off x="5247381" y="2345267"/>
            <a:ext cx="2540000" cy="601577"/>
          </a:xfrm>
          <a:prstGeom prst="roundRect">
            <a:avLst>
              <a:gd name="adj" fmla="val 4000"/>
            </a:avLst>
          </a:prstGeom>
          <a:solidFill>
            <a:srgbClr val="5C6C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a:extLst>
              <a:ext uri="{FF2B5EF4-FFF2-40B4-BE49-F238E27FC236}">
                <a16:creationId xmlns:a16="http://schemas.microsoft.com/office/drawing/2014/main" id="{E3F22CB4-81C2-4D4A-915A-8908D50667DE}"/>
              </a:ext>
            </a:extLst>
          </p:cNvPr>
          <p:cNvSpPr>
            <a:spLocks noGrp="1"/>
          </p:cNvSpPr>
          <p:nvPr>
            <p:ph type="title"/>
          </p:nvPr>
        </p:nvSpPr>
        <p:spPr>
          <a:xfrm>
            <a:off x="285750" y="228600"/>
            <a:ext cx="8572500" cy="387751"/>
          </a:xfrm>
        </p:spPr>
        <p:txBody>
          <a:bodyPr/>
          <a:lstStyle/>
          <a:p>
            <a:r>
              <a:rPr lang="en-US"/>
              <a:t>Storage Integration with Kubernetes. Physical/Virtual</a:t>
            </a:r>
          </a:p>
        </p:txBody>
      </p:sp>
      <p:sp>
        <p:nvSpPr>
          <p:cNvPr id="4" name="Rectangle: Rounded Corners 3">
            <a:extLst>
              <a:ext uri="{FF2B5EF4-FFF2-40B4-BE49-F238E27FC236}">
                <a16:creationId xmlns:a16="http://schemas.microsoft.com/office/drawing/2014/main" id="{07995B46-B1F7-492A-82B8-FA18B45C24CE}"/>
              </a:ext>
            </a:extLst>
          </p:cNvPr>
          <p:cNvSpPr/>
          <p:nvPr/>
        </p:nvSpPr>
        <p:spPr>
          <a:xfrm>
            <a:off x="1246817" y="1200150"/>
            <a:ext cx="2700867" cy="3090334"/>
          </a:xfrm>
          <a:prstGeom prst="roundRect">
            <a:avLst>
              <a:gd name="adj" fmla="val 2968"/>
            </a:avLst>
          </a:prstGeom>
          <a:solidFill>
            <a:schemeClr val="tx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5" name="Rectangle: Rounded Corners 4">
            <a:extLst>
              <a:ext uri="{FF2B5EF4-FFF2-40B4-BE49-F238E27FC236}">
                <a16:creationId xmlns:a16="http://schemas.microsoft.com/office/drawing/2014/main" id="{13343BD2-B4CE-44D2-BE2D-EA4384ABC7A8}"/>
              </a:ext>
            </a:extLst>
          </p:cNvPr>
          <p:cNvSpPr/>
          <p:nvPr/>
        </p:nvSpPr>
        <p:spPr>
          <a:xfrm>
            <a:off x="1419325" y="1515533"/>
            <a:ext cx="2355850" cy="1102388"/>
          </a:xfrm>
          <a:prstGeom prst="roundRect">
            <a:avLst>
              <a:gd name="adj" fmla="val 4383"/>
            </a:avLst>
          </a:prstGeom>
          <a:solidFill>
            <a:srgbClr val="C2E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000000">
                  <a:lumMod val="65000"/>
                  <a:lumOff val="35000"/>
                </a:srgbClr>
              </a:solidFill>
              <a:effectLst/>
              <a:uLnTx/>
              <a:uFillTx/>
              <a:latin typeface="Arial"/>
              <a:ea typeface="+mn-ea"/>
              <a:cs typeface="+mn-cs"/>
            </a:endParaRPr>
          </a:p>
        </p:txBody>
      </p:sp>
      <p:sp>
        <p:nvSpPr>
          <p:cNvPr id="6" name="Flowchart: Magnetic Disk 5">
            <a:extLst>
              <a:ext uri="{FF2B5EF4-FFF2-40B4-BE49-F238E27FC236}">
                <a16:creationId xmlns:a16="http://schemas.microsoft.com/office/drawing/2014/main" id="{56F2BE0C-5F30-4FCA-813C-006275ADC2F3}"/>
              </a:ext>
            </a:extLst>
          </p:cNvPr>
          <p:cNvSpPr/>
          <p:nvPr/>
        </p:nvSpPr>
        <p:spPr>
          <a:xfrm>
            <a:off x="2252708" y="3128435"/>
            <a:ext cx="745067" cy="712869"/>
          </a:xfrm>
          <a:prstGeom prst="flowChartMagneticDisk">
            <a:avLst/>
          </a:prstGeom>
          <a:solidFill>
            <a:srgbClr val="C2E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444444"/>
                </a:solidFill>
                <a:effectLst/>
                <a:uLnTx/>
                <a:uFillTx/>
                <a:latin typeface="Arial"/>
                <a:ea typeface="+mn-ea"/>
                <a:cs typeface="+mn-cs"/>
              </a:rPr>
              <a:t>External Storage</a:t>
            </a:r>
          </a:p>
        </p:txBody>
      </p:sp>
      <p:sp>
        <p:nvSpPr>
          <p:cNvPr id="7" name="Rectangle: Rounded Corners 6">
            <a:extLst>
              <a:ext uri="{FF2B5EF4-FFF2-40B4-BE49-F238E27FC236}">
                <a16:creationId xmlns:a16="http://schemas.microsoft.com/office/drawing/2014/main" id="{07A8DF49-D8C4-4D81-BB43-33BF5A84A5F7}"/>
              </a:ext>
            </a:extLst>
          </p:cNvPr>
          <p:cNvSpPr/>
          <p:nvPr/>
        </p:nvSpPr>
        <p:spPr>
          <a:xfrm>
            <a:off x="1543150" y="1978696"/>
            <a:ext cx="2167467" cy="505095"/>
          </a:xfrm>
          <a:prstGeom prst="roundRect">
            <a:avLst/>
          </a:prstGeom>
          <a:solidFill>
            <a:srgbClr val="0077CE"/>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err="1">
                <a:ln>
                  <a:noFill/>
                </a:ln>
                <a:solidFill>
                  <a:srgbClr val="FFFFFF">
                    <a:lumMod val="95000"/>
                  </a:srgbClr>
                </a:solidFill>
                <a:effectLst/>
                <a:uLnTx/>
                <a:uFillTx/>
                <a:latin typeface="Arial"/>
                <a:ea typeface="+mn-ea"/>
                <a:cs typeface="+mn-cs"/>
              </a:rPr>
              <a:t>DellEMC</a:t>
            </a:r>
            <a:r>
              <a:rPr kumimoji="0" lang="en-US" sz="1050" b="1" i="0" u="none" strike="noStrike" kern="1200" cap="none" spc="0" normalizeH="0" baseline="0" noProof="0">
                <a:ln>
                  <a:noFill/>
                </a:ln>
                <a:solidFill>
                  <a:srgbClr val="FFFFFF">
                    <a:lumMod val="95000"/>
                  </a:srgbClr>
                </a:solidFill>
                <a:effectLst/>
                <a:uLnTx/>
                <a:uFillTx/>
                <a:latin typeface="Arial"/>
                <a:ea typeface="+mn-ea"/>
                <a:cs typeface="+mn-cs"/>
              </a:rPr>
              <a:t> array CSI Driver</a:t>
            </a:r>
          </a:p>
        </p:txBody>
      </p:sp>
      <p:cxnSp>
        <p:nvCxnSpPr>
          <p:cNvPr id="9" name="Straight Connector 8">
            <a:extLst>
              <a:ext uri="{FF2B5EF4-FFF2-40B4-BE49-F238E27FC236}">
                <a16:creationId xmlns:a16="http://schemas.microsoft.com/office/drawing/2014/main" id="{0040D106-DE64-4DC5-A411-893D9A2BD4F3}"/>
              </a:ext>
            </a:extLst>
          </p:cNvPr>
          <p:cNvCxnSpPr>
            <a:cxnSpLocks/>
            <a:stCxn id="7" idx="2"/>
            <a:endCxn id="6" idx="1"/>
          </p:cNvCxnSpPr>
          <p:nvPr/>
        </p:nvCxnSpPr>
        <p:spPr>
          <a:xfrm flipH="1">
            <a:off x="2625242" y="2483791"/>
            <a:ext cx="1642" cy="6446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603806-FA81-4D83-82CB-2CED94F86909}"/>
              </a:ext>
            </a:extLst>
          </p:cNvPr>
          <p:cNvSpPr txBox="1"/>
          <p:nvPr/>
        </p:nvSpPr>
        <p:spPr>
          <a:xfrm>
            <a:off x="1323017" y="3869267"/>
            <a:ext cx="2540000" cy="207749"/>
          </a:xfrm>
          <a:prstGeom prst="rect">
            <a:avLst/>
          </a:prstGeom>
          <a:noFill/>
        </p:spPr>
        <p:txBody>
          <a:bodyPr wrap="square" lIns="0" tIns="0" rIns="0" bIns="0"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444444"/>
                </a:solidFill>
                <a:effectLst/>
                <a:uLnTx/>
                <a:uFillTx/>
                <a:latin typeface="Arial"/>
                <a:ea typeface="+mn-ea"/>
                <a:cs typeface="+mn-cs"/>
              </a:rPr>
              <a:t>Physical Infrastructure</a:t>
            </a:r>
          </a:p>
        </p:txBody>
      </p:sp>
      <p:sp>
        <p:nvSpPr>
          <p:cNvPr id="17" name="Rectangle: Rounded Corners 16">
            <a:extLst>
              <a:ext uri="{FF2B5EF4-FFF2-40B4-BE49-F238E27FC236}">
                <a16:creationId xmlns:a16="http://schemas.microsoft.com/office/drawing/2014/main" id="{6C33032D-3816-42C7-AC90-5DCC527644A7}"/>
              </a:ext>
            </a:extLst>
          </p:cNvPr>
          <p:cNvSpPr/>
          <p:nvPr/>
        </p:nvSpPr>
        <p:spPr>
          <a:xfrm>
            <a:off x="5332047" y="1515532"/>
            <a:ext cx="2355850" cy="758215"/>
          </a:xfrm>
          <a:prstGeom prst="roundRect">
            <a:avLst>
              <a:gd name="adj" fmla="val 3267"/>
            </a:avLst>
          </a:prstGeom>
          <a:solidFill>
            <a:srgbClr val="C2E5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18" name="Flowchart: Magnetic Disk 17">
            <a:extLst>
              <a:ext uri="{FF2B5EF4-FFF2-40B4-BE49-F238E27FC236}">
                <a16:creationId xmlns:a16="http://schemas.microsoft.com/office/drawing/2014/main" id="{550F1B79-F95E-4E03-B08D-93A16952B081}"/>
              </a:ext>
            </a:extLst>
          </p:cNvPr>
          <p:cNvSpPr/>
          <p:nvPr/>
        </p:nvSpPr>
        <p:spPr>
          <a:xfrm>
            <a:off x="6160721" y="3128435"/>
            <a:ext cx="745067" cy="712869"/>
          </a:xfrm>
          <a:prstGeom prst="flowChartMagneticDisk">
            <a:avLst/>
          </a:prstGeom>
          <a:solidFill>
            <a:srgbClr val="C2E5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444444"/>
                </a:solidFill>
                <a:effectLst/>
                <a:uLnTx/>
                <a:uFillTx/>
                <a:latin typeface="Arial"/>
                <a:ea typeface="+mn-ea"/>
                <a:cs typeface="+mn-cs"/>
              </a:rPr>
              <a:t>External Storage</a:t>
            </a:r>
          </a:p>
        </p:txBody>
      </p:sp>
      <p:sp>
        <p:nvSpPr>
          <p:cNvPr id="19" name="Rectangle: Rounded Corners 18">
            <a:extLst>
              <a:ext uri="{FF2B5EF4-FFF2-40B4-BE49-F238E27FC236}">
                <a16:creationId xmlns:a16="http://schemas.microsoft.com/office/drawing/2014/main" id="{1AA016F3-F2EA-4240-8231-CED9E149185D}"/>
              </a:ext>
            </a:extLst>
          </p:cNvPr>
          <p:cNvSpPr/>
          <p:nvPr/>
        </p:nvSpPr>
        <p:spPr>
          <a:xfrm>
            <a:off x="5432497" y="1978696"/>
            <a:ext cx="2167467" cy="244251"/>
          </a:xfrm>
          <a:prstGeom prst="roundRect">
            <a:avLst/>
          </a:prstGeom>
          <a:solidFill>
            <a:srgbClr val="00B8E8"/>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err="1">
                <a:ln>
                  <a:noFill/>
                </a:ln>
                <a:solidFill>
                  <a:srgbClr val="000000"/>
                </a:solidFill>
                <a:effectLst/>
                <a:uLnTx/>
                <a:uFillTx/>
                <a:latin typeface="Arial"/>
                <a:ea typeface="+mn-ea"/>
                <a:cs typeface="+mn-cs"/>
              </a:rPr>
              <a:t>Vmware’s</a:t>
            </a:r>
            <a:r>
              <a:rPr kumimoji="0" lang="en-US" sz="1050" b="1" i="0" u="none" strike="noStrike" kern="1200" cap="none" spc="0" normalizeH="0" baseline="0" noProof="0">
                <a:ln>
                  <a:noFill/>
                </a:ln>
                <a:solidFill>
                  <a:srgbClr val="000000"/>
                </a:solidFill>
                <a:effectLst/>
                <a:uLnTx/>
                <a:uFillTx/>
                <a:latin typeface="Arial"/>
                <a:ea typeface="+mn-ea"/>
                <a:cs typeface="+mn-cs"/>
              </a:rPr>
              <a:t> CNS Plugin (CSI)</a:t>
            </a:r>
          </a:p>
        </p:txBody>
      </p:sp>
      <p:cxnSp>
        <p:nvCxnSpPr>
          <p:cNvPr id="20" name="Straight Connector 19">
            <a:extLst>
              <a:ext uri="{FF2B5EF4-FFF2-40B4-BE49-F238E27FC236}">
                <a16:creationId xmlns:a16="http://schemas.microsoft.com/office/drawing/2014/main" id="{74853AE0-B977-4840-BFED-B98636BA9159}"/>
              </a:ext>
            </a:extLst>
          </p:cNvPr>
          <p:cNvCxnSpPr>
            <a:cxnSpLocks/>
            <a:stCxn id="19" idx="2"/>
            <a:endCxn id="30" idx="0"/>
          </p:cNvCxnSpPr>
          <p:nvPr/>
        </p:nvCxnSpPr>
        <p:spPr>
          <a:xfrm>
            <a:off x="6516230" y="2222947"/>
            <a:ext cx="1151" cy="1223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62A32C3-67A4-4650-AF4E-8AB8BE5A4CA4}"/>
              </a:ext>
            </a:extLst>
          </p:cNvPr>
          <p:cNvSpPr txBox="1"/>
          <p:nvPr/>
        </p:nvSpPr>
        <p:spPr>
          <a:xfrm>
            <a:off x="5235739" y="3869266"/>
            <a:ext cx="2540000" cy="207749"/>
          </a:xfrm>
          <a:prstGeom prst="rect">
            <a:avLst/>
          </a:prstGeom>
          <a:noFill/>
        </p:spPr>
        <p:txBody>
          <a:bodyPr wrap="square" lIns="0" tIns="0" rIns="0" bIns="0"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444444"/>
                </a:solidFill>
                <a:effectLst/>
                <a:uLnTx/>
                <a:uFillTx/>
                <a:latin typeface="Arial"/>
                <a:ea typeface="+mn-ea"/>
                <a:cs typeface="+mn-cs"/>
              </a:rPr>
              <a:t>Virtual Infrastructure</a:t>
            </a:r>
          </a:p>
        </p:txBody>
      </p:sp>
      <p:sp>
        <p:nvSpPr>
          <p:cNvPr id="33" name="TextBox 32">
            <a:extLst>
              <a:ext uri="{FF2B5EF4-FFF2-40B4-BE49-F238E27FC236}">
                <a16:creationId xmlns:a16="http://schemas.microsoft.com/office/drawing/2014/main" id="{BC3EE1A9-FA13-4A50-9934-768A8EF181C5}"/>
              </a:ext>
            </a:extLst>
          </p:cNvPr>
          <p:cNvSpPr txBox="1"/>
          <p:nvPr/>
        </p:nvSpPr>
        <p:spPr>
          <a:xfrm>
            <a:off x="5271890" y="2433255"/>
            <a:ext cx="2441391" cy="184666"/>
          </a:xfrm>
          <a:prstGeom prst="rect">
            <a:avLst/>
          </a:prstGeom>
          <a:noFill/>
        </p:spPr>
        <p:txBody>
          <a:bodyPr wrap="square" lIns="0" tIns="0" rIns="0" bIns="0"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Arial"/>
                <a:ea typeface="+mn-ea"/>
                <a:cs typeface="+mn-cs"/>
              </a:rPr>
              <a:t>vSphere: </a:t>
            </a:r>
            <a:r>
              <a:rPr kumimoji="0" lang="en-US" sz="1200" b="1" i="0" u="none" strike="noStrike" kern="1200" cap="none" spc="0" normalizeH="0" baseline="0" noProof="0">
                <a:ln>
                  <a:noFill/>
                </a:ln>
                <a:solidFill>
                  <a:srgbClr val="FFC000"/>
                </a:solidFill>
                <a:effectLst/>
                <a:uLnTx/>
                <a:uFillTx/>
                <a:latin typeface="Arial"/>
                <a:ea typeface="+mn-ea"/>
                <a:cs typeface="+mn-cs"/>
              </a:rPr>
              <a:t>VMFS, NFS, </a:t>
            </a:r>
            <a:r>
              <a:rPr kumimoji="0" lang="en-US" sz="1200" b="1" i="0" u="none" strike="noStrike" kern="1200" cap="none" spc="0" normalizeH="0" baseline="0" noProof="0" err="1">
                <a:ln>
                  <a:noFill/>
                </a:ln>
                <a:solidFill>
                  <a:srgbClr val="FFC000"/>
                </a:solidFill>
                <a:effectLst/>
                <a:uLnTx/>
                <a:uFillTx/>
                <a:latin typeface="Arial"/>
                <a:ea typeface="+mn-ea"/>
                <a:cs typeface="+mn-cs"/>
              </a:rPr>
              <a:t>vVol</a:t>
            </a:r>
            <a:r>
              <a:rPr kumimoji="0" lang="en-US" sz="1200" b="1" i="0" u="none" strike="noStrike" kern="1200" cap="none" spc="0" normalizeH="0" baseline="0" noProof="0">
                <a:ln>
                  <a:noFill/>
                </a:ln>
                <a:solidFill>
                  <a:srgbClr val="FFC000"/>
                </a:solidFill>
                <a:effectLst/>
                <a:uLnTx/>
                <a:uFillTx/>
                <a:latin typeface="Arial"/>
                <a:ea typeface="+mn-ea"/>
                <a:cs typeface="+mn-cs"/>
              </a:rPr>
              <a:t>, </a:t>
            </a:r>
            <a:r>
              <a:rPr kumimoji="0" lang="en-US" sz="1200" b="1" i="0" u="none" strike="noStrike" kern="1200" cap="none" spc="0" normalizeH="0" baseline="0" noProof="0" err="1">
                <a:ln>
                  <a:noFill/>
                </a:ln>
                <a:solidFill>
                  <a:srgbClr val="FFC000"/>
                </a:solidFill>
                <a:effectLst/>
                <a:uLnTx/>
                <a:uFillTx/>
                <a:latin typeface="Arial"/>
                <a:ea typeface="+mn-ea"/>
                <a:cs typeface="+mn-cs"/>
              </a:rPr>
              <a:t>vSAN</a:t>
            </a:r>
            <a:endParaRPr kumimoji="0" lang="en-US" sz="1200" b="1" i="0" u="none" strike="noStrike" kern="1200" cap="none" spc="0" normalizeH="0" baseline="0" noProof="0">
              <a:ln>
                <a:noFill/>
              </a:ln>
              <a:solidFill>
                <a:srgbClr val="FFC000"/>
              </a:solidFill>
              <a:effectLst/>
              <a:uLnTx/>
              <a:uFillTx/>
              <a:latin typeface="Arial"/>
              <a:ea typeface="+mn-ea"/>
              <a:cs typeface="+mn-cs"/>
            </a:endParaRPr>
          </a:p>
        </p:txBody>
      </p:sp>
      <p:sp>
        <p:nvSpPr>
          <p:cNvPr id="29" name="Rectangle: Rounded Corners 28">
            <a:extLst>
              <a:ext uri="{FF2B5EF4-FFF2-40B4-BE49-F238E27FC236}">
                <a16:creationId xmlns:a16="http://schemas.microsoft.com/office/drawing/2014/main" id="{A2D51EE7-F8A4-4CD0-8CF8-76FDAEADEC68}"/>
              </a:ext>
            </a:extLst>
          </p:cNvPr>
          <p:cNvSpPr/>
          <p:nvPr/>
        </p:nvSpPr>
        <p:spPr>
          <a:xfrm>
            <a:off x="5432588" y="2623190"/>
            <a:ext cx="2167467" cy="244251"/>
          </a:xfrm>
          <a:prstGeom prst="roundRect">
            <a:avLst>
              <a:gd name="adj" fmla="val 0"/>
            </a:avLst>
          </a:prstGeom>
          <a:solidFill>
            <a:schemeClr val="tx1">
              <a:lumMod val="60000"/>
              <a:lumOff val="4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a:ea typeface="+mn-ea"/>
                <a:cs typeface="+mn-cs"/>
              </a:rPr>
              <a:t>Datastore</a:t>
            </a:r>
          </a:p>
        </p:txBody>
      </p:sp>
      <p:cxnSp>
        <p:nvCxnSpPr>
          <p:cNvPr id="31" name="Straight Connector 30">
            <a:extLst>
              <a:ext uri="{FF2B5EF4-FFF2-40B4-BE49-F238E27FC236}">
                <a16:creationId xmlns:a16="http://schemas.microsoft.com/office/drawing/2014/main" id="{C2274779-40B4-4D48-AC9F-00F439C337E4}"/>
              </a:ext>
            </a:extLst>
          </p:cNvPr>
          <p:cNvCxnSpPr>
            <a:cxnSpLocks/>
            <a:endCxn id="18" idx="1"/>
          </p:cNvCxnSpPr>
          <p:nvPr/>
        </p:nvCxnSpPr>
        <p:spPr>
          <a:xfrm flipH="1">
            <a:off x="6533255" y="2813049"/>
            <a:ext cx="1059" cy="3153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7C45111-6784-4771-8FB1-4C89AA52F04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96097" y="1528102"/>
            <a:ext cx="458290" cy="447326"/>
          </a:xfrm>
          <a:prstGeom prst="rect">
            <a:avLst/>
          </a:prstGeom>
        </p:spPr>
      </p:pic>
      <p:pic>
        <p:nvPicPr>
          <p:cNvPr id="70" name="Picture 69">
            <a:extLst>
              <a:ext uri="{FF2B5EF4-FFF2-40B4-BE49-F238E27FC236}">
                <a16:creationId xmlns:a16="http://schemas.microsoft.com/office/drawing/2014/main" id="{8BD780C9-BF7A-4F34-89E2-864490E57DD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304110" y="1526657"/>
            <a:ext cx="458290" cy="447326"/>
          </a:xfrm>
          <a:prstGeom prst="rect">
            <a:avLst/>
          </a:prstGeom>
        </p:spPr>
      </p:pic>
      <p:pic>
        <p:nvPicPr>
          <p:cNvPr id="34" name="Picture 33">
            <a:extLst>
              <a:ext uri="{FF2B5EF4-FFF2-40B4-BE49-F238E27FC236}">
                <a16:creationId xmlns:a16="http://schemas.microsoft.com/office/drawing/2014/main" id="{0B73EDE7-601C-4586-8C86-017CA62BA9E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59059" y="4384561"/>
            <a:ext cx="620300" cy="662687"/>
          </a:xfrm>
          <a:prstGeom prst="rect">
            <a:avLst/>
          </a:prstGeom>
        </p:spPr>
      </p:pic>
      <p:pic>
        <p:nvPicPr>
          <p:cNvPr id="39" name="Picture 38">
            <a:extLst>
              <a:ext uri="{FF2B5EF4-FFF2-40B4-BE49-F238E27FC236}">
                <a16:creationId xmlns:a16="http://schemas.microsoft.com/office/drawing/2014/main" id="{A2803922-2CD4-4F94-8653-AD54ECC9150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99949" y="4402544"/>
            <a:ext cx="607206" cy="607206"/>
          </a:xfrm>
          <a:prstGeom prst="rect">
            <a:avLst/>
          </a:prstGeom>
        </p:spPr>
      </p:pic>
      <p:pic>
        <p:nvPicPr>
          <p:cNvPr id="40" name="Picture 39">
            <a:extLst>
              <a:ext uri="{FF2B5EF4-FFF2-40B4-BE49-F238E27FC236}">
                <a16:creationId xmlns:a16="http://schemas.microsoft.com/office/drawing/2014/main" id="{23C97E96-4628-4E0D-B7D6-46532639030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88030" y="4387806"/>
            <a:ext cx="772733" cy="660043"/>
          </a:xfrm>
          <a:prstGeom prst="rect">
            <a:avLst/>
          </a:prstGeom>
        </p:spPr>
      </p:pic>
      <p:grpSp>
        <p:nvGrpSpPr>
          <p:cNvPr id="43" name="Group 42">
            <a:extLst>
              <a:ext uri="{FF2B5EF4-FFF2-40B4-BE49-F238E27FC236}">
                <a16:creationId xmlns:a16="http://schemas.microsoft.com/office/drawing/2014/main" id="{0EAB4F31-8D92-4542-A25A-BBD5297C9B7C}"/>
              </a:ext>
            </a:extLst>
          </p:cNvPr>
          <p:cNvGrpSpPr/>
          <p:nvPr/>
        </p:nvGrpSpPr>
        <p:grpSpPr>
          <a:xfrm>
            <a:off x="5461144" y="4486529"/>
            <a:ext cx="1399154" cy="438795"/>
            <a:chOff x="8763534" y="4997994"/>
            <a:chExt cx="2403033" cy="751962"/>
          </a:xfrm>
        </p:grpSpPr>
        <p:pic>
          <p:nvPicPr>
            <p:cNvPr id="44" name="Picture 6" descr="Image result for vmware logo">
              <a:extLst>
                <a:ext uri="{FF2B5EF4-FFF2-40B4-BE49-F238E27FC236}">
                  <a16:creationId xmlns:a16="http://schemas.microsoft.com/office/drawing/2014/main" id="{BD9DA918-B7AE-43A4-B38A-0A325B53FF8E}"/>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763534" y="4997994"/>
              <a:ext cx="2403033" cy="36629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EA4CD579-B528-4429-B5DE-ECE5095DFBF8}"/>
                </a:ext>
              </a:extLst>
            </p:cNvPr>
            <p:cNvSpPr txBox="1"/>
            <p:nvPr/>
          </p:nvSpPr>
          <p:spPr>
            <a:xfrm>
              <a:off x="9015382" y="5393937"/>
              <a:ext cx="1883149" cy="356019"/>
            </a:xfrm>
            <a:prstGeom prst="rect">
              <a:avLst/>
            </a:prstGeom>
            <a:noFill/>
          </p:spPr>
          <p:txBody>
            <a:bodyPr wrap="none" lIns="0" tIns="0" rIns="0" bIns="0"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444444"/>
                  </a:solidFill>
                  <a:effectLst/>
                  <a:uLnTx/>
                  <a:uFillTx/>
                  <a:latin typeface="Arial"/>
                  <a:ea typeface="+mn-ea"/>
                  <a:cs typeface="+mn-cs"/>
                </a:rPr>
                <a:t>Project Pacific</a:t>
              </a:r>
            </a:p>
          </p:txBody>
        </p:sp>
      </p:grpSp>
      <p:pic>
        <p:nvPicPr>
          <p:cNvPr id="8194" name="Picture 2" descr="Image result for pivotal pks logo">
            <a:extLst>
              <a:ext uri="{FF2B5EF4-FFF2-40B4-BE49-F238E27FC236}">
                <a16:creationId xmlns:a16="http://schemas.microsoft.com/office/drawing/2014/main" id="{FE3A8B8A-8F3A-401D-9D87-81B7BD31B2C6}"/>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936658" y="4299297"/>
            <a:ext cx="731576" cy="84494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anonical logo aubergine on white">
            <a:extLst>
              <a:ext uri="{FF2B5EF4-FFF2-40B4-BE49-F238E27FC236}">
                <a16:creationId xmlns:a16="http://schemas.microsoft.com/office/drawing/2014/main" id="{B5737329-D77E-4FA8-91E9-98ED7709DACF}"/>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233867" y="4751741"/>
            <a:ext cx="1071563" cy="4000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A125BBAD-CAC6-4551-B7FA-BB112F26D08C}"/>
              </a:ext>
            </a:extLst>
          </p:cNvPr>
          <p:cNvPicPr>
            <a:picLocks noChangeAspect="1"/>
          </p:cNvPicPr>
          <p:nvPr/>
        </p:nvPicPr>
        <p:blipFill>
          <a:blip r:embed="rId10"/>
          <a:stretch>
            <a:fillRect/>
          </a:stretch>
        </p:blipFill>
        <p:spPr>
          <a:xfrm>
            <a:off x="2847501" y="4386664"/>
            <a:ext cx="772733" cy="381476"/>
          </a:xfrm>
          <a:prstGeom prst="rect">
            <a:avLst/>
          </a:prstGeom>
        </p:spPr>
      </p:pic>
    </p:spTree>
    <p:extLst>
      <p:ext uri="{BB962C8B-B14F-4D97-AF65-F5344CB8AC3E}">
        <p14:creationId xmlns:p14="http://schemas.microsoft.com/office/powerpoint/2010/main" val="4235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194"/>
                                        </p:tgtEl>
                                        <p:attrNameLst>
                                          <p:attrName>style.visibility</p:attrName>
                                        </p:attrNameLst>
                                      </p:cBhvr>
                                      <p:to>
                                        <p:strVal val="visible"/>
                                      </p:to>
                                    </p:set>
                                    <p:animEffect transition="in" filter="fade">
                                      <p:cBhvr>
                                        <p:cTn id="28" dur="500"/>
                                        <p:tgtEl>
                                          <p:spTgt spid="8194"/>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D9C66-1A58-4DD1-82CE-C42A09503E2B}"/>
              </a:ext>
            </a:extLst>
          </p:cNvPr>
          <p:cNvSpPr>
            <a:spLocks noGrp="1"/>
          </p:cNvSpPr>
          <p:nvPr>
            <p:ph type="title"/>
          </p:nvPr>
        </p:nvSpPr>
        <p:spPr/>
        <p:txBody>
          <a:bodyPr/>
          <a:lstStyle/>
          <a:p>
            <a:r>
              <a:rPr lang="en-US"/>
              <a:t>CSI Drivers for Dell EMC Storage</a:t>
            </a:r>
          </a:p>
        </p:txBody>
      </p:sp>
      <p:graphicFrame>
        <p:nvGraphicFramePr>
          <p:cNvPr id="4" name="Content Placeholder 3">
            <a:extLst>
              <a:ext uri="{FF2B5EF4-FFF2-40B4-BE49-F238E27FC236}">
                <a16:creationId xmlns:a16="http://schemas.microsoft.com/office/drawing/2014/main" id="{342F13E8-09E1-4ECE-A300-4B9805EC87FF}"/>
              </a:ext>
            </a:extLst>
          </p:cNvPr>
          <p:cNvGraphicFramePr>
            <a:graphicFrameLocks noGrp="1"/>
          </p:cNvGraphicFramePr>
          <p:nvPr>
            <p:ph idx="1"/>
          </p:nvPr>
        </p:nvGraphicFramePr>
        <p:xfrm>
          <a:off x="285750" y="1031188"/>
          <a:ext cx="8572500" cy="3274062"/>
        </p:xfrm>
        <a:graphic>
          <a:graphicData uri="http://schemas.openxmlformats.org/drawingml/2006/table">
            <a:tbl>
              <a:tblPr firstRow="1" bandRow="1">
                <a:tableStyleId>{69012ECD-51FC-41F1-AA8D-1B2483CD663E}</a:tableStyleId>
              </a:tblPr>
              <a:tblGrid>
                <a:gridCol w="1714500">
                  <a:extLst>
                    <a:ext uri="{9D8B030D-6E8A-4147-A177-3AD203B41FA5}">
                      <a16:colId xmlns:a16="http://schemas.microsoft.com/office/drawing/2014/main" val="2202219480"/>
                    </a:ext>
                  </a:extLst>
                </a:gridCol>
                <a:gridCol w="1714500">
                  <a:extLst>
                    <a:ext uri="{9D8B030D-6E8A-4147-A177-3AD203B41FA5}">
                      <a16:colId xmlns:a16="http://schemas.microsoft.com/office/drawing/2014/main" val="4271715775"/>
                    </a:ext>
                  </a:extLst>
                </a:gridCol>
                <a:gridCol w="1714500">
                  <a:extLst>
                    <a:ext uri="{9D8B030D-6E8A-4147-A177-3AD203B41FA5}">
                      <a16:colId xmlns:a16="http://schemas.microsoft.com/office/drawing/2014/main" val="2232831771"/>
                    </a:ext>
                  </a:extLst>
                </a:gridCol>
                <a:gridCol w="1714500">
                  <a:extLst>
                    <a:ext uri="{9D8B030D-6E8A-4147-A177-3AD203B41FA5}">
                      <a16:colId xmlns:a16="http://schemas.microsoft.com/office/drawing/2014/main" val="3472624781"/>
                    </a:ext>
                  </a:extLst>
                </a:gridCol>
                <a:gridCol w="1714500">
                  <a:extLst>
                    <a:ext uri="{9D8B030D-6E8A-4147-A177-3AD203B41FA5}">
                      <a16:colId xmlns:a16="http://schemas.microsoft.com/office/drawing/2014/main" val="1417807842"/>
                    </a:ext>
                  </a:extLst>
                </a:gridCol>
              </a:tblGrid>
              <a:tr h="545677">
                <a:tc>
                  <a:txBody>
                    <a:bodyPr/>
                    <a:lstStyle/>
                    <a:p>
                      <a:pPr algn="ctr"/>
                      <a:r>
                        <a:rPr lang="en-US" sz="1000">
                          <a:solidFill>
                            <a:schemeClr val="tx2">
                              <a:lumMod val="85000"/>
                            </a:schemeClr>
                          </a:solidFill>
                        </a:rPr>
                        <a:t>Driver</a:t>
                      </a:r>
                    </a:p>
                  </a:txBody>
                  <a:tcPr marL="68580" marR="68580" marT="34290" marB="34290" anchor="ctr"/>
                </a:tc>
                <a:tc>
                  <a:txBody>
                    <a:bodyPr/>
                    <a:lstStyle/>
                    <a:p>
                      <a:pPr algn="ctr"/>
                      <a:r>
                        <a:rPr lang="en-US" sz="1000">
                          <a:solidFill>
                            <a:schemeClr val="tx2">
                              <a:lumMod val="85000"/>
                            </a:schemeClr>
                          </a:solidFill>
                        </a:rPr>
                        <a:t>Data Path</a:t>
                      </a:r>
                    </a:p>
                  </a:txBody>
                  <a:tcPr marL="68580" marR="68580" marT="34290" marB="34290" anchor="ctr"/>
                </a:tc>
                <a:tc>
                  <a:txBody>
                    <a:bodyPr/>
                    <a:lstStyle/>
                    <a:p>
                      <a:pPr algn="ctr"/>
                      <a:r>
                        <a:rPr lang="en-US" sz="1000">
                          <a:solidFill>
                            <a:schemeClr val="tx2">
                              <a:lumMod val="85000"/>
                            </a:schemeClr>
                          </a:solidFill>
                        </a:rPr>
                        <a:t>CSI Features</a:t>
                      </a:r>
                    </a:p>
                  </a:txBody>
                  <a:tcPr marL="68580" marR="68580" marT="34290" marB="34290" anchor="ctr"/>
                </a:tc>
                <a:tc>
                  <a:txBody>
                    <a:bodyPr/>
                    <a:lstStyle/>
                    <a:p>
                      <a:pPr algn="ctr"/>
                      <a:r>
                        <a:rPr lang="en-US" sz="1000">
                          <a:solidFill>
                            <a:schemeClr val="tx2">
                              <a:lumMod val="85000"/>
                            </a:schemeClr>
                          </a:solidFill>
                        </a:rPr>
                        <a:t>Access Modes</a:t>
                      </a:r>
                    </a:p>
                  </a:txBody>
                  <a:tcPr marL="68580" marR="68580" marT="34290" marB="34290" anchor="ctr"/>
                </a:tc>
                <a:tc>
                  <a:txBody>
                    <a:bodyPr/>
                    <a:lstStyle/>
                    <a:p>
                      <a:pPr algn="ctr"/>
                      <a:r>
                        <a:rPr lang="en-US" sz="1000">
                          <a:solidFill>
                            <a:schemeClr val="tx2">
                              <a:lumMod val="85000"/>
                            </a:schemeClr>
                          </a:solidFill>
                        </a:rPr>
                        <a:t>Good For</a:t>
                      </a:r>
                    </a:p>
                  </a:txBody>
                  <a:tcPr marL="68580" marR="68580" marT="34290" marB="34290" anchor="ctr"/>
                </a:tc>
                <a:extLst>
                  <a:ext uri="{0D108BD9-81ED-4DB2-BD59-A6C34878D82A}">
                    <a16:rowId xmlns:a16="http://schemas.microsoft.com/office/drawing/2014/main" val="1640690952"/>
                  </a:ext>
                </a:extLst>
              </a:tr>
              <a:tr h="545677">
                <a:tc>
                  <a:txBody>
                    <a:bodyPr/>
                    <a:lstStyle/>
                    <a:p>
                      <a:r>
                        <a:rPr lang="en-US" sz="1000"/>
                        <a:t>PowerMax</a:t>
                      </a:r>
                    </a:p>
                  </a:txBody>
                  <a:tcPr marL="68580" marR="68580" marT="34290" marB="34290"/>
                </a:tc>
                <a:tc>
                  <a:txBody>
                    <a:bodyPr/>
                    <a:lstStyle/>
                    <a:p>
                      <a:r>
                        <a:rPr lang="en-US" sz="1000"/>
                        <a:t>iSCSI, FC</a:t>
                      </a:r>
                    </a:p>
                  </a:txBody>
                  <a:tcPr marL="68580" marR="68580" marT="34290" marB="34290"/>
                </a:tc>
                <a:tc>
                  <a:txBody>
                    <a:bodyPr/>
                    <a:lstStyle/>
                    <a:p>
                      <a:r>
                        <a:rPr lang="en-US" sz="1000"/>
                        <a:t>CSI 1.1, Volume operations</a:t>
                      </a:r>
                    </a:p>
                  </a:txBody>
                  <a:tcPr marL="68580" marR="68580" marT="34290" marB="34290"/>
                </a:tc>
                <a:tc>
                  <a:txBody>
                    <a:bodyPr/>
                    <a:lstStyle/>
                    <a:p>
                      <a:r>
                        <a:rPr lang="en-US" sz="1000"/>
                        <a:t>RWO</a:t>
                      </a:r>
                    </a:p>
                  </a:txBody>
                  <a:tcPr marL="68580" marR="68580" marT="34290" marB="34290"/>
                </a:tc>
                <a:tc>
                  <a:txBody>
                    <a:bodyPr/>
                    <a:lstStyle/>
                    <a:p>
                      <a:r>
                        <a:rPr lang="en-US" sz="1000"/>
                        <a:t>DB, IO demanding workloads </a:t>
                      </a:r>
                    </a:p>
                  </a:txBody>
                  <a:tcPr marL="68580" marR="68580" marT="34290" marB="34290"/>
                </a:tc>
                <a:extLst>
                  <a:ext uri="{0D108BD9-81ED-4DB2-BD59-A6C34878D82A}">
                    <a16:rowId xmlns:a16="http://schemas.microsoft.com/office/drawing/2014/main" val="1439191933"/>
                  </a:ext>
                </a:extLst>
              </a:tr>
              <a:tr h="545677">
                <a:tc>
                  <a:txBody>
                    <a:bodyPr/>
                    <a:lstStyle/>
                    <a:p>
                      <a:r>
                        <a:rPr lang="en-US" sz="1000"/>
                        <a:t>Isilon</a:t>
                      </a:r>
                    </a:p>
                  </a:txBody>
                  <a:tcPr marL="68580" marR="68580" marT="34290" marB="34290"/>
                </a:tc>
                <a:tc>
                  <a:txBody>
                    <a:bodyPr/>
                    <a:lstStyle/>
                    <a:p>
                      <a:r>
                        <a:rPr lang="en-US" sz="1000"/>
                        <a:t>NFSv3, NFSv4</a:t>
                      </a:r>
                    </a:p>
                  </a:txBody>
                  <a:tcPr marL="68580" marR="68580" marT="34290" marB="34290"/>
                </a:tc>
                <a:tc>
                  <a:txBody>
                    <a:bodyPr/>
                    <a:lstStyle/>
                    <a:p>
                      <a:r>
                        <a:rPr lang="en-US" sz="1000"/>
                        <a:t>CSI 1.1 Volume operations, Snapshot</a:t>
                      </a:r>
                    </a:p>
                  </a:txBody>
                  <a:tcPr marL="68580" marR="68580" marT="34290" marB="34290"/>
                </a:tc>
                <a:tc>
                  <a:txBody>
                    <a:bodyPr/>
                    <a:lstStyle/>
                    <a:p>
                      <a:r>
                        <a:rPr lang="en-US" sz="1000"/>
                        <a:t>RWO, RWX</a:t>
                      </a:r>
                    </a:p>
                  </a:txBody>
                  <a:tcPr marL="68580" marR="68580" marT="34290" marB="34290"/>
                </a:tc>
                <a:tc>
                  <a:txBody>
                    <a:bodyPr/>
                    <a:lstStyle/>
                    <a:p>
                      <a:r>
                        <a:rPr lang="en-US" sz="1000"/>
                        <a:t>File share, ML, Big Data</a:t>
                      </a:r>
                    </a:p>
                  </a:txBody>
                  <a:tcPr marL="68580" marR="68580" marT="34290" marB="34290"/>
                </a:tc>
                <a:extLst>
                  <a:ext uri="{0D108BD9-81ED-4DB2-BD59-A6C34878D82A}">
                    <a16:rowId xmlns:a16="http://schemas.microsoft.com/office/drawing/2014/main" val="1590690411"/>
                  </a:ext>
                </a:extLst>
              </a:tr>
              <a:tr h="545677">
                <a:tc>
                  <a:txBody>
                    <a:bodyPr/>
                    <a:lstStyle/>
                    <a:p>
                      <a:r>
                        <a:rPr lang="en-US" sz="1000"/>
                        <a:t>Unity</a:t>
                      </a:r>
                    </a:p>
                  </a:txBody>
                  <a:tcPr marL="68580" marR="68580" marT="34290" marB="34290"/>
                </a:tc>
                <a:tc>
                  <a:txBody>
                    <a:bodyPr/>
                    <a:lstStyle/>
                    <a:p>
                      <a:r>
                        <a:rPr lang="en-US" sz="1000"/>
                        <a:t>iSCSI, FC</a:t>
                      </a:r>
                    </a:p>
                  </a:txBody>
                  <a:tcPr marL="68580" marR="68580" marT="34290" marB="34290"/>
                </a:tc>
                <a:tc>
                  <a:txBody>
                    <a:bodyPr/>
                    <a:lstStyle/>
                    <a:p>
                      <a:r>
                        <a:rPr lang="en-US" sz="1000"/>
                        <a:t>CSI 1.1, Volume operations</a:t>
                      </a:r>
                    </a:p>
                  </a:txBody>
                  <a:tcPr marL="68580" marR="68580" marT="34290" marB="34290"/>
                </a:tc>
                <a:tc>
                  <a:txBody>
                    <a:bodyPr/>
                    <a:lstStyle/>
                    <a:p>
                      <a:r>
                        <a:rPr lang="en-US" sz="1000"/>
                        <a:t>RWO</a:t>
                      </a:r>
                    </a:p>
                  </a:txBody>
                  <a:tcPr marL="68580" marR="68580" marT="34290" marB="34290"/>
                </a:tc>
                <a:tc>
                  <a:txBody>
                    <a:bodyPr/>
                    <a:lstStyle/>
                    <a:p>
                      <a:r>
                        <a:rPr lang="en-US" sz="1000"/>
                        <a:t>DB, Large datasets</a:t>
                      </a:r>
                    </a:p>
                  </a:txBody>
                  <a:tcPr marL="68580" marR="68580" marT="34290" marB="34290"/>
                </a:tc>
                <a:extLst>
                  <a:ext uri="{0D108BD9-81ED-4DB2-BD59-A6C34878D82A}">
                    <a16:rowId xmlns:a16="http://schemas.microsoft.com/office/drawing/2014/main" val="849229813"/>
                  </a:ext>
                </a:extLst>
              </a:tr>
              <a:tr h="545677">
                <a:tc>
                  <a:txBody>
                    <a:bodyPr/>
                    <a:lstStyle/>
                    <a:p>
                      <a:r>
                        <a:rPr lang="en-US" sz="1000" err="1"/>
                        <a:t>VxFlexOS</a:t>
                      </a:r>
                      <a:endParaRPr lang="en-US" sz="1000"/>
                    </a:p>
                  </a:txBody>
                  <a:tcPr marL="68580" marR="68580" marT="34290" marB="34290"/>
                </a:tc>
                <a:tc>
                  <a:txBody>
                    <a:bodyPr/>
                    <a:lstStyle/>
                    <a:p>
                      <a:r>
                        <a:rPr lang="en-US" sz="1000"/>
                        <a:t>SDC (proprietary)</a:t>
                      </a:r>
                    </a:p>
                  </a:txBody>
                  <a:tcPr marL="68580" marR="68580" marT="34290" marB="34290"/>
                </a:tc>
                <a:tc>
                  <a:txBody>
                    <a:bodyPr/>
                    <a:lstStyle/>
                    <a:p>
                      <a:r>
                        <a:rPr lang="en-US" sz="1000"/>
                        <a:t>CSI 1.1, Volume operations, Snapshot</a:t>
                      </a:r>
                    </a:p>
                  </a:txBody>
                  <a:tcPr marL="68580" marR="68580" marT="34290" marB="34290"/>
                </a:tc>
                <a:tc>
                  <a:txBody>
                    <a:bodyPr/>
                    <a:lstStyle/>
                    <a:p>
                      <a:r>
                        <a:rPr lang="en-US" sz="1000"/>
                        <a:t>RWO, ROX</a:t>
                      </a:r>
                    </a:p>
                  </a:txBody>
                  <a:tcPr marL="68580" marR="68580" marT="34290" marB="34290"/>
                </a:tc>
                <a:tc>
                  <a:txBody>
                    <a:bodyPr/>
                    <a:lstStyle/>
                    <a:p>
                      <a:r>
                        <a:rPr lang="en-US" sz="1000"/>
                        <a:t>General purpose, IO demanding workloads, DB</a:t>
                      </a:r>
                    </a:p>
                  </a:txBody>
                  <a:tcPr marL="68580" marR="68580" marT="34290" marB="34290"/>
                </a:tc>
                <a:extLst>
                  <a:ext uri="{0D108BD9-81ED-4DB2-BD59-A6C34878D82A}">
                    <a16:rowId xmlns:a16="http://schemas.microsoft.com/office/drawing/2014/main" val="3007165132"/>
                  </a:ext>
                </a:extLst>
              </a:tr>
              <a:tr h="545677">
                <a:tc>
                  <a:txBody>
                    <a:bodyPr/>
                    <a:lstStyle/>
                    <a:p>
                      <a:r>
                        <a:rPr lang="en-US" sz="1000" err="1"/>
                        <a:t>XtremIO</a:t>
                      </a:r>
                      <a:endParaRPr lang="en-US" sz="1000"/>
                    </a:p>
                  </a:txBody>
                  <a:tcPr marL="68580" marR="68580" marT="34290" marB="34290"/>
                </a:tc>
                <a:tc>
                  <a:txBody>
                    <a:bodyPr/>
                    <a:lstStyle/>
                    <a:p>
                      <a:r>
                        <a:rPr lang="en-US" sz="1000"/>
                        <a:t>iSCSI, FC</a:t>
                      </a:r>
                    </a:p>
                  </a:txBody>
                  <a:tcPr marL="68580" marR="68580" marT="34290" marB="34290"/>
                </a:tc>
                <a:tc>
                  <a:txBody>
                    <a:bodyPr/>
                    <a:lstStyle/>
                    <a:p>
                      <a:r>
                        <a:rPr lang="en-US" sz="1000"/>
                        <a:t>CSI 1.0, Volume operations, Snapshot</a:t>
                      </a:r>
                    </a:p>
                  </a:txBody>
                  <a:tcPr marL="68580" marR="68580" marT="34290" marB="34290"/>
                </a:tc>
                <a:tc>
                  <a:txBody>
                    <a:bodyPr/>
                    <a:lstStyle/>
                    <a:p>
                      <a:r>
                        <a:rPr lang="en-US" sz="1000"/>
                        <a:t>RWO, ROX</a:t>
                      </a:r>
                    </a:p>
                  </a:txBody>
                  <a:tcPr marL="68580" marR="68580" marT="34290" marB="34290"/>
                </a:tc>
                <a:tc>
                  <a:txBody>
                    <a:bodyPr/>
                    <a:lstStyle/>
                    <a:p>
                      <a:r>
                        <a:rPr lang="en-US" sz="1000"/>
                        <a:t>General purpose, DB</a:t>
                      </a:r>
                    </a:p>
                  </a:txBody>
                  <a:tcPr marL="68580" marR="68580" marT="34290" marB="34290"/>
                </a:tc>
                <a:extLst>
                  <a:ext uri="{0D108BD9-81ED-4DB2-BD59-A6C34878D82A}">
                    <a16:rowId xmlns:a16="http://schemas.microsoft.com/office/drawing/2014/main" val="1246519300"/>
                  </a:ext>
                </a:extLst>
              </a:tr>
            </a:tbl>
          </a:graphicData>
        </a:graphic>
      </p:graphicFrame>
      <p:sp>
        <p:nvSpPr>
          <p:cNvPr id="3" name="TextBox 2">
            <a:extLst>
              <a:ext uri="{FF2B5EF4-FFF2-40B4-BE49-F238E27FC236}">
                <a16:creationId xmlns:a16="http://schemas.microsoft.com/office/drawing/2014/main" id="{515AD602-5974-4D71-8008-40412C75FA67}"/>
              </a:ext>
            </a:extLst>
          </p:cNvPr>
          <p:cNvSpPr txBox="1"/>
          <p:nvPr/>
        </p:nvSpPr>
        <p:spPr>
          <a:xfrm>
            <a:off x="6921795" y="287079"/>
            <a:ext cx="1936455" cy="415498"/>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44444"/>
                </a:solidFill>
                <a:effectLst/>
                <a:uLnTx/>
                <a:uFillTx/>
                <a:latin typeface="Arial"/>
                <a:ea typeface="+mn-ea"/>
                <a:cs typeface="+mn-cs"/>
              </a:rPr>
              <a:t>RWO – Read Write Once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44444"/>
                </a:solidFill>
                <a:effectLst/>
                <a:uLnTx/>
                <a:uFillTx/>
                <a:latin typeface="Arial"/>
                <a:ea typeface="+mn-ea"/>
                <a:cs typeface="+mn-cs"/>
              </a:rPr>
              <a:t>RWX – Read Write Many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44444"/>
                </a:solidFill>
                <a:effectLst/>
                <a:uLnTx/>
                <a:uFillTx/>
                <a:latin typeface="Arial"/>
                <a:ea typeface="+mn-ea"/>
                <a:cs typeface="+mn-cs"/>
              </a:rPr>
              <a:t>ROX – Read Only Many </a:t>
            </a:r>
          </a:p>
        </p:txBody>
      </p:sp>
    </p:spTree>
    <p:extLst>
      <p:ext uri="{BB962C8B-B14F-4D97-AF65-F5344CB8AC3E}">
        <p14:creationId xmlns:p14="http://schemas.microsoft.com/office/powerpoint/2010/main" val="256377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How Successful are Software Projects?</a:t>
            </a:r>
          </a:p>
        </p:txBody>
      </p:sp>
      <p:sp>
        <p:nvSpPr>
          <p:cNvPr id="4" name="Content Placeholder 3"/>
          <p:cNvSpPr>
            <a:spLocks noGrp="1"/>
          </p:cNvSpPr>
          <p:nvPr>
            <p:ph idx="1"/>
          </p:nvPr>
        </p:nvSpPr>
        <p:spPr>
          <a:xfrm>
            <a:off x="285750" y="812352"/>
            <a:ext cx="8572500" cy="2574586"/>
          </a:xfrm>
        </p:spPr>
        <p:style>
          <a:lnRef idx="1">
            <a:schemeClr val="accent6"/>
          </a:lnRef>
          <a:fillRef idx="2">
            <a:schemeClr val="accent6"/>
          </a:fillRef>
          <a:effectRef idx="1">
            <a:schemeClr val="accent6"/>
          </a:effectRef>
          <a:fontRef idx="minor">
            <a:schemeClr val="dk1"/>
          </a:fontRef>
        </p:style>
        <p:txBody>
          <a:bodyPr>
            <a:normAutofit/>
          </a:bodyPr>
          <a:lstStyle/>
          <a:p>
            <a:pPr marL="0" indent="0">
              <a:buNone/>
            </a:pPr>
            <a:r>
              <a:rPr lang="en-US" sz="3200" b="1" i="1" dirty="0">
                <a:latin typeface="Times New Roman" panose="02020603050405020304" pitchFamily="18" charset="0"/>
                <a:cs typeface="Times New Roman" panose="02020603050405020304" pitchFamily="18" charset="0"/>
              </a:rPr>
              <a:t>  18% </a:t>
            </a:r>
            <a:r>
              <a:rPr lang="en-US" sz="3200" i="1" dirty="0">
                <a:latin typeface="Times New Roman" panose="02020603050405020304" pitchFamily="18" charset="0"/>
                <a:cs typeface="Times New Roman" panose="02020603050405020304" pitchFamily="18" charset="0"/>
              </a:rPr>
              <a:t>of software projects are considered "failed“</a:t>
            </a:r>
          </a:p>
          <a:p>
            <a:pPr marL="0" indent="0">
              <a:buNone/>
            </a:pPr>
            <a:r>
              <a:rPr lang="en-US" sz="3200" b="1" i="1" dirty="0">
                <a:latin typeface="Times New Roman" panose="02020603050405020304" pitchFamily="18" charset="0"/>
                <a:cs typeface="Times New Roman" panose="02020603050405020304" pitchFamily="18" charset="0"/>
              </a:rPr>
              <a:t>  43% </a:t>
            </a:r>
            <a:r>
              <a:rPr lang="en-US" sz="3200" i="1" dirty="0">
                <a:latin typeface="Times New Roman" panose="02020603050405020304" pitchFamily="18" charset="0"/>
                <a:cs typeface="Times New Roman" panose="02020603050405020304" pitchFamily="18" charset="0"/>
              </a:rPr>
              <a:t>"challenged"</a:t>
            </a:r>
          </a:p>
          <a:p>
            <a:pPr marL="0" indent="0">
              <a:buNone/>
            </a:pPr>
            <a:r>
              <a:rPr lang="en-US" sz="3200" b="1" i="1" dirty="0">
                <a:latin typeface="Times New Roman" panose="02020603050405020304" pitchFamily="18" charset="0"/>
                <a:cs typeface="Times New Roman" panose="02020603050405020304" pitchFamily="18" charset="0"/>
              </a:rPr>
              <a:t>  39% </a:t>
            </a:r>
            <a:r>
              <a:rPr lang="en-US" sz="3200" i="1" dirty="0">
                <a:latin typeface="Times New Roman" panose="02020603050405020304" pitchFamily="18" charset="0"/>
                <a:cs typeface="Times New Roman" panose="02020603050405020304" pitchFamily="18" charset="0"/>
              </a:rPr>
              <a:t>actually succeeding</a:t>
            </a:r>
          </a:p>
          <a:p>
            <a:pPr marL="0" indent="0">
              <a:buNone/>
            </a:pPr>
            <a:r>
              <a:rPr lang="en-US" dirty="0">
                <a:latin typeface="+mj-lt"/>
              </a:rPr>
              <a:t>	-- 2012 study by The Standish Group.</a:t>
            </a:r>
          </a:p>
        </p:txBody>
      </p:sp>
      <p:grpSp>
        <p:nvGrpSpPr>
          <p:cNvPr id="8" name="Group 7"/>
          <p:cNvGrpSpPr/>
          <p:nvPr/>
        </p:nvGrpSpPr>
        <p:grpSpPr>
          <a:xfrm>
            <a:off x="447675" y="1772158"/>
            <a:ext cx="8410575" cy="2848334"/>
            <a:chOff x="366711" y="1616292"/>
            <a:chExt cx="8410575" cy="3094377"/>
          </a:xfrm>
        </p:grpSpPr>
        <p:sp>
          <p:nvSpPr>
            <p:cNvPr id="6" name="Content Placeholder 3"/>
            <p:cNvSpPr txBox="1">
              <a:spLocks/>
            </p:cNvSpPr>
            <p:nvPr/>
          </p:nvSpPr>
          <p:spPr bwMode="gray">
            <a:xfrm>
              <a:off x="366711" y="3616569"/>
              <a:ext cx="8410575" cy="1094100"/>
            </a:xfrm>
            <a:prstGeom prst="rect">
              <a:avLst/>
            </a:prstGeom>
            <a:noFill/>
          </p:spPr>
          <p:txBody>
            <a:bodyPr lIns="0" tIns="0" rIns="0" bIns="0">
              <a:norm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3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3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3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3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685800" rtl="0" eaLnBrk="1" fontAlgn="auto" latinLnBrk="0" hangingPunct="1">
                <a:lnSpc>
                  <a:spcPct val="100000"/>
                </a:lnSpc>
                <a:spcBef>
                  <a:spcPts val="900"/>
                </a:spcBef>
                <a:spcAft>
                  <a:spcPts val="0"/>
                </a:spcAft>
                <a:buClr>
                  <a:srgbClr val="3892D0"/>
                </a:buClr>
                <a:buSzTx/>
                <a:buFont typeface="Arial" pitchFamily="34" charset="0"/>
                <a:buChar char="•"/>
                <a:tabLst/>
                <a:defRPr/>
              </a:pPr>
              <a:r>
                <a:rPr kumimoji="0" lang="en-US" sz="2800" b="0" i="0" u="none" strike="noStrike" kern="1200" cap="none" spc="0" normalizeH="0" baseline="0" noProof="0" dirty="0">
                  <a:ln>
                    <a:noFill/>
                  </a:ln>
                  <a:solidFill>
                    <a:srgbClr val="4D4D4D"/>
                  </a:solidFill>
                  <a:effectLst/>
                  <a:uLnTx/>
                  <a:uFillTx/>
                  <a:latin typeface="Arial" panose="020B0604020202020204"/>
                  <a:ea typeface="+mn-ea"/>
                  <a:cs typeface="+mn-cs"/>
                </a:rPr>
                <a:t>Unhappy Customers</a:t>
              </a:r>
            </a:p>
            <a:p>
              <a:pPr marL="171450" marR="0" lvl="0" indent="-171450" algn="l" defTabSz="685800" rtl="0" eaLnBrk="1" fontAlgn="auto" latinLnBrk="0" hangingPunct="1">
                <a:lnSpc>
                  <a:spcPct val="100000"/>
                </a:lnSpc>
                <a:spcBef>
                  <a:spcPts val="900"/>
                </a:spcBef>
                <a:spcAft>
                  <a:spcPts val="0"/>
                </a:spcAft>
                <a:buClr>
                  <a:srgbClr val="3892D0"/>
                </a:buClr>
                <a:buSzTx/>
                <a:buFont typeface="Arial" pitchFamily="34" charset="0"/>
                <a:buChar char="•"/>
                <a:tabLst/>
                <a:defRPr/>
              </a:pPr>
              <a:r>
                <a:rPr kumimoji="0" lang="en-US" sz="2800" b="0" i="0" u="none" strike="noStrike" kern="1200" cap="none" spc="0" normalizeH="0" baseline="0" noProof="0" dirty="0">
                  <a:ln>
                    <a:noFill/>
                  </a:ln>
                  <a:solidFill>
                    <a:srgbClr val="4D4D4D"/>
                  </a:solidFill>
                  <a:effectLst/>
                  <a:uLnTx/>
                  <a:uFillTx/>
                  <a:latin typeface="Arial" panose="020B0604020202020204"/>
                  <a:ea typeface="+mn-ea"/>
                  <a:cs typeface="+mn-cs"/>
                </a:rPr>
                <a:t>Unhappy Developers</a:t>
              </a:r>
            </a:p>
          </p:txBody>
        </p:sp>
        <p:pic>
          <p:nvPicPr>
            <p:cNvPr id="7" name="Picture 2" descr="C:\Users\ramosa\AppData\Local\Microsoft\Windows\Temporary Internet Files\Content.IE5\K3FN39T2\lavoro-stress[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19734" y="1616292"/>
              <a:ext cx="3787847" cy="278003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0465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07EF-1D0E-43B4-B731-14E9ED1594D9}"/>
              </a:ext>
            </a:extLst>
          </p:cNvPr>
          <p:cNvSpPr>
            <a:spLocks noGrp="1"/>
          </p:cNvSpPr>
          <p:nvPr>
            <p:ph type="title"/>
          </p:nvPr>
        </p:nvSpPr>
        <p:spPr/>
        <p:txBody>
          <a:bodyPr>
            <a:normAutofit fontScale="90000"/>
          </a:bodyPr>
          <a:lstStyle/>
          <a:p>
            <a:r>
              <a:rPr lang="en-NZ"/>
              <a:t>Dell EMC Storage Automation and Developer Resources</a:t>
            </a:r>
            <a:br>
              <a:rPr lang="en-NZ"/>
            </a:br>
            <a:endParaRPr lang="en-NZ"/>
          </a:p>
        </p:txBody>
      </p:sp>
      <p:sp>
        <p:nvSpPr>
          <p:cNvPr id="3" name="Rectangle 2">
            <a:extLst>
              <a:ext uri="{FF2B5EF4-FFF2-40B4-BE49-F238E27FC236}">
                <a16:creationId xmlns:a16="http://schemas.microsoft.com/office/drawing/2014/main" id="{91E058CC-CD65-4F25-A3F6-BBC5F3233ABF}"/>
              </a:ext>
            </a:extLst>
          </p:cNvPr>
          <p:cNvSpPr/>
          <p:nvPr/>
        </p:nvSpPr>
        <p:spPr>
          <a:xfrm>
            <a:off x="271462" y="650237"/>
            <a:ext cx="8499227" cy="24820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NZ" sz="1013" b="0" i="0" u="none" strike="noStrike" kern="1200" cap="none" spc="0" normalizeH="0" baseline="0" noProof="0">
                <a:ln>
                  <a:noFill/>
                </a:ln>
                <a:solidFill>
                  <a:srgbClr val="444444"/>
                </a:solidFill>
                <a:effectLst/>
                <a:uLnTx/>
                <a:uFillTx/>
                <a:latin typeface="Arial"/>
                <a:ea typeface="+mn-ea"/>
                <a:cs typeface="+mn-cs"/>
                <a:hlinkClick r:id="rId2"/>
              </a:rPr>
              <a:t>https://www.dellemc.com/en-us/storage/storage-automation-and-developer-resources/index.htm</a:t>
            </a:r>
            <a:endParaRPr kumimoji="0" lang="en-NZ" sz="1013" b="0" i="0" u="none" strike="noStrike" kern="1200" cap="none" spc="0" normalizeH="0" baseline="0" noProof="0">
              <a:ln>
                <a:noFill/>
              </a:ln>
              <a:solidFill>
                <a:srgbClr val="444444"/>
              </a:solidFill>
              <a:effectLst/>
              <a:uLnTx/>
              <a:uFillTx/>
              <a:latin typeface="Arial"/>
              <a:ea typeface="+mn-ea"/>
              <a:cs typeface="+mn-cs"/>
            </a:endParaRPr>
          </a:p>
        </p:txBody>
      </p:sp>
      <p:pic>
        <p:nvPicPr>
          <p:cNvPr id="4" name="Picture 3">
            <a:extLst>
              <a:ext uri="{FF2B5EF4-FFF2-40B4-BE49-F238E27FC236}">
                <a16:creationId xmlns:a16="http://schemas.microsoft.com/office/drawing/2014/main" id="{D757B794-824F-4321-A04A-19D315E35959}"/>
              </a:ext>
            </a:extLst>
          </p:cNvPr>
          <p:cNvPicPr>
            <a:picLocks noChangeAspect="1"/>
          </p:cNvPicPr>
          <p:nvPr/>
        </p:nvPicPr>
        <p:blipFill>
          <a:blip r:embed="rId3"/>
          <a:stretch>
            <a:fillRect/>
          </a:stretch>
        </p:blipFill>
        <p:spPr>
          <a:xfrm>
            <a:off x="194192" y="1052400"/>
            <a:ext cx="5845029" cy="2815999"/>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FF6622B-864A-4B05-9962-3F928630EC81}"/>
              </a:ext>
            </a:extLst>
          </p:cNvPr>
          <p:cNvPicPr>
            <a:picLocks noChangeAspect="1"/>
          </p:cNvPicPr>
          <p:nvPr/>
        </p:nvPicPr>
        <p:blipFill>
          <a:blip r:embed="rId4"/>
          <a:stretch>
            <a:fillRect/>
          </a:stretch>
        </p:blipFill>
        <p:spPr>
          <a:xfrm>
            <a:off x="1212994" y="1309184"/>
            <a:ext cx="5115188" cy="1296767"/>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58A07F5-82B4-4A14-823C-0887262758D5}"/>
              </a:ext>
            </a:extLst>
          </p:cNvPr>
          <p:cNvPicPr>
            <a:picLocks noChangeAspect="1"/>
          </p:cNvPicPr>
          <p:nvPr/>
        </p:nvPicPr>
        <p:blipFill>
          <a:blip r:embed="rId5"/>
          <a:stretch>
            <a:fillRect/>
          </a:stretch>
        </p:blipFill>
        <p:spPr>
          <a:xfrm>
            <a:off x="1846755" y="1811946"/>
            <a:ext cx="5001936" cy="120474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D39B08F-2B0C-4AC9-83F5-01BF944918C7}"/>
              </a:ext>
            </a:extLst>
          </p:cNvPr>
          <p:cNvPicPr>
            <a:picLocks noChangeAspect="1"/>
          </p:cNvPicPr>
          <p:nvPr/>
        </p:nvPicPr>
        <p:blipFill>
          <a:blip r:embed="rId6"/>
          <a:stretch>
            <a:fillRect/>
          </a:stretch>
        </p:blipFill>
        <p:spPr>
          <a:xfrm>
            <a:off x="2367264" y="2267621"/>
            <a:ext cx="5115188" cy="1291773"/>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1E071DA9-29B1-42F9-AB2C-DCA87E9EAD8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783" t="2173" r="3133" b="20637"/>
          <a:stretch/>
        </p:blipFill>
        <p:spPr>
          <a:xfrm>
            <a:off x="3034954" y="2862162"/>
            <a:ext cx="5207091" cy="1745418"/>
          </a:xfrm>
          <a:prstGeom prst="rect">
            <a:avLst/>
          </a:prstGeom>
        </p:spPr>
      </p:pic>
      <p:sp>
        <p:nvSpPr>
          <p:cNvPr id="10" name="Rectangle 9">
            <a:extLst>
              <a:ext uri="{FF2B5EF4-FFF2-40B4-BE49-F238E27FC236}">
                <a16:creationId xmlns:a16="http://schemas.microsoft.com/office/drawing/2014/main" id="{B33304CA-33F1-4FEB-B6AD-6E7E50E8596F}"/>
              </a:ext>
            </a:extLst>
          </p:cNvPr>
          <p:cNvSpPr/>
          <p:nvPr/>
        </p:nvSpPr>
        <p:spPr>
          <a:xfrm>
            <a:off x="4910008" y="3796361"/>
            <a:ext cx="1295103" cy="875262"/>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9527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7B26-6792-4BBC-81FE-0F1DE796588B}"/>
              </a:ext>
            </a:extLst>
          </p:cNvPr>
          <p:cNvSpPr>
            <a:spLocks noGrp="1"/>
          </p:cNvSpPr>
          <p:nvPr>
            <p:ph type="title"/>
          </p:nvPr>
        </p:nvSpPr>
        <p:spPr/>
        <p:txBody>
          <a:bodyPr/>
          <a:lstStyle/>
          <a:p>
            <a:r>
              <a:rPr lang="en-US"/>
              <a:t>Portal &amp; Community Forums</a:t>
            </a:r>
          </a:p>
        </p:txBody>
      </p:sp>
      <p:pic>
        <p:nvPicPr>
          <p:cNvPr id="4" name="Picture 3">
            <a:extLst>
              <a:ext uri="{FF2B5EF4-FFF2-40B4-BE49-F238E27FC236}">
                <a16:creationId xmlns:a16="http://schemas.microsoft.com/office/drawing/2014/main" id="{CF26D109-6B04-438C-9CD2-CF25F1DDB9E6}"/>
              </a:ext>
            </a:extLst>
          </p:cNvPr>
          <p:cNvPicPr>
            <a:picLocks noChangeAspect="1"/>
          </p:cNvPicPr>
          <p:nvPr/>
        </p:nvPicPr>
        <p:blipFill rotWithShape="1">
          <a:blip r:embed="rId3"/>
          <a:srcRect l="30741" t="21444" r="32063"/>
          <a:stretch/>
        </p:blipFill>
        <p:spPr>
          <a:xfrm>
            <a:off x="152836" y="789025"/>
            <a:ext cx="2787251" cy="3158257"/>
          </a:xfrm>
          <a:prstGeom prst="rect">
            <a:avLst/>
          </a:prstGeom>
          <a:effectLst>
            <a:outerShdw blurRad="88900" dist="38100" dir="2700000" algn="tl" rotWithShape="0">
              <a:prstClr val="black">
                <a:alpha val="40000"/>
              </a:prstClr>
            </a:outerShdw>
          </a:effectLst>
        </p:spPr>
      </p:pic>
      <p:pic>
        <p:nvPicPr>
          <p:cNvPr id="5" name="Picture 4">
            <a:extLst>
              <a:ext uri="{FF2B5EF4-FFF2-40B4-BE49-F238E27FC236}">
                <a16:creationId xmlns:a16="http://schemas.microsoft.com/office/drawing/2014/main" id="{6558A35D-6D50-4417-A419-BEC883819E52}"/>
              </a:ext>
            </a:extLst>
          </p:cNvPr>
          <p:cNvPicPr>
            <a:picLocks noChangeAspect="1"/>
          </p:cNvPicPr>
          <p:nvPr/>
        </p:nvPicPr>
        <p:blipFill rotWithShape="1">
          <a:blip r:embed="rId4"/>
          <a:srcRect l="31323" t="13159" r="32011" b="8284"/>
          <a:stretch/>
        </p:blipFill>
        <p:spPr>
          <a:xfrm>
            <a:off x="3071815" y="789025"/>
            <a:ext cx="2787251" cy="3203831"/>
          </a:xfrm>
          <a:prstGeom prst="rect">
            <a:avLst/>
          </a:prstGeom>
          <a:effectLst>
            <a:outerShdw blurRad="88900" dist="38100" dir="2700000" algn="tl" rotWithShape="0">
              <a:prstClr val="black">
                <a:alpha val="40000"/>
              </a:prstClr>
            </a:outerShdw>
          </a:effectLst>
        </p:spPr>
      </p:pic>
      <p:pic>
        <p:nvPicPr>
          <p:cNvPr id="3" name="Picture 2">
            <a:extLst>
              <a:ext uri="{FF2B5EF4-FFF2-40B4-BE49-F238E27FC236}">
                <a16:creationId xmlns:a16="http://schemas.microsoft.com/office/drawing/2014/main" id="{C61F5B8B-8FD5-4AB3-AF99-1DD32307118E}"/>
              </a:ext>
            </a:extLst>
          </p:cNvPr>
          <p:cNvPicPr>
            <a:picLocks noChangeAspect="1"/>
          </p:cNvPicPr>
          <p:nvPr/>
        </p:nvPicPr>
        <p:blipFill rotWithShape="1">
          <a:blip r:embed="rId5"/>
          <a:srcRect r="8205"/>
          <a:stretch/>
        </p:blipFill>
        <p:spPr>
          <a:xfrm>
            <a:off x="5980608" y="789024"/>
            <a:ext cx="2818210" cy="3158257"/>
          </a:xfrm>
          <a:prstGeom prst="rect">
            <a:avLst/>
          </a:prstGeom>
          <a:effectLst>
            <a:outerShdw blurRad="88900" dist="38100" dir="2700000" algn="tl" rotWithShape="0">
              <a:prstClr val="black">
                <a:alpha val="40000"/>
              </a:prstClr>
            </a:outerShdw>
          </a:effectLst>
        </p:spPr>
      </p:pic>
      <p:sp>
        <p:nvSpPr>
          <p:cNvPr id="7" name="Speech Bubble: Rectangle 6">
            <a:extLst>
              <a:ext uri="{FF2B5EF4-FFF2-40B4-BE49-F238E27FC236}">
                <a16:creationId xmlns:a16="http://schemas.microsoft.com/office/drawing/2014/main" id="{283FA053-02A3-4D2B-8E72-212603052A4A}"/>
              </a:ext>
            </a:extLst>
          </p:cNvPr>
          <p:cNvSpPr/>
          <p:nvPr/>
        </p:nvSpPr>
        <p:spPr>
          <a:xfrm>
            <a:off x="121877" y="3947281"/>
            <a:ext cx="2818210" cy="503635"/>
          </a:xfrm>
          <a:prstGeom prst="wedgeRectCallout">
            <a:avLst>
              <a:gd name="adj1" fmla="val -21593"/>
              <a:gd name="adj2" fmla="val -48137"/>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FFFFFF">
                    <a:lumMod val="85000"/>
                  </a:srgbClr>
                </a:solidFill>
                <a:effectLst/>
                <a:uLnTx/>
                <a:uFillTx/>
                <a:latin typeface="Arial"/>
                <a:ea typeface="+mn-ea"/>
                <a:cs typeface="+mn-cs"/>
              </a:rPr>
              <a:t>Catalog of ecosystem enablers</a:t>
            </a:r>
          </a:p>
        </p:txBody>
      </p:sp>
      <p:sp>
        <p:nvSpPr>
          <p:cNvPr id="8" name="Speech Bubble: Rectangle 7">
            <a:extLst>
              <a:ext uri="{FF2B5EF4-FFF2-40B4-BE49-F238E27FC236}">
                <a16:creationId xmlns:a16="http://schemas.microsoft.com/office/drawing/2014/main" id="{2587EBB9-41A1-4FDB-A3B0-262300DD52F4}"/>
              </a:ext>
            </a:extLst>
          </p:cNvPr>
          <p:cNvSpPr/>
          <p:nvPr/>
        </p:nvSpPr>
        <p:spPr>
          <a:xfrm>
            <a:off x="3040856" y="3947281"/>
            <a:ext cx="2818210" cy="503635"/>
          </a:xfrm>
          <a:prstGeom prst="wedgeRectCallout">
            <a:avLst>
              <a:gd name="adj1" fmla="val -21973"/>
              <a:gd name="adj2" fmla="val -48138"/>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FFFFFF">
                    <a:lumMod val="85000"/>
                  </a:srgbClr>
                </a:solidFill>
                <a:effectLst/>
                <a:uLnTx/>
                <a:uFillTx/>
                <a:latin typeface="Arial"/>
                <a:ea typeface="+mn-ea"/>
                <a:cs typeface="+mn-cs"/>
              </a:rPr>
              <a:t>Additional resources to help with storage automation</a:t>
            </a:r>
          </a:p>
        </p:txBody>
      </p:sp>
      <p:sp>
        <p:nvSpPr>
          <p:cNvPr id="9" name="Speech Bubble: Rectangle 8">
            <a:extLst>
              <a:ext uri="{FF2B5EF4-FFF2-40B4-BE49-F238E27FC236}">
                <a16:creationId xmlns:a16="http://schemas.microsoft.com/office/drawing/2014/main" id="{C8DF2329-8B4B-49D1-B5AC-98FE5000F04E}"/>
              </a:ext>
            </a:extLst>
          </p:cNvPr>
          <p:cNvSpPr/>
          <p:nvPr/>
        </p:nvSpPr>
        <p:spPr>
          <a:xfrm>
            <a:off x="5980608" y="3947280"/>
            <a:ext cx="2818210" cy="503635"/>
          </a:xfrm>
          <a:prstGeom prst="wedgeRectCallout">
            <a:avLst>
              <a:gd name="adj1" fmla="val -21974"/>
              <a:gd name="adj2" fmla="val -43882"/>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FFFFFF">
                    <a:lumMod val="85000"/>
                  </a:srgbClr>
                </a:solidFill>
                <a:effectLst/>
                <a:uLnTx/>
                <a:uFillTx/>
                <a:latin typeface="Arial"/>
                <a:ea typeface="+mn-ea"/>
                <a:cs typeface="+mn-cs"/>
              </a:rPr>
              <a:t>Join the community</a:t>
            </a:r>
          </a:p>
        </p:txBody>
      </p:sp>
      <p:sp>
        <p:nvSpPr>
          <p:cNvPr id="10" name="Rectangle: Rounded Corners 9">
            <a:extLst>
              <a:ext uri="{FF2B5EF4-FFF2-40B4-BE49-F238E27FC236}">
                <a16:creationId xmlns:a16="http://schemas.microsoft.com/office/drawing/2014/main" id="{2AD920B2-6476-4566-9532-F1C2F852C78C}"/>
              </a:ext>
            </a:extLst>
          </p:cNvPr>
          <p:cNvSpPr/>
          <p:nvPr/>
        </p:nvSpPr>
        <p:spPr>
          <a:xfrm>
            <a:off x="963593" y="2240018"/>
            <a:ext cx="7711005" cy="780975"/>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700" b="0" i="0" u="sng" strike="noStrike" kern="1200" cap="none" spc="0" normalizeH="0" baseline="0" noProof="0">
                <a:ln>
                  <a:noFill/>
                </a:ln>
                <a:solidFill>
                  <a:srgbClr val="000000"/>
                </a:solidFill>
                <a:effectLst/>
                <a:uLnTx/>
                <a:uFillTx/>
                <a:latin typeface="Arial"/>
                <a:ea typeface="+mn-ea"/>
                <a:cs typeface="+mn-cs"/>
                <a:hlinkClick r:id="rId6">
                  <a:extLst>
                    <a:ext uri="{A12FA001-AC4F-418D-AE19-62706E023703}">
                      <ahyp:hlinkClr xmlns:ahyp="http://schemas.microsoft.com/office/drawing/2018/hyperlinkcolor" val="tx"/>
                    </a:ext>
                  </a:extLst>
                </a:hlinkClick>
              </a:rPr>
              <a:t>https://www.delltechnologies.com/storagesource</a:t>
            </a:r>
            <a:endParaRPr kumimoji="0" lang="en-US" sz="27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9378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D0F9-0D73-46F0-9B12-0664452CF905}"/>
              </a:ext>
            </a:extLst>
          </p:cNvPr>
          <p:cNvSpPr>
            <a:spLocks noGrp="1"/>
          </p:cNvSpPr>
          <p:nvPr>
            <p:ph type="title"/>
          </p:nvPr>
        </p:nvSpPr>
        <p:spPr>
          <a:xfrm>
            <a:off x="274319" y="236697"/>
            <a:ext cx="7955280" cy="640080"/>
          </a:xfrm>
        </p:spPr>
        <p:txBody>
          <a:bodyPr/>
          <a:lstStyle/>
          <a:p>
            <a:r>
              <a:rPr lang="en-US" b="1">
                <a:solidFill>
                  <a:schemeClr val="bg1">
                    <a:lumMod val="60000"/>
                    <a:lumOff val="40000"/>
                  </a:schemeClr>
                </a:solidFill>
              </a:rPr>
              <a:t>Project Bionic</a:t>
            </a:r>
          </a:p>
        </p:txBody>
      </p:sp>
      <p:pic>
        <p:nvPicPr>
          <p:cNvPr id="5" name="Content Placeholder 4">
            <a:extLst>
              <a:ext uri="{FF2B5EF4-FFF2-40B4-BE49-F238E27FC236}">
                <a16:creationId xmlns:a16="http://schemas.microsoft.com/office/drawing/2014/main" id="{E8072644-829C-4F86-91AB-AFB6BA9B0C9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34665" y="1391268"/>
            <a:ext cx="6628209" cy="3200400"/>
          </a:xfrm>
          <a:prstGeom prst="rect">
            <a:avLst/>
          </a:prstGeom>
        </p:spPr>
      </p:pic>
      <p:sp>
        <p:nvSpPr>
          <p:cNvPr id="6" name="Subtitle 3">
            <a:extLst>
              <a:ext uri="{FF2B5EF4-FFF2-40B4-BE49-F238E27FC236}">
                <a16:creationId xmlns:a16="http://schemas.microsoft.com/office/drawing/2014/main" id="{554DFA23-0C8C-480D-A2BA-5318A0334868}"/>
              </a:ext>
            </a:extLst>
          </p:cNvPr>
          <p:cNvSpPr txBox="1">
            <a:spLocks/>
          </p:cNvSpPr>
          <p:nvPr/>
        </p:nvSpPr>
        <p:spPr>
          <a:xfrm>
            <a:off x="285750" y="628651"/>
            <a:ext cx="8572500" cy="215444"/>
          </a:xfrm>
          <a:prstGeom prst="rect">
            <a:avLst/>
          </a:prstGeom>
        </p:spPr>
        <p:txBody>
          <a:bodyPr wrap="square" lIns="0" tIns="0" rIns="0" bIns="0">
            <a:normAutofit/>
          </a:bodyPr>
          <a:lst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ea typeface="Museo Sans For Dell" pitchFamily="2" charset="0"/>
                <a:cs typeface="Arial" panose="020B0604020202020204" pitchFamily="34" charset="0"/>
              </a:defRPr>
            </a:lvl1pPr>
            <a:lvl2pPr marL="764098" indent="-309026"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Arial" panose="020B0604020202020204" pitchFamily="34" charset="0"/>
                <a:ea typeface="Museo Sans For Dell" pitchFamily="2" charset="0"/>
                <a:cs typeface="Arial" panose="020B0604020202020204" pitchFamily="34"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Arial" panose="020B0604020202020204" pitchFamily="34" charset="0"/>
                <a:ea typeface="Museo Sans For Dell" pitchFamily="2" charset="0"/>
                <a:cs typeface="Arial" panose="020B0604020202020204" pitchFamily="34"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chemeClr val="bg2"/>
                </a:solidFill>
                <a:latin typeface="Museo Sans For Dell" pitchFamily="2" charset="0"/>
                <a:ea typeface="Museo Sans For Dell" pitchFamily="2" charset="0"/>
              </a:defRPr>
            </a:lvl4pPr>
            <a:lvl5pPr marL="2144130" indent="-315376" algn="l" rtl="0" eaLnBrk="1" fontAlgn="base" hangingPunct="1">
              <a:lnSpc>
                <a:spcPct val="90000"/>
              </a:lnSpc>
              <a:spcBef>
                <a:spcPts val="400"/>
              </a:spcBef>
              <a:spcAft>
                <a:spcPts val="0"/>
              </a:spcAft>
              <a:buClr>
                <a:srgbClr val="AAAAAA"/>
              </a:buClr>
              <a:buFont typeface="Museo For Dell 300" pitchFamily="50" charset="0"/>
              <a:buChar char="–"/>
              <a:defRPr sz="1600">
                <a:solidFill>
                  <a:schemeClr val="tx1"/>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400">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400">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400">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400">
                <a:solidFill>
                  <a:schemeClr val="accent1"/>
                </a:solidFill>
                <a:latin typeface="+mn-lt"/>
              </a:defRPr>
            </a:lvl9pPr>
          </a:lstStyle>
          <a:p>
            <a:pPr marL="0" marR="0" lvl="0" indent="0" algn="l" defTabSz="685800" rtl="0" eaLnBrk="1" fontAlgn="base" latinLnBrk="0" hangingPunct="1">
              <a:lnSpc>
                <a:spcPct val="100000"/>
              </a:lnSpc>
              <a:spcBef>
                <a:spcPts val="1600"/>
              </a:spcBef>
              <a:spcAft>
                <a:spcPts val="0"/>
              </a:spcAft>
              <a:buClr>
                <a:srgbClr val="AAAAAA"/>
              </a:buClr>
              <a:buSzTx/>
              <a:buFont typeface="Arial" pitchFamily="34" charset="0"/>
              <a:buNone/>
              <a:tabLst/>
              <a:defRPr/>
            </a:pP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Universal CSI Installer for </a:t>
            </a:r>
            <a:r>
              <a:rPr kumimoji="0" lang="en-US" sz="1400" b="0" i="0" u="none" strike="noStrike" kern="0" cap="none" spc="0" normalizeH="0" baseline="0" noProof="0" err="1">
                <a:ln>
                  <a:noFill/>
                </a:ln>
                <a:solidFill>
                  <a:srgbClr val="FFFFFF"/>
                </a:solidFill>
                <a:effectLst/>
                <a:uLnTx/>
                <a:uFillTx/>
                <a:latin typeface="Arial" panose="020B0604020202020204" pitchFamily="34" charset="0"/>
                <a:cs typeface="Arial" panose="020B0604020202020204" pitchFamily="34" charset="0"/>
              </a:rPr>
              <a:t>DellEMC</a:t>
            </a:r>
            <a:r>
              <a:rPr kumimoji="0" lang="en-US" sz="1400" b="0"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 storage arrays</a:t>
            </a:r>
          </a:p>
        </p:txBody>
      </p:sp>
      <p:pic>
        <p:nvPicPr>
          <p:cNvPr id="7" name="Picture 6">
            <a:extLst>
              <a:ext uri="{FF2B5EF4-FFF2-40B4-BE49-F238E27FC236}">
                <a16:creationId xmlns:a16="http://schemas.microsoft.com/office/drawing/2014/main" id="{FEBA364B-574F-48F6-A3E9-E881C239B258}"/>
              </a:ext>
            </a:extLst>
          </p:cNvPr>
          <p:cNvPicPr>
            <a:picLocks noChangeAspect="1"/>
          </p:cNvPicPr>
          <p:nvPr/>
        </p:nvPicPr>
        <p:blipFill>
          <a:blip r:embed="rId3"/>
          <a:stretch>
            <a:fillRect/>
          </a:stretch>
        </p:blipFill>
        <p:spPr>
          <a:xfrm>
            <a:off x="0" y="1"/>
            <a:ext cx="9144000" cy="5199659"/>
          </a:xfrm>
          <a:prstGeom prst="rect">
            <a:avLst/>
          </a:prstGeom>
        </p:spPr>
      </p:pic>
    </p:spTree>
    <p:extLst>
      <p:ext uri="{BB962C8B-B14F-4D97-AF65-F5344CB8AC3E}">
        <p14:creationId xmlns:p14="http://schemas.microsoft.com/office/powerpoint/2010/main" val="22980028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0371-4121-45F1-9135-6A0907C9F248}"/>
              </a:ext>
            </a:extLst>
          </p:cNvPr>
          <p:cNvSpPr>
            <a:spLocks noGrp="1"/>
          </p:cNvSpPr>
          <p:nvPr>
            <p:ph type="title"/>
          </p:nvPr>
        </p:nvSpPr>
        <p:spPr/>
        <p:txBody>
          <a:bodyPr/>
          <a:lstStyle/>
          <a:p>
            <a:r>
              <a:rPr lang="en-AU"/>
              <a:t>Demo Video</a:t>
            </a:r>
          </a:p>
        </p:txBody>
      </p:sp>
      <p:pic>
        <p:nvPicPr>
          <p:cNvPr id="3" name="Picture 2">
            <a:extLst>
              <a:ext uri="{FF2B5EF4-FFF2-40B4-BE49-F238E27FC236}">
                <a16:creationId xmlns:a16="http://schemas.microsoft.com/office/drawing/2014/main" id="{77BAC2FB-ACA7-49DD-BF7B-078C7003CEF5}"/>
              </a:ext>
            </a:extLst>
          </p:cNvPr>
          <p:cNvPicPr>
            <a:picLocks noChangeAspect="1"/>
          </p:cNvPicPr>
          <p:nvPr/>
        </p:nvPicPr>
        <p:blipFill>
          <a:blip r:embed="rId2"/>
          <a:stretch>
            <a:fillRect/>
          </a:stretch>
        </p:blipFill>
        <p:spPr>
          <a:xfrm>
            <a:off x="1556875" y="792229"/>
            <a:ext cx="6030250" cy="3559042"/>
          </a:xfrm>
          <a:prstGeom prst="rect">
            <a:avLst/>
          </a:prstGeom>
        </p:spPr>
      </p:pic>
      <p:sp>
        <p:nvSpPr>
          <p:cNvPr id="4" name="Rectangle 3">
            <a:extLst>
              <a:ext uri="{FF2B5EF4-FFF2-40B4-BE49-F238E27FC236}">
                <a16:creationId xmlns:a16="http://schemas.microsoft.com/office/drawing/2014/main" id="{4F186E4B-81CB-4E11-8845-738D088D0A03}"/>
              </a:ext>
            </a:extLst>
          </p:cNvPr>
          <p:cNvSpPr/>
          <p:nvPr/>
        </p:nvSpPr>
        <p:spPr>
          <a:xfrm>
            <a:off x="2601717" y="4448221"/>
            <a:ext cx="3940566"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350" b="0" i="0" u="none" strike="noStrike" kern="1200" cap="none" spc="0" normalizeH="0" baseline="0" noProof="0">
                <a:ln>
                  <a:noFill/>
                </a:ln>
                <a:solidFill>
                  <a:srgbClr val="444444"/>
                </a:solidFill>
                <a:effectLst/>
                <a:uLnTx/>
                <a:uFillTx/>
                <a:latin typeface="Arial"/>
                <a:ea typeface="+mn-ea"/>
                <a:cs typeface="+mn-cs"/>
                <a:hlinkClick r:id="rId3"/>
              </a:rPr>
              <a:t>https://www.youtube.com/watch?v=7tigGQXZ73s</a:t>
            </a:r>
            <a:endParaRPr kumimoji="0" lang="en-AU" sz="135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41832729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0299CA-7CBB-4D69-A920-1CB1CBF8B8E6}"/>
              </a:ext>
            </a:extLst>
          </p:cNvPr>
          <p:cNvSpPr/>
          <p:nvPr/>
        </p:nvSpPr>
        <p:spPr>
          <a:xfrm>
            <a:off x="1" y="0"/>
            <a:ext cx="9144000" cy="5143500"/>
          </a:xfrm>
          <a:prstGeom prst="rect">
            <a:avLst/>
          </a:prstGeom>
          <a:solidFill>
            <a:schemeClr val="tx1">
              <a:alpha val="47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ctrTitle"/>
          </p:nvPr>
        </p:nvSpPr>
        <p:spPr>
          <a:xfrm>
            <a:off x="285749" y="1245334"/>
            <a:ext cx="8259041" cy="664797"/>
          </a:xfrm>
        </p:spPr>
        <p:txBody>
          <a:bodyPr/>
          <a:lstStyle/>
          <a:p>
            <a:r>
              <a:rPr lang="en-US" sz="4800"/>
              <a:t>Containers as a Service</a:t>
            </a:r>
          </a:p>
        </p:txBody>
      </p:sp>
      <p:sp>
        <p:nvSpPr>
          <p:cNvPr id="3" name="Subtitle 2"/>
          <p:cNvSpPr>
            <a:spLocks noGrp="1"/>
          </p:cNvSpPr>
          <p:nvPr>
            <p:ph type="subTitle" idx="1"/>
          </p:nvPr>
        </p:nvSpPr>
        <p:spPr/>
        <p:txBody>
          <a:bodyPr/>
          <a:lstStyle/>
          <a:p>
            <a:r>
              <a:rPr lang="en-US" dirty="0"/>
              <a:t>Piper Day 2: Module 5</a:t>
            </a:r>
          </a:p>
          <a:p>
            <a:endParaRPr lang="en-US" dirty="0"/>
          </a:p>
          <a:p>
            <a:r>
              <a:rPr lang="en-US" dirty="0"/>
              <a:t>Andri</a:t>
            </a:r>
          </a:p>
        </p:txBody>
      </p:sp>
    </p:spTree>
    <p:extLst>
      <p:ext uri="{BB962C8B-B14F-4D97-AF65-F5344CB8AC3E}">
        <p14:creationId xmlns:p14="http://schemas.microsoft.com/office/powerpoint/2010/main" val="28665773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502C01-5322-4F8F-98BC-E4996905BBAB}"/>
              </a:ext>
            </a:extLst>
          </p:cNvPr>
          <p:cNvSpPr/>
          <p:nvPr/>
        </p:nvSpPr>
        <p:spPr>
          <a:xfrm>
            <a:off x="1" y="0"/>
            <a:ext cx="9144000" cy="5143500"/>
          </a:xfrm>
          <a:prstGeom prst="rect">
            <a:avLst/>
          </a:prstGeom>
          <a:solidFill>
            <a:schemeClr val="tx1">
              <a:alpha val="5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3" name="Title 2">
            <a:extLst>
              <a:ext uri="{FF2B5EF4-FFF2-40B4-BE49-F238E27FC236}">
                <a16:creationId xmlns:a16="http://schemas.microsoft.com/office/drawing/2014/main" id="{671C308C-B9AA-4973-9334-EE83B81FEEEF}"/>
              </a:ext>
            </a:extLst>
          </p:cNvPr>
          <p:cNvSpPr>
            <a:spLocks noGrp="1"/>
          </p:cNvSpPr>
          <p:nvPr>
            <p:ph type="title"/>
          </p:nvPr>
        </p:nvSpPr>
        <p:spPr>
          <a:xfrm>
            <a:off x="285750" y="2197801"/>
            <a:ext cx="8359486" cy="747897"/>
          </a:xfrm>
        </p:spPr>
        <p:txBody>
          <a:bodyPr/>
          <a:lstStyle/>
          <a:p>
            <a:r>
              <a:rPr lang="en-AU"/>
              <a:t>Let’s Dive Deeper into TKG</a:t>
            </a:r>
          </a:p>
        </p:txBody>
      </p:sp>
    </p:spTree>
    <p:extLst>
      <p:ext uri="{BB962C8B-B14F-4D97-AF65-F5344CB8AC3E}">
        <p14:creationId xmlns:p14="http://schemas.microsoft.com/office/powerpoint/2010/main" val="5359551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99DAFC-8C0A-4FBB-874F-357B7BB577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2" y="1"/>
            <a:ext cx="9141619" cy="523201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Rounded Corners 3">
            <a:extLst>
              <a:ext uri="{FF2B5EF4-FFF2-40B4-BE49-F238E27FC236}">
                <a16:creationId xmlns:a16="http://schemas.microsoft.com/office/drawing/2014/main" id="{6377B483-AC7C-4D73-AB35-3142D346B69B}"/>
              </a:ext>
            </a:extLst>
          </p:cNvPr>
          <p:cNvSpPr/>
          <p:nvPr/>
        </p:nvSpPr>
        <p:spPr>
          <a:xfrm>
            <a:off x="2738041" y="2101851"/>
            <a:ext cx="3860801" cy="755650"/>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2100" b="0" i="0" u="none" strike="noStrike" kern="1200" cap="none" spc="0" normalizeH="0" baseline="0" noProof="0">
                <a:ln>
                  <a:noFill/>
                </a:ln>
                <a:solidFill>
                  <a:srgbClr val="1A428A"/>
                </a:solidFill>
                <a:effectLst/>
                <a:uLnTx/>
                <a:uFillTx/>
                <a:latin typeface="Metropolis"/>
                <a:ea typeface="+mn-ea"/>
                <a:cs typeface="+mn-cs"/>
              </a:rPr>
              <a:t>Choice can be hard</a:t>
            </a:r>
          </a:p>
        </p:txBody>
      </p:sp>
    </p:spTree>
    <p:extLst>
      <p:ext uri="{BB962C8B-B14F-4D97-AF65-F5344CB8AC3E}">
        <p14:creationId xmlns:p14="http://schemas.microsoft.com/office/powerpoint/2010/main" val="103707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0EF64-78BB-405D-A1E1-D4884640FB78}"/>
              </a:ext>
            </a:extLst>
          </p:cNvPr>
          <p:cNvSpPr>
            <a:spLocks noGrp="1"/>
          </p:cNvSpPr>
          <p:nvPr>
            <p:ph type="title"/>
          </p:nvPr>
        </p:nvSpPr>
        <p:spPr/>
        <p:txBody>
          <a:bodyPr/>
          <a:lstStyle/>
          <a:p>
            <a:r>
              <a:rPr lang="en-US"/>
              <a:t>Cloud Native Computing Foundation (CNCF) Projects</a:t>
            </a:r>
          </a:p>
        </p:txBody>
      </p:sp>
      <p:sp>
        <p:nvSpPr>
          <p:cNvPr id="3" name="Content Placeholder 2">
            <a:extLst>
              <a:ext uri="{FF2B5EF4-FFF2-40B4-BE49-F238E27FC236}">
                <a16:creationId xmlns:a16="http://schemas.microsoft.com/office/drawing/2014/main" id="{B57F649E-D29A-45AB-BB90-FC0605D15098}"/>
              </a:ext>
            </a:extLst>
          </p:cNvPr>
          <p:cNvSpPr>
            <a:spLocks noGrp="1"/>
          </p:cNvSpPr>
          <p:nvPr>
            <p:ph idx="1"/>
          </p:nvPr>
        </p:nvSpPr>
        <p:spPr/>
        <p:txBody>
          <a:bodyPr/>
          <a:lstStyle/>
          <a:p>
            <a:r>
              <a:rPr lang="en-US"/>
              <a:t>Graduated</a:t>
            </a:r>
          </a:p>
          <a:p>
            <a:endParaRPr lang="en-US"/>
          </a:p>
          <a:p>
            <a:endParaRPr lang="en-US"/>
          </a:p>
          <a:p>
            <a:r>
              <a:rPr lang="en-US"/>
              <a:t>Incubating</a:t>
            </a:r>
          </a:p>
          <a:p>
            <a:endParaRPr lang="en-US"/>
          </a:p>
          <a:p>
            <a:endParaRPr lang="en-US"/>
          </a:p>
          <a:p>
            <a:r>
              <a:rPr lang="en-US"/>
              <a:t>Sandbox</a:t>
            </a:r>
          </a:p>
          <a:p>
            <a:endParaRPr lang="en-US"/>
          </a:p>
          <a:p>
            <a:endParaRPr lang="en-US"/>
          </a:p>
        </p:txBody>
      </p:sp>
      <p:pic>
        <p:nvPicPr>
          <p:cNvPr id="5" name="Picture 4">
            <a:extLst>
              <a:ext uri="{FF2B5EF4-FFF2-40B4-BE49-F238E27FC236}">
                <a16:creationId xmlns:a16="http://schemas.microsoft.com/office/drawing/2014/main" id="{038EE655-F3DB-4523-BFD2-AE538BE664B4}"/>
              </a:ext>
            </a:extLst>
          </p:cNvPr>
          <p:cNvPicPr>
            <a:picLocks noChangeAspect="1"/>
          </p:cNvPicPr>
          <p:nvPr/>
        </p:nvPicPr>
        <p:blipFill>
          <a:blip r:embed="rId3"/>
          <a:stretch>
            <a:fillRect/>
          </a:stretch>
        </p:blipFill>
        <p:spPr>
          <a:xfrm>
            <a:off x="76201" y="1156154"/>
            <a:ext cx="5757495" cy="922044"/>
          </a:xfrm>
          <a:prstGeom prst="rect">
            <a:avLst/>
          </a:prstGeom>
        </p:spPr>
      </p:pic>
      <p:pic>
        <p:nvPicPr>
          <p:cNvPr id="6" name="Picture 5">
            <a:extLst>
              <a:ext uri="{FF2B5EF4-FFF2-40B4-BE49-F238E27FC236}">
                <a16:creationId xmlns:a16="http://schemas.microsoft.com/office/drawing/2014/main" id="{C07F6353-AD47-4F25-80D8-9646E21B38F2}"/>
              </a:ext>
            </a:extLst>
          </p:cNvPr>
          <p:cNvPicPr>
            <a:picLocks noChangeAspect="1"/>
          </p:cNvPicPr>
          <p:nvPr/>
        </p:nvPicPr>
        <p:blipFill>
          <a:blip r:embed="rId4"/>
          <a:stretch>
            <a:fillRect/>
          </a:stretch>
        </p:blipFill>
        <p:spPr>
          <a:xfrm>
            <a:off x="6000262" y="1129087"/>
            <a:ext cx="3048001" cy="974481"/>
          </a:xfrm>
          <a:prstGeom prst="rect">
            <a:avLst/>
          </a:prstGeom>
        </p:spPr>
      </p:pic>
      <p:pic>
        <p:nvPicPr>
          <p:cNvPr id="7" name="Picture 6">
            <a:extLst>
              <a:ext uri="{FF2B5EF4-FFF2-40B4-BE49-F238E27FC236}">
                <a16:creationId xmlns:a16="http://schemas.microsoft.com/office/drawing/2014/main" id="{CE069B3A-B20E-464D-9EF5-901462234AFC}"/>
              </a:ext>
            </a:extLst>
          </p:cNvPr>
          <p:cNvPicPr>
            <a:picLocks noChangeAspect="1"/>
          </p:cNvPicPr>
          <p:nvPr/>
        </p:nvPicPr>
        <p:blipFill>
          <a:blip r:embed="rId5"/>
          <a:stretch>
            <a:fillRect/>
          </a:stretch>
        </p:blipFill>
        <p:spPr>
          <a:xfrm>
            <a:off x="-19049" y="2436790"/>
            <a:ext cx="4514851" cy="759816"/>
          </a:xfrm>
          <a:prstGeom prst="rect">
            <a:avLst/>
          </a:prstGeom>
        </p:spPr>
      </p:pic>
      <p:pic>
        <p:nvPicPr>
          <p:cNvPr id="8" name="Picture 7">
            <a:extLst>
              <a:ext uri="{FF2B5EF4-FFF2-40B4-BE49-F238E27FC236}">
                <a16:creationId xmlns:a16="http://schemas.microsoft.com/office/drawing/2014/main" id="{B3496E2C-B5AF-4EB8-A77A-2C2EAFE83ED1}"/>
              </a:ext>
            </a:extLst>
          </p:cNvPr>
          <p:cNvPicPr>
            <a:picLocks noChangeAspect="1"/>
          </p:cNvPicPr>
          <p:nvPr/>
        </p:nvPicPr>
        <p:blipFill>
          <a:blip r:embed="rId6"/>
          <a:stretch>
            <a:fillRect/>
          </a:stretch>
        </p:blipFill>
        <p:spPr>
          <a:xfrm>
            <a:off x="4648200" y="2478564"/>
            <a:ext cx="4495800" cy="718042"/>
          </a:xfrm>
          <a:prstGeom prst="rect">
            <a:avLst/>
          </a:prstGeom>
        </p:spPr>
      </p:pic>
      <p:pic>
        <p:nvPicPr>
          <p:cNvPr id="9" name="Picture 8">
            <a:extLst>
              <a:ext uri="{FF2B5EF4-FFF2-40B4-BE49-F238E27FC236}">
                <a16:creationId xmlns:a16="http://schemas.microsoft.com/office/drawing/2014/main" id="{35B95570-BC8C-4A7D-9BBA-D58542E8F794}"/>
              </a:ext>
            </a:extLst>
          </p:cNvPr>
          <p:cNvPicPr>
            <a:picLocks noChangeAspect="1"/>
          </p:cNvPicPr>
          <p:nvPr/>
        </p:nvPicPr>
        <p:blipFill>
          <a:blip r:embed="rId7"/>
          <a:stretch>
            <a:fillRect/>
          </a:stretch>
        </p:blipFill>
        <p:spPr>
          <a:xfrm>
            <a:off x="1" y="3695666"/>
            <a:ext cx="4255111" cy="588361"/>
          </a:xfrm>
          <a:prstGeom prst="rect">
            <a:avLst/>
          </a:prstGeom>
        </p:spPr>
      </p:pic>
      <p:pic>
        <p:nvPicPr>
          <p:cNvPr id="11" name="Picture 10">
            <a:extLst>
              <a:ext uri="{FF2B5EF4-FFF2-40B4-BE49-F238E27FC236}">
                <a16:creationId xmlns:a16="http://schemas.microsoft.com/office/drawing/2014/main" id="{D2D36C64-1493-4CC4-9E91-A2CDE3054843}"/>
              </a:ext>
            </a:extLst>
          </p:cNvPr>
          <p:cNvPicPr>
            <a:picLocks noChangeAspect="1"/>
          </p:cNvPicPr>
          <p:nvPr/>
        </p:nvPicPr>
        <p:blipFill>
          <a:blip r:embed="rId8"/>
          <a:stretch>
            <a:fillRect/>
          </a:stretch>
        </p:blipFill>
        <p:spPr>
          <a:xfrm>
            <a:off x="4439139" y="3653502"/>
            <a:ext cx="4704862" cy="642089"/>
          </a:xfrm>
          <a:prstGeom prst="rect">
            <a:avLst/>
          </a:prstGeom>
        </p:spPr>
      </p:pic>
      <p:pic>
        <p:nvPicPr>
          <p:cNvPr id="12" name="Picture 11">
            <a:extLst>
              <a:ext uri="{FF2B5EF4-FFF2-40B4-BE49-F238E27FC236}">
                <a16:creationId xmlns:a16="http://schemas.microsoft.com/office/drawing/2014/main" id="{DEA2DCF3-7EC2-4273-AB94-613FBA3B1D5B}"/>
              </a:ext>
            </a:extLst>
          </p:cNvPr>
          <p:cNvPicPr>
            <a:picLocks noChangeAspect="1"/>
          </p:cNvPicPr>
          <p:nvPr/>
        </p:nvPicPr>
        <p:blipFill>
          <a:blip r:embed="rId9"/>
          <a:stretch>
            <a:fillRect/>
          </a:stretch>
        </p:blipFill>
        <p:spPr>
          <a:xfrm>
            <a:off x="0" y="4426365"/>
            <a:ext cx="5105400" cy="716114"/>
          </a:xfrm>
          <a:prstGeom prst="rect">
            <a:avLst/>
          </a:prstGeom>
        </p:spPr>
      </p:pic>
      <p:pic>
        <p:nvPicPr>
          <p:cNvPr id="13" name="Picture 12">
            <a:extLst>
              <a:ext uri="{FF2B5EF4-FFF2-40B4-BE49-F238E27FC236}">
                <a16:creationId xmlns:a16="http://schemas.microsoft.com/office/drawing/2014/main" id="{632BCFCE-2ADE-4975-B0F3-B1974A5B0662}"/>
              </a:ext>
            </a:extLst>
          </p:cNvPr>
          <p:cNvPicPr>
            <a:picLocks noChangeAspect="1"/>
          </p:cNvPicPr>
          <p:nvPr/>
        </p:nvPicPr>
        <p:blipFill>
          <a:blip r:embed="rId10"/>
          <a:stretch>
            <a:fillRect/>
          </a:stretch>
        </p:blipFill>
        <p:spPr>
          <a:xfrm>
            <a:off x="5334000" y="4398452"/>
            <a:ext cx="2286000" cy="729831"/>
          </a:xfrm>
          <a:prstGeom prst="rect">
            <a:avLst/>
          </a:prstGeom>
        </p:spPr>
      </p:pic>
      <p:pic>
        <p:nvPicPr>
          <p:cNvPr id="14" name="Picture 13">
            <a:extLst>
              <a:ext uri="{FF2B5EF4-FFF2-40B4-BE49-F238E27FC236}">
                <a16:creationId xmlns:a16="http://schemas.microsoft.com/office/drawing/2014/main" id="{5E2B6CA0-DA3A-478D-A8C9-4B7324FFC1A6}"/>
              </a:ext>
            </a:extLst>
          </p:cNvPr>
          <p:cNvPicPr>
            <a:picLocks noChangeAspect="1"/>
          </p:cNvPicPr>
          <p:nvPr/>
        </p:nvPicPr>
        <p:blipFill>
          <a:blip r:embed="rId11"/>
          <a:stretch>
            <a:fillRect/>
          </a:stretch>
        </p:blipFill>
        <p:spPr>
          <a:xfrm>
            <a:off x="209550" y="765629"/>
            <a:ext cx="1924050" cy="390525"/>
          </a:xfrm>
          <a:prstGeom prst="rect">
            <a:avLst/>
          </a:prstGeom>
        </p:spPr>
      </p:pic>
      <p:pic>
        <p:nvPicPr>
          <p:cNvPr id="15" name="Picture 14">
            <a:extLst>
              <a:ext uri="{FF2B5EF4-FFF2-40B4-BE49-F238E27FC236}">
                <a16:creationId xmlns:a16="http://schemas.microsoft.com/office/drawing/2014/main" id="{7CA2BF81-D18D-4E1C-A9D2-C3E1D2D83C90}"/>
              </a:ext>
            </a:extLst>
          </p:cNvPr>
          <p:cNvPicPr>
            <a:picLocks noChangeAspect="1"/>
          </p:cNvPicPr>
          <p:nvPr/>
        </p:nvPicPr>
        <p:blipFill>
          <a:blip r:embed="rId12"/>
          <a:stretch>
            <a:fillRect/>
          </a:stretch>
        </p:blipFill>
        <p:spPr>
          <a:xfrm>
            <a:off x="205642" y="2114550"/>
            <a:ext cx="1905000" cy="381000"/>
          </a:xfrm>
          <a:prstGeom prst="rect">
            <a:avLst/>
          </a:prstGeom>
        </p:spPr>
      </p:pic>
      <p:pic>
        <p:nvPicPr>
          <p:cNvPr id="16" name="Picture 15">
            <a:extLst>
              <a:ext uri="{FF2B5EF4-FFF2-40B4-BE49-F238E27FC236}">
                <a16:creationId xmlns:a16="http://schemas.microsoft.com/office/drawing/2014/main" id="{02CD9852-BF61-47A9-8A5B-E0062F8A3D41}"/>
              </a:ext>
            </a:extLst>
          </p:cNvPr>
          <p:cNvPicPr>
            <a:picLocks noChangeAspect="1"/>
          </p:cNvPicPr>
          <p:nvPr/>
        </p:nvPicPr>
        <p:blipFill>
          <a:blip r:embed="rId13"/>
          <a:stretch>
            <a:fillRect/>
          </a:stretch>
        </p:blipFill>
        <p:spPr>
          <a:xfrm>
            <a:off x="205643" y="3282026"/>
            <a:ext cx="1800225" cy="371475"/>
          </a:xfrm>
          <a:prstGeom prst="rect">
            <a:avLst/>
          </a:prstGeom>
        </p:spPr>
      </p:pic>
      <p:cxnSp>
        <p:nvCxnSpPr>
          <p:cNvPr id="10" name="Straight Connector 9">
            <a:extLst>
              <a:ext uri="{FF2B5EF4-FFF2-40B4-BE49-F238E27FC236}">
                <a16:creationId xmlns:a16="http://schemas.microsoft.com/office/drawing/2014/main" id="{9BD31732-35DE-456A-B398-05666EE1EA5D}"/>
              </a:ext>
            </a:extLst>
          </p:cNvPr>
          <p:cNvCxnSpPr/>
          <p:nvPr/>
        </p:nvCxnSpPr>
        <p:spPr>
          <a:xfrm>
            <a:off x="6172200" y="3282026"/>
            <a:ext cx="6858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0C43F136-3D38-44F9-93E3-BAC5E74DE0DD}"/>
              </a:ext>
            </a:extLst>
          </p:cNvPr>
          <p:cNvCxnSpPr/>
          <p:nvPr/>
        </p:nvCxnSpPr>
        <p:spPr>
          <a:xfrm>
            <a:off x="7010400" y="3282026"/>
            <a:ext cx="6858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E615A1D8-9F58-4DF9-AB03-ACF79A65E024}"/>
              </a:ext>
            </a:extLst>
          </p:cNvPr>
          <p:cNvCxnSpPr/>
          <p:nvPr/>
        </p:nvCxnSpPr>
        <p:spPr>
          <a:xfrm>
            <a:off x="4152901" y="2078198"/>
            <a:ext cx="6858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DA3AF6FE-CAF2-463D-AE52-CE56833E7D5A}"/>
              </a:ext>
            </a:extLst>
          </p:cNvPr>
          <p:cNvCxnSpPr/>
          <p:nvPr/>
        </p:nvCxnSpPr>
        <p:spPr>
          <a:xfrm>
            <a:off x="4724400" y="3282136"/>
            <a:ext cx="68580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196088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7160-FBAB-486A-98FF-88F889AE2F2D}"/>
              </a:ext>
            </a:extLst>
          </p:cNvPr>
          <p:cNvSpPr>
            <a:spLocks noGrp="1"/>
          </p:cNvSpPr>
          <p:nvPr>
            <p:ph type="title"/>
          </p:nvPr>
        </p:nvSpPr>
        <p:spPr/>
        <p:txBody>
          <a:bodyPr/>
          <a:lstStyle/>
          <a:p>
            <a:r>
              <a:rPr lang="en-US"/>
              <a:t>CNCF – Guided Trail map </a:t>
            </a:r>
          </a:p>
        </p:txBody>
      </p:sp>
      <p:pic>
        <p:nvPicPr>
          <p:cNvPr id="1026" name="Picture 2" descr="CNCF Trail Map">
            <a:extLst>
              <a:ext uri="{FF2B5EF4-FFF2-40B4-BE49-F238E27FC236}">
                <a16:creationId xmlns:a16="http://schemas.microsoft.com/office/drawing/2014/main" id="{4D659EFB-0E26-421F-9B2E-6524E1AD686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12779" y="682044"/>
            <a:ext cx="3850071" cy="446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3303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911"/>
        <p:cNvGrpSpPr/>
        <p:nvPr/>
      </p:nvGrpSpPr>
      <p:grpSpPr>
        <a:xfrm>
          <a:off x="0" y="0"/>
          <a:ext cx="0" cy="0"/>
          <a:chOff x="0" y="0"/>
          <a:chExt cx="0" cy="0"/>
        </a:xfrm>
      </p:grpSpPr>
      <p:pic>
        <p:nvPicPr>
          <p:cNvPr id="10913" name="Google Shape;10913;p1557"/>
          <p:cNvPicPr preferRelativeResize="0"/>
          <p:nvPr/>
        </p:nvPicPr>
        <p:blipFill>
          <a:blip r:embed="rId3">
            <a:alphaModFix/>
          </a:blip>
          <a:stretch>
            <a:fillRect/>
          </a:stretch>
        </p:blipFill>
        <p:spPr>
          <a:xfrm>
            <a:off x="3525504" y="1567113"/>
            <a:ext cx="1941525" cy="1004075"/>
          </a:xfrm>
          <a:prstGeom prst="rect">
            <a:avLst/>
          </a:prstGeom>
          <a:noFill/>
          <a:ln>
            <a:noFill/>
          </a:ln>
        </p:spPr>
      </p:pic>
      <p:sp>
        <p:nvSpPr>
          <p:cNvPr id="10914" name="Google Shape;10914;p1557"/>
          <p:cNvSpPr/>
          <p:nvPr/>
        </p:nvSpPr>
        <p:spPr>
          <a:xfrm>
            <a:off x="3173713" y="1530151"/>
            <a:ext cx="2645100" cy="1702200"/>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0915" name="Google Shape;10915;p1557"/>
          <p:cNvGrpSpPr/>
          <p:nvPr/>
        </p:nvGrpSpPr>
        <p:grpSpPr>
          <a:xfrm>
            <a:off x="224439" y="1969753"/>
            <a:ext cx="1133567" cy="573605"/>
            <a:chOff x="33138" y="3440078"/>
            <a:chExt cx="1246363" cy="678822"/>
          </a:xfrm>
        </p:grpSpPr>
        <p:sp>
          <p:nvSpPr>
            <p:cNvPr id="10916" name="Google Shape;10916;p1557"/>
            <p:cNvSpPr/>
            <p:nvPr/>
          </p:nvSpPr>
          <p:spPr>
            <a:xfrm>
              <a:off x="33138" y="3461900"/>
              <a:ext cx="1190400" cy="6570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917" name="Google Shape;10917;p1557"/>
            <p:cNvSpPr/>
            <p:nvPr/>
          </p:nvSpPr>
          <p:spPr>
            <a:xfrm>
              <a:off x="39600" y="3440078"/>
              <a:ext cx="1239900" cy="417900"/>
            </a:xfrm>
            <a:prstGeom prst="rect">
              <a:avLst/>
            </a:prstGeom>
            <a:noFill/>
            <a:ln>
              <a:noFill/>
            </a:ln>
          </p:spPr>
          <p:txBody>
            <a:bodyPr spcFirstLastPara="1" wrap="square" lIns="91425" tIns="91425" rIns="91425" bIns="9142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FFFFFF"/>
                  </a:solidFill>
                  <a:effectLst/>
                  <a:uLnTx/>
                  <a:uFillTx/>
                  <a:latin typeface="Courier New"/>
                  <a:ea typeface="Courier New"/>
                  <a:cs typeface="Courier New"/>
                  <a:sym typeface="Courier New"/>
                </a:rPr>
                <a:t>&gt; kubectl</a:t>
              </a:r>
              <a:endParaRPr kumimoji="0" sz="1200" b="0" i="0" u="none" strike="noStrike" kern="0" cap="none" spc="0" normalizeH="0" baseline="0" noProof="0">
                <a:ln>
                  <a:noFill/>
                </a:ln>
                <a:solidFill>
                  <a:srgbClr val="FFFFFF"/>
                </a:solidFill>
                <a:effectLst/>
                <a:uLnTx/>
                <a:uFillTx/>
                <a:latin typeface="Courier New"/>
                <a:ea typeface="Courier New"/>
                <a:cs typeface="Courier New"/>
                <a:sym typeface="Courier New"/>
              </a:endParaRPr>
            </a:p>
          </p:txBody>
        </p:sp>
      </p:grpSp>
      <p:sp>
        <p:nvSpPr>
          <p:cNvPr id="10918" name="Google Shape;10918;p1557"/>
          <p:cNvSpPr/>
          <p:nvPr/>
        </p:nvSpPr>
        <p:spPr>
          <a:xfrm>
            <a:off x="3593913" y="4092477"/>
            <a:ext cx="1820700" cy="893700"/>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Storage</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19" name="Google Shape;10919;p1557"/>
          <p:cNvSpPr/>
          <p:nvPr/>
        </p:nvSpPr>
        <p:spPr>
          <a:xfrm>
            <a:off x="5524438" y="4074177"/>
            <a:ext cx="1820700" cy="893700"/>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Networking</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20" name="Google Shape;10920;p1557"/>
          <p:cNvSpPr/>
          <p:nvPr/>
        </p:nvSpPr>
        <p:spPr>
          <a:xfrm>
            <a:off x="1663388" y="4092477"/>
            <a:ext cx="1820700" cy="893700"/>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Compute</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pic>
        <p:nvPicPr>
          <p:cNvPr id="10921" name="Google Shape;10921;p1557"/>
          <p:cNvPicPr preferRelativeResize="0"/>
          <p:nvPr/>
        </p:nvPicPr>
        <p:blipFill>
          <a:blip r:embed="rId4">
            <a:alphaModFix/>
          </a:blip>
          <a:stretch>
            <a:fillRect/>
          </a:stretch>
        </p:blipFill>
        <p:spPr>
          <a:xfrm>
            <a:off x="3525501" y="2687816"/>
            <a:ext cx="2032127" cy="489143"/>
          </a:xfrm>
          <a:prstGeom prst="rect">
            <a:avLst/>
          </a:prstGeom>
          <a:noFill/>
          <a:ln>
            <a:noFill/>
          </a:ln>
        </p:spPr>
      </p:pic>
      <p:grpSp>
        <p:nvGrpSpPr>
          <p:cNvPr id="10922" name="Google Shape;10922;p1557"/>
          <p:cNvGrpSpPr/>
          <p:nvPr/>
        </p:nvGrpSpPr>
        <p:grpSpPr>
          <a:xfrm>
            <a:off x="181058" y="2597184"/>
            <a:ext cx="1188759" cy="957289"/>
            <a:chOff x="101776" y="3248401"/>
            <a:chExt cx="1088707" cy="838844"/>
          </a:xfrm>
        </p:grpSpPr>
        <p:pic>
          <p:nvPicPr>
            <p:cNvPr id="10923" name="Google Shape;10923;p1557"/>
            <p:cNvPicPr preferRelativeResize="0"/>
            <p:nvPr/>
          </p:nvPicPr>
          <p:blipFill>
            <a:blip r:embed="rId5">
              <a:alphaModFix/>
            </a:blip>
            <a:stretch>
              <a:fillRect/>
            </a:stretch>
          </p:blipFill>
          <p:spPr>
            <a:xfrm>
              <a:off x="101776" y="3248401"/>
              <a:ext cx="1088651" cy="724048"/>
            </a:xfrm>
            <a:prstGeom prst="rect">
              <a:avLst/>
            </a:prstGeom>
            <a:noFill/>
            <a:ln>
              <a:noFill/>
            </a:ln>
          </p:spPr>
        </p:pic>
        <p:sp>
          <p:nvSpPr>
            <p:cNvPr id="10924" name="Google Shape;10924;p1557"/>
            <p:cNvSpPr txBox="1"/>
            <p:nvPr/>
          </p:nvSpPr>
          <p:spPr>
            <a:xfrm>
              <a:off x="101783" y="3889545"/>
              <a:ext cx="1088700" cy="197700"/>
            </a:xfrm>
            <a:prstGeom prst="rect">
              <a:avLst/>
            </a:prstGeom>
            <a:noFill/>
            <a:ln>
              <a:noFill/>
            </a:ln>
          </p:spPr>
          <p:txBody>
            <a:bodyPr spcFirstLastPara="1" wrap="square" lIns="91425" tIns="91425" rIns="91425" bIns="91425" anchor="t"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700" b="0" i="0" u="none" strike="noStrike" kern="0" cap="none" spc="0" normalizeH="0" baseline="0" noProof="0">
                  <a:ln>
                    <a:noFill/>
                  </a:ln>
                  <a:solidFill>
                    <a:srgbClr val="000000"/>
                  </a:solidFill>
                  <a:effectLst/>
                  <a:uLnTx/>
                  <a:uFillTx/>
                  <a:latin typeface="Proxima Nova"/>
                  <a:ea typeface="Proxima Nova"/>
                  <a:cs typeface="Proxima Nova"/>
                  <a:sym typeface="Proxima Nova"/>
                </a:rPr>
                <a:t>Kubernetes Dashboard</a:t>
              </a:r>
              <a:endParaRPr kumimoji="0" sz="7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grpSp>
        <p:nvGrpSpPr>
          <p:cNvPr id="10925" name="Google Shape;10925;p1557"/>
          <p:cNvGrpSpPr/>
          <p:nvPr/>
        </p:nvGrpSpPr>
        <p:grpSpPr>
          <a:xfrm>
            <a:off x="188391" y="1438273"/>
            <a:ext cx="1365056" cy="339268"/>
            <a:chOff x="647178" y="1998882"/>
            <a:chExt cx="1365056" cy="339268"/>
          </a:xfrm>
        </p:grpSpPr>
        <p:sp>
          <p:nvSpPr>
            <p:cNvPr id="10926" name="Google Shape;10926;p1557"/>
            <p:cNvSpPr/>
            <p:nvPr/>
          </p:nvSpPr>
          <p:spPr>
            <a:xfrm>
              <a:off x="647178" y="2020750"/>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tx1"/>
            </a:solidFill>
            <a:ln>
              <a:noFill/>
            </a:ln>
          </p:spPr>
          <p:txBody>
            <a:bodyPr spcFirstLastPara="1" wrap="square" lIns="14275" tIns="14275" rIns="14275" bIns="1427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7F7F7F"/>
                </a:solidFill>
                <a:effectLst/>
                <a:uLnTx/>
                <a:uFillTx/>
                <a:latin typeface="Lato Light"/>
                <a:ea typeface="Lato Light"/>
                <a:cs typeface="Lato Light"/>
                <a:sym typeface="Lato Light"/>
              </a:endParaRPr>
            </a:p>
          </p:txBody>
        </p:sp>
        <p:sp>
          <p:nvSpPr>
            <p:cNvPr id="10927" name="Google Shape;10927;p1557"/>
            <p:cNvSpPr txBox="1"/>
            <p:nvPr/>
          </p:nvSpPr>
          <p:spPr>
            <a:xfrm>
              <a:off x="943034" y="1998882"/>
              <a:ext cx="1069200" cy="1707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434343"/>
                  </a:solidFill>
                  <a:effectLst/>
                  <a:uLnTx/>
                  <a:uFillTx/>
                  <a:latin typeface="Proxima Nova"/>
                  <a:ea typeface="Proxima Nova"/>
                  <a:cs typeface="Proxima Nova"/>
                  <a:sym typeface="Proxima Nova"/>
                </a:rPr>
                <a:t>Dev / Apps</a:t>
              </a:r>
              <a:endParaRPr kumimoji="0" sz="12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grpSp>
      <p:sp>
        <p:nvSpPr>
          <p:cNvPr id="10928" name="Google Shape;10928;p1557"/>
          <p:cNvSpPr txBox="1"/>
          <p:nvPr/>
        </p:nvSpPr>
        <p:spPr>
          <a:xfrm>
            <a:off x="8019176" y="1425880"/>
            <a:ext cx="1069200" cy="1707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434343"/>
                </a:solidFill>
                <a:effectLst/>
                <a:uLnTx/>
                <a:uFillTx/>
                <a:latin typeface="Proxima Nova"/>
                <a:ea typeface="Proxima Nova"/>
                <a:cs typeface="Proxima Nova"/>
                <a:sym typeface="Proxima Nova"/>
              </a:rPr>
              <a:t>   IT / Ops</a:t>
            </a:r>
            <a:endParaRPr kumimoji="0" sz="12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sp>
        <p:nvSpPr>
          <p:cNvPr id="10929" name="Google Shape;10929;p1557"/>
          <p:cNvSpPr/>
          <p:nvPr/>
        </p:nvSpPr>
        <p:spPr>
          <a:xfrm>
            <a:off x="7830259" y="1459839"/>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tx1"/>
          </a:solidFill>
          <a:ln>
            <a:noFill/>
          </a:ln>
        </p:spPr>
        <p:txBody>
          <a:bodyPr spcFirstLastPara="1" wrap="square" lIns="14275" tIns="14275" rIns="14275" bIns="1427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7F7F7F"/>
              </a:solidFill>
              <a:effectLst/>
              <a:uLnTx/>
              <a:uFillTx/>
              <a:latin typeface="Lato Light"/>
              <a:ea typeface="Lato Light"/>
              <a:cs typeface="Lato Light"/>
              <a:sym typeface="Lato Light"/>
            </a:endParaRPr>
          </a:p>
        </p:txBody>
      </p:sp>
      <p:sp>
        <p:nvSpPr>
          <p:cNvPr id="10930" name="Google Shape;10930;p1557"/>
          <p:cNvSpPr txBox="1"/>
          <p:nvPr/>
        </p:nvSpPr>
        <p:spPr>
          <a:xfrm>
            <a:off x="4340601" y="743031"/>
            <a:ext cx="1069200" cy="1707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434343"/>
                </a:solidFill>
                <a:effectLst/>
                <a:uLnTx/>
                <a:uFillTx/>
                <a:latin typeface="Proxima Nova"/>
                <a:ea typeface="Proxima Nova"/>
                <a:cs typeface="Proxima Nova"/>
                <a:sym typeface="Proxima Nova"/>
              </a:rPr>
              <a:t>App User</a:t>
            </a:r>
            <a:endParaRPr kumimoji="0" sz="12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sp>
        <p:nvSpPr>
          <p:cNvPr id="10931" name="Google Shape;10931;p1557"/>
          <p:cNvSpPr/>
          <p:nvPr/>
        </p:nvSpPr>
        <p:spPr>
          <a:xfrm>
            <a:off x="4016916" y="790973"/>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tx1"/>
          </a:solidFill>
          <a:ln>
            <a:noFill/>
          </a:ln>
        </p:spPr>
        <p:txBody>
          <a:bodyPr spcFirstLastPara="1" wrap="square" lIns="14275" tIns="14275" rIns="14275" bIns="1427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7F7F7F"/>
              </a:solidFill>
              <a:effectLst/>
              <a:uLnTx/>
              <a:uFillTx/>
              <a:latin typeface="Lato Light"/>
              <a:ea typeface="Lato Light"/>
              <a:cs typeface="Lato Light"/>
              <a:sym typeface="Lato Light"/>
            </a:endParaRPr>
          </a:p>
        </p:txBody>
      </p:sp>
      <p:sp>
        <p:nvSpPr>
          <p:cNvPr id="10932" name="Google Shape;10932;p1557"/>
          <p:cNvSpPr txBox="1">
            <a:spLocks noGrp="1"/>
          </p:cNvSpPr>
          <p:nvPr>
            <p:ph type="title"/>
          </p:nvPr>
        </p:nvSpPr>
        <p:spPr>
          <a:xfrm>
            <a:off x="285750" y="113170"/>
            <a:ext cx="8572500" cy="387798"/>
          </a:xfrm>
          <a:prstGeom prst="rect">
            <a:avLst/>
          </a:prstGeom>
        </p:spPr>
        <p:txBody>
          <a:bodyPr spcFirstLastPara="1" wrap="square" lIns="91425" tIns="91425" rIns="91425" bIns="91425" anchor="t" anchorCtr="0">
            <a:noAutofit/>
          </a:bodyPr>
          <a:lstStyle/>
          <a:p>
            <a:pPr>
              <a:buClr>
                <a:schemeClr val="folHlink"/>
              </a:buClr>
              <a:buSzPts val="1100"/>
            </a:pPr>
            <a:r>
              <a:rPr lang="en">
                <a:sym typeface="Proxima Nova"/>
              </a:rPr>
              <a:t>Kubernetes </a:t>
            </a:r>
            <a:r>
              <a:rPr lang="en-AU">
                <a:sym typeface="Proxima Nova"/>
              </a:rPr>
              <a:t>is great for running containers</a:t>
            </a:r>
            <a:endParaRPr>
              <a:sym typeface="Proxima Nova"/>
            </a:endParaRPr>
          </a:p>
        </p:txBody>
      </p:sp>
    </p:spTree>
    <p:extLst>
      <p:ext uri="{BB962C8B-B14F-4D97-AF65-F5344CB8AC3E}">
        <p14:creationId xmlns:p14="http://schemas.microsoft.com/office/powerpoint/2010/main" val="105974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What is required?</a:t>
            </a:r>
          </a:p>
        </p:txBody>
      </p:sp>
      <p:sp>
        <p:nvSpPr>
          <p:cNvPr id="4" name="Content Placeholder 3"/>
          <p:cNvSpPr>
            <a:spLocks noGrp="1"/>
          </p:cNvSpPr>
          <p:nvPr>
            <p:ph idx="1"/>
          </p:nvPr>
        </p:nvSpPr>
        <p:spPr>
          <a:xfrm>
            <a:off x="285750" y="865289"/>
            <a:ext cx="8572500" cy="3314700"/>
          </a:xfrm>
        </p:spPr>
        <p:txBody>
          <a:bodyPr/>
          <a:lstStyle/>
          <a:p>
            <a:r>
              <a:rPr lang="en-US" sz="2800" dirty="0">
                <a:latin typeface="+mj-lt"/>
              </a:rPr>
              <a:t>Need to scale quickly up and down</a:t>
            </a:r>
          </a:p>
          <a:p>
            <a:r>
              <a:rPr lang="en-US" sz="2800" dirty="0">
                <a:latin typeface="+mj-lt"/>
              </a:rPr>
              <a:t>Need to patch without disruption</a:t>
            </a:r>
          </a:p>
          <a:p>
            <a:r>
              <a:rPr lang="en-US" sz="2800" dirty="0">
                <a:latin typeface="+mj-lt"/>
              </a:rPr>
              <a:t>Need to withstand infrastructure failures</a:t>
            </a:r>
          </a:p>
          <a:p>
            <a:r>
              <a:rPr lang="en-US" sz="2800" dirty="0">
                <a:latin typeface="+mj-lt"/>
              </a:rPr>
              <a:t>Need to be moved easily between clouds</a:t>
            </a:r>
          </a:p>
          <a:p>
            <a:r>
              <a:rPr lang="en-US" sz="2800" dirty="0">
                <a:latin typeface="+mj-lt"/>
              </a:rPr>
              <a:t>Need to be cheaper to deploy and run</a:t>
            </a:r>
          </a:p>
        </p:txBody>
      </p:sp>
      <p:sp>
        <p:nvSpPr>
          <p:cNvPr id="5" name="TextBox 4"/>
          <p:cNvSpPr txBox="1"/>
          <p:nvPr/>
        </p:nvSpPr>
        <p:spPr>
          <a:xfrm>
            <a:off x="1230795" y="4179989"/>
            <a:ext cx="6624805"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4D4D4D"/>
                </a:solidFill>
                <a:effectLst/>
                <a:uLnTx/>
                <a:uFillTx/>
                <a:latin typeface="Arial" panose="020B0604020202020204"/>
                <a:ea typeface="+mn-ea"/>
                <a:cs typeface="+mn-cs"/>
              </a:rPr>
              <a:t>a.k.a</a:t>
            </a:r>
            <a:r>
              <a:rPr kumimoji="0" lang="en-US" sz="2800" b="0" i="0" u="none" strike="noStrike" kern="1200" cap="none" spc="0" normalizeH="0" baseline="0" noProof="0" dirty="0">
                <a:ln>
                  <a:noFill/>
                </a:ln>
                <a:solidFill>
                  <a:srgbClr val="4D4D4D"/>
                </a:solidFill>
                <a:effectLst/>
                <a:uLnTx/>
                <a:uFillTx/>
                <a:latin typeface="Arial" panose="020B0604020202020204"/>
                <a:ea typeface="+mn-ea"/>
                <a:cs typeface="+mn-cs"/>
              </a:rPr>
              <a:t> CNA’s (Cloud Native Applications)</a:t>
            </a:r>
          </a:p>
        </p:txBody>
      </p:sp>
      <p:pic>
        <p:nvPicPr>
          <p:cNvPr id="2051" name="Picture 3" descr="C:\Users\ramosa\AppData\Local\Microsoft\Windows\Temporary Internet Files\Content.IE5\FZAKPSIP\checklist[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42026" y="-20565"/>
            <a:ext cx="3121025" cy="284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6099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936"/>
        <p:cNvGrpSpPr/>
        <p:nvPr/>
      </p:nvGrpSpPr>
      <p:grpSpPr>
        <a:xfrm>
          <a:off x="0" y="0"/>
          <a:ext cx="0" cy="0"/>
          <a:chOff x="0" y="0"/>
          <a:chExt cx="0" cy="0"/>
        </a:xfrm>
      </p:grpSpPr>
      <p:pic>
        <p:nvPicPr>
          <p:cNvPr id="10937" name="Google Shape;10937;p1558"/>
          <p:cNvPicPr preferRelativeResize="0"/>
          <p:nvPr/>
        </p:nvPicPr>
        <p:blipFill>
          <a:blip r:embed="rId3">
            <a:alphaModFix/>
          </a:blip>
          <a:stretch>
            <a:fillRect/>
          </a:stretch>
        </p:blipFill>
        <p:spPr>
          <a:xfrm>
            <a:off x="3527092" y="1562351"/>
            <a:ext cx="1941525" cy="1004075"/>
          </a:xfrm>
          <a:prstGeom prst="rect">
            <a:avLst/>
          </a:prstGeom>
          <a:noFill/>
          <a:ln>
            <a:noFill/>
          </a:ln>
        </p:spPr>
      </p:pic>
      <p:sp>
        <p:nvSpPr>
          <p:cNvPr id="10938" name="Google Shape;10938;p1558"/>
          <p:cNvSpPr/>
          <p:nvPr/>
        </p:nvSpPr>
        <p:spPr>
          <a:xfrm>
            <a:off x="3175300" y="1525388"/>
            <a:ext cx="2645100" cy="1702200"/>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939" name="Google Shape;10939;p1558"/>
          <p:cNvSpPr/>
          <p:nvPr/>
        </p:nvSpPr>
        <p:spPr>
          <a:xfrm>
            <a:off x="3595500" y="4087714"/>
            <a:ext cx="1820700" cy="893700"/>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Storage</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40" name="Google Shape;10940;p1558"/>
          <p:cNvSpPr/>
          <p:nvPr/>
        </p:nvSpPr>
        <p:spPr>
          <a:xfrm>
            <a:off x="5526025" y="4069414"/>
            <a:ext cx="1820700" cy="893700"/>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Networking</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41" name="Google Shape;10941;p1558"/>
          <p:cNvSpPr/>
          <p:nvPr/>
        </p:nvSpPr>
        <p:spPr>
          <a:xfrm>
            <a:off x="1664975" y="4087714"/>
            <a:ext cx="1820700" cy="893700"/>
          </a:xfrm>
          <a:prstGeom prst="roundRect">
            <a:avLst>
              <a:gd name="adj" fmla="val 16667"/>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Proxima Nova"/>
                <a:ea typeface="Proxima Nova"/>
                <a:cs typeface="Proxima Nova"/>
                <a:sym typeface="Proxima Nova"/>
              </a:rPr>
              <a:t>Compute</a:t>
            </a:r>
            <a:endParaRPr kumimoji="0" sz="14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pic>
        <p:nvPicPr>
          <p:cNvPr id="10942" name="Google Shape;10942;p1558"/>
          <p:cNvPicPr preferRelativeResize="0"/>
          <p:nvPr/>
        </p:nvPicPr>
        <p:blipFill>
          <a:blip r:embed="rId4">
            <a:alphaModFix/>
          </a:blip>
          <a:stretch>
            <a:fillRect/>
          </a:stretch>
        </p:blipFill>
        <p:spPr>
          <a:xfrm>
            <a:off x="3527089" y="2683054"/>
            <a:ext cx="2032127" cy="489143"/>
          </a:xfrm>
          <a:prstGeom prst="rect">
            <a:avLst/>
          </a:prstGeom>
          <a:noFill/>
          <a:ln>
            <a:noFill/>
          </a:ln>
        </p:spPr>
      </p:pic>
      <p:grpSp>
        <p:nvGrpSpPr>
          <p:cNvPr id="10943" name="Google Shape;10943;p1558"/>
          <p:cNvGrpSpPr/>
          <p:nvPr/>
        </p:nvGrpSpPr>
        <p:grpSpPr>
          <a:xfrm>
            <a:off x="189979" y="1433511"/>
            <a:ext cx="1365056" cy="339268"/>
            <a:chOff x="647178" y="1998882"/>
            <a:chExt cx="1365056" cy="339268"/>
          </a:xfrm>
        </p:grpSpPr>
        <p:sp>
          <p:nvSpPr>
            <p:cNvPr id="10944" name="Google Shape;10944;p1558"/>
            <p:cNvSpPr/>
            <p:nvPr/>
          </p:nvSpPr>
          <p:spPr>
            <a:xfrm>
              <a:off x="647178" y="2020750"/>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lt1"/>
            </a:solidFill>
            <a:ln>
              <a:noFill/>
            </a:ln>
          </p:spPr>
          <p:txBody>
            <a:bodyPr spcFirstLastPara="1" wrap="square" lIns="14275" tIns="14275" rIns="14275" bIns="1427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7F7F7F"/>
                </a:solidFill>
                <a:effectLst/>
                <a:uLnTx/>
                <a:uFillTx/>
                <a:latin typeface="Lato Light"/>
                <a:ea typeface="Lato Light"/>
                <a:cs typeface="Lato Light"/>
                <a:sym typeface="Lato Light"/>
              </a:endParaRPr>
            </a:p>
          </p:txBody>
        </p:sp>
        <p:sp>
          <p:nvSpPr>
            <p:cNvPr id="10945" name="Google Shape;10945;p1558"/>
            <p:cNvSpPr txBox="1"/>
            <p:nvPr/>
          </p:nvSpPr>
          <p:spPr>
            <a:xfrm>
              <a:off x="943034" y="1998882"/>
              <a:ext cx="1069200" cy="1707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434343"/>
                  </a:solidFill>
                  <a:effectLst/>
                  <a:uLnTx/>
                  <a:uFillTx/>
                  <a:latin typeface="Proxima Nova"/>
                  <a:ea typeface="Proxima Nova"/>
                  <a:cs typeface="Proxima Nova"/>
                  <a:sym typeface="Proxima Nova"/>
                </a:rPr>
                <a:t>Dev / Apps</a:t>
              </a:r>
              <a:endParaRPr kumimoji="0" sz="12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grpSp>
      <p:sp>
        <p:nvSpPr>
          <p:cNvPr id="10946" name="Google Shape;10946;p1558"/>
          <p:cNvSpPr txBox="1"/>
          <p:nvPr/>
        </p:nvSpPr>
        <p:spPr>
          <a:xfrm>
            <a:off x="4342188" y="738268"/>
            <a:ext cx="1069200" cy="1707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434343"/>
                </a:solidFill>
                <a:effectLst/>
                <a:uLnTx/>
                <a:uFillTx/>
                <a:latin typeface="Proxima Nova"/>
                <a:ea typeface="Proxima Nova"/>
                <a:cs typeface="Proxima Nova"/>
                <a:sym typeface="Proxima Nova"/>
              </a:rPr>
              <a:t>App User</a:t>
            </a:r>
            <a:endParaRPr kumimoji="0" sz="12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sp>
        <p:nvSpPr>
          <p:cNvPr id="10947" name="Google Shape;10947;p1558"/>
          <p:cNvSpPr/>
          <p:nvPr/>
        </p:nvSpPr>
        <p:spPr>
          <a:xfrm>
            <a:off x="4018503" y="786210"/>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lt1"/>
          </a:solidFill>
          <a:ln>
            <a:noFill/>
          </a:ln>
        </p:spPr>
        <p:txBody>
          <a:bodyPr spcFirstLastPara="1" wrap="square" lIns="14275" tIns="14275" rIns="14275" bIns="1427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7F7F7F"/>
              </a:solidFill>
              <a:effectLst/>
              <a:uLnTx/>
              <a:uFillTx/>
              <a:latin typeface="Lato Light"/>
              <a:ea typeface="Lato Light"/>
              <a:cs typeface="Lato Light"/>
              <a:sym typeface="Lato Light"/>
            </a:endParaRPr>
          </a:p>
        </p:txBody>
      </p:sp>
      <p:sp>
        <p:nvSpPr>
          <p:cNvPr id="10948" name="Google Shape;10948;p1558"/>
          <p:cNvSpPr txBox="1"/>
          <p:nvPr/>
        </p:nvSpPr>
        <p:spPr>
          <a:xfrm>
            <a:off x="8020763" y="1421117"/>
            <a:ext cx="1069200" cy="170700"/>
          </a:xfrm>
          <a:prstGeom prst="rect">
            <a:avLst/>
          </a:prstGeom>
          <a:noFill/>
          <a:ln>
            <a:noFill/>
          </a:ln>
        </p:spPr>
        <p:txBody>
          <a:bodyPr spcFirstLastPara="1" wrap="square" lIns="91425" tIns="91425" rIns="91425" bIns="91425" anchor="t"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200" b="1" i="0" u="none" strike="noStrike" kern="0" cap="none" spc="0" normalizeH="0" baseline="0" noProof="0">
                <a:ln>
                  <a:noFill/>
                </a:ln>
                <a:solidFill>
                  <a:srgbClr val="434343"/>
                </a:solidFill>
                <a:effectLst/>
                <a:uLnTx/>
                <a:uFillTx/>
                <a:latin typeface="Proxima Nova"/>
                <a:ea typeface="Proxima Nova"/>
                <a:cs typeface="Proxima Nova"/>
                <a:sym typeface="Proxima Nova"/>
              </a:rPr>
              <a:t>   IT / Ops</a:t>
            </a:r>
            <a:endParaRPr kumimoji="0" sz="1200" b="1" i="0" u="none" strike="noStrike" kern="0" cap="none" spc="0" normalizeH="0" baseline="0" noProof="0">
              <a:ln>
                <a:noFill/>
              </a:ln>
              <a:solidFill>
                <a:srgbClr val="434343"/>
              </a:solidFill>
              <a:effectLst/>
              <a:uLnTx/>
              <a:uFillTx/>
              <a:latin typeface="Proxima Nova"/>
              <a:ea typeface="Proxima Nova"/>
              <a:cs typeface="Proxima Nova"/>
              <a:sym typeface="Proxima Nova"/>
            </a:endParaRPr>
          </a:p>
        </p:txBody>
      </p:sp>
      <p:sp>
        <p:nvSpPr>
          <p:cNvPr id="10949" name="Google Shape;10949;p1558"/>
          <p:cNvSpPr/>
          <p:nvPr/>
        </p:nvSpPr>
        <p:spPr>
          <a:xfrm>
            <a:off x="7831846" y="1455076"/>
            <a:ext cx="323700" cy="317400"/>
          </a:xfrm>
          <a:custGeom>
            <a:avLst/>
            <a:gdLst/>
            <a:ahLst/>
            <a:cxnLst/>
            <a:rect l="l" t="t" r="r" b="b"/>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chemeClr val="lt1"/>
          </a:solidFill>
          <a:ln>
            <a:noFill/>
          </a:ln>
        </p:spPr>
        <p:txBody>
          <a:bodyPr spcFirstLastPara="1" wrap="square" lIns="14275" tIns="14275" rIns="14275" bIns="1427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100" b="0" i="0" u="none" strike="noStrike" kern="0" cap="none" spc="0" normalizeH="0" baseline="0" noProof="0">
              <a:ln>
                <a:noFill/>
              </a:ln>
              <a:solidFill>
                <a:srgbClr val="7F7F7F"/>
              </a:solidFill>
              <a:effectLst/>
              <a:uLnTx/>
              <a:uFillTx/>
              <a:latin typeface="Lato Light"/>
              <a:ea typeface="Lato Light"/>
              <a:cs typeface="Lato Light"/>
              <a:sym typeface="Lato Light"/>
            </a:endParaRPr>
          </a:p>
        </p:txBody>
      </p:sp>
      <p:grpSp>
        <p:nvGrpSpPr>
          <p:cNvPr id="10950" name="Google Shape;10950;p1558"/>
          <p:cNvGrpSpPr/>
          <p:nvPr/>
        </p:nvGrpSpPr>
        <p:grpSpPr>
          <a:xfrm>
            <a:off x="226027" y="1964991"/>
            <a:ext cx="1133567" cy="573605"/>
            <a:chOff x="33138" y="3440078"/>
            <a:chExt cx="1246363" cy="678822"/>
          </a:xfrm>
        </p:grpSpPr>
        <p:sp>
          <p:nvSpPr>
            <p:cNvPr id="10951" name="Google Shape;10951;p1558"/>
            <p:cNvSpPr/>
            <p:nvPr/>
          </p:nvSpPr>
          <p:spPr>
            <a:xfrm>
              <a:off x="33138" y="3461900"/>
              <a:ext cx="1190400" cy="6570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952" name="Google Shape;10952;p1558"/>
            <p:cNvSpPr/>
            <p:nvPr/>
          </p:nvSpPr>
          <p:spPr>
            <a:xfrm>
              <a:off x="39600" y="3440078"/>
              <a:ext cx="1239900" cy="417900"/>
            </a:xfrm>
            <a:prstGeom prst="rect">
              <a:avLst/>
            </a:prstGeom>
            <a:noFill/>
            <a:ln>
              <a:noFill/>
            </a:ln>
          </p:spPr>
          <p:txBody>
            <a:bodyPr spcFirstLastPara="1" wrap="square" lIns="91425" tIns="91425" rIns="91425" bIns="91425" anchor="ctr" anchorCtr="0">
              <a:noAutofit/>
            </a:bodyPr>
            <a:lstStyle/>
            <a:p>
              <a:pPr marL="0" marR="0" lvl="0" indent="0" algn="l" defTabSz="914378"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FFFFFF"/>
                  </a:solidFill>
                  <a:effectLst/>
                  <a:uLnTx/>
                  <a:uFillTx/>
                  <a:latin typeface="Courier New"/>
                  <a:ea typeface="Courier New"/>
                  <a:cs typeface="Courier New"/>
                  <a:sym typeface="Courier New"/>
                </a:rPr>
                <a:t>&gt; kubectl</a:t>
              </a:r>
              <a:endParaRPr kumimoji="0" sz="1200" b="0" i="0" u="none" strike="noStrike" kern="0" cap="none" spc="0" normalizeH="0" baseline="0" noProof="0">
                <a:ln>
                  <a:noFill/>
                </a:ln>
                <a:solidFill>
                  <a:srgbClr val="FFFFFF"/>
                </a:solidFill>
                <a:effectLst/>
                <a:uLnTx/>
                <a:uFillTx/>
                <a:latin typeface="Courier New"/>
                <a:ea typeface="Courier New"/>
                <a:cs typeface="Courier New"/>
                <a:sym typeface="Courier New"/>
              </a:endParaRPr>
            </a:p>
          </p:txBody>
        </p:sp>
      </p:grpSp>
      <p:grpSp>
        <p:nvGrpSpPr>
          <p:cNvPr id="10953" name="Google Shape;10953;p1558"/>
          <p:cNvGrpSpPr/>
          <p:nvPr/>
        </p:nvGrpSpPr>
        <p:grpSpPr>
          <a:xfrm>
            <a:off x="182645" y="2592422"/>
            <a:ext cx="1188759" cy="957289"/>
            <a:chOff x="101776" y="3248401"/>
            <a:chExt cx="1088707" cy="838844"/>
          </a:xfrm>
        </p:grpSpPr>
        <p:pic>
          <p:nvPicPr>
            <p:cNvPr id="10954" name="Google Shape;10954;p1558"/>
            <p:cNvPicPr preferRelativeResize="0"/>
            <p:nvPr/>
          </p:nvPicPr>
          <p:blipFill>
            <a:blip r:embed="rId5">
              <a:alphaModFix/>
            </a:blip>
            <a:stretch>
              <a:fillRect/>
            </a:stretch>
          </p:blipFill>
          <p:spPr>
            <a:xfrm>
              <a:off x="101776" y="3248401"/>
              <a:ext cx="1088651" cy="724048"/>
            </a:xfrm>
            <a:prstGeom prst="rect">
              <a:avLst/>
            </a:prstGeom>
            <a:noFill/>
            <a:ln>
              <a:noFill/>
            </a:ln>
          </p:spPr>
        </p:pic>
        <p:sp>
          <p:nvSpPr>
            <p:cNvPr id="10955" name="Google Shape;10955;p1558"/>
            <p:cNvSpPr txBox="1"/>
            <p:nvPr/>
          </p:nvSpPr>
          <p:spPr>
            <a:xfrm>
              <a:off x="101783" y="3889545"/>
              <a:ext cx="1088700" cy="197700"/>
            </a:xfrm>
            <a:prstGeom prst="rect">
              <a:avLst/>
            </a:prstGeom>
            <a:noFill/>
            <a:ln>
              <a:noFill/>
            </a:ln>
          </p:spPr>
          <p:txBody>
            <a:bodyPr spcFirstLastPara="1" wrap="square" lIns="91425" tIns="91425" rIns="91425" bIns="91425" anchor="t"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700" b="0" i="0" u="none" strike="noStrike" kern="0" cap="none" spc="0" normalizeH="0" baseline="0" noProof="0">
                  <a:ln>
                    <a:noFill/>
                  </a:ln>
                  <a:solidFill>
                    <a:srgbClr val="000000"/>
                  </a:solidFill>
                  <a:effectLst/>
                  <a:uLnTx/>
                  <a:uFillTx/>
                  <a:latin typeface="Proxima Nova"/>
                  <a:ea typeface="Proxima Nova"/>
                  <a:cs typeface="Proxima Nova"/>
                  <a:sym typeface="Proxima Nova"/>
                </a:rPr>
                <a:t>Kubernetes Dashboard</a:t>
              </a:r>
              <a:endParaRPr kumimoji="0" sz="7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grpSp>
        <p:nvGrpSpPr>
          <p:cNvPr id="10956" name="Google Shape;10956;p1558"/>
          <p:cNvGrpSpPr/>
          <p:nvPr/>
        </p:nvGrpSpPr>
        <p:grpSpPr>
          <a:xfrm>
            <a:off x="1664951" y="1163811"/>
            <a:ext cx="7255397" cy="2780614"/>
            <a:chOff x="1664950" y="1163811"/>
            <a:chExt cx="7255397" cy="2780614"/>
          </a:xfrm>
        </p:grpSpPr>
        <p:sp>
          <p:nvSpPr>
            <p:cNvPr id="10957" name="Google Shape;10957;p1558"/>
            <p:cNvSpPr/>
            <p:nvPr/>
          </p:nvSpPr>
          <p:spPr>
            <a:xfrm>
              <a:off x="3175288" y="1163811"/>
              <a:ext cx="26451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Load Balancing / Routing</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58" name="Google Shape;10958;p1558"/>
            <p:cNvSpPr/>
            <p:nvPr/>
          </p:nvSpPr>
          <p:spPr>
            <a:xfrm>
              <a:off x="1664950" y="1529039"/>
              <a:ext cx="13494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Container Image</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 Registry</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59" name="Google Shape;10959;p1558"/>
            <p:cNvSpPr/>
            <p:nvPr/>
          </p:nvSpPr>
          <p:spPr>
            <a:xfrm>
              <a:off x="1664950" y="2123139"/>
              <a:ext cx="13494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App Monitoring</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0" name="Google Shape;10960;p1558"/>
            <p:cNvSpPr/>
            <p:nvPr/>
          </p:nvSpPr>
          <p:spPr>
            <a:xfrm>
              <a:off x="1664950" y="2428339"/>
              <a:ext cx="13494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App Logging</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1" name="Google Shape;10961;p1558"/>
            <p:cNvSpPr/>
            <p:nvPr/>
          </p:nvSpPr>
          <p:spPr>
            <a:xfrm>
              <a:off x="1664975" y="3374975"/>
              <a:ext cx="11652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OS Updates</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2" name="Google Shape;10962;p1558"/>
            <p:cNvSpPr/>
            <p:nvPr/>
          </p:nvSpPr>
          <p:spPr>
            <a:xfrm>
              <a:off x="1664975" y="3684575"/>
              <a:ext cx="11652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OS Images</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3" name="Google Shape;10963;p1558"/>
            <p:cNvSpPr/>
            <p:nvPr/>
          </p:nvSpPr>
          <p:spPr>
            <a:xfrm>
              <a:off x="2877850" y="3382225"/>
              <a:ext cx="12438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K8S Updates</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4" name="Google Shape;10964;p1558"/>
            <p:cNvSpPr/>
            <p:nvPr/>
          </p:nvSpPr>
          <p:spPr>
            <a:xfrm>
              <a:off x="2877850" y="3691825"/>
              <a:ext cx="11337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K8S Images</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5" name="Google Shape;10965;p1558"/>
            <p:cNvSpPr/>
            <p:nvPr/>
          </p:nvSpPr>
          <p:spPr>
            <a:xfrm>
              <a:off x="4157925" y="3372125"/>
              <a:ext cx="13320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Log &amp; Monitor</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6" name="Google Shape;10966;p1558"/>
            <p:cNvSpPr/>
            <p:nvPr/>
          </p:nvSpPr>
          <p:spPr>
            <a:xfrm>
              <a:off x="4059225" y="3683150"/>
              <a:ext cx="16101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Recover &amp; Restart</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7" name="Google Shape;10967;p1558"/>
            <p:cNvSpPr/>
            <p:nvPr/>
          </p:nvSpPr>
          <p:spPr>
            <a:xfrm>
              <a:off x="5526025" y="3372175"/>
              <a:ext cx="1820700" cy="268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Backup &amp; Restore</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8" name="Google Shape;10968;p1558"/>
            <p:cNvSpPr/>
            <p:nvPr/>
          </p:nvSpPr>
          <p:spPr>
            <a:xfrm>
              <a:off x="5974488" y="1540114"/>
              <a:ext cx="1332000" cy="4518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External</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Data Services</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69" name="Google Shape;10969;p1558"/>
            <p:cNvSpPr/>
            <p:nvPr/>
          </p:nvSpPr>
          <p:spPr>
            <a:xfrm>
              <a:off x="5981325" y="2079239"/>
              <a:ext cx="1365300" cy="3990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Cluster Provisioning</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70" name="Google Shape;10970;p1558"/>
            <p:cNvSpPr/>
            <p:nvPr/>
          </p:nvSpPr>
          <p:spPr>
            <a:xfrm>
              <a:off x="5717000" y="3675625"/>
              <a:ext cx="1638000" cy="2526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Provision &amp; Scale</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71" name="Google Shape;10971;p1558"/>
            <p:cNvSpPr/>
            <p:nvPr/>
          </p:nvSpPr>
          <p:spPr>
            <a:xfrm>
              <a:off x="7755147" y="1981172"/>
              <a:ext cx="11652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Command Line / API</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72" name="Google Shape;10972;p1558"/>
            <p:cNvSpPr/>
            <p:nvPr/>
          </p:nvSpPr>
          <p:spPr>
            <a:xfrm>
              <a:off x="7755147" y="2622372"/>
              <a:ext cx="11652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Management GUI</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10973" name="Google Shape;10973;p1558"/>
            <p:cNvSpPr/>
            <p:nvPr/>
          </p:nvSpPr>
          <p:spPr>
            <a:xfrm>
              <a:off x="7755147" y="3263572"/>
              <a:ext cx="1165200" cy="557700"/>
            </a:xfrm>
            <a:prstGeom prst="roundRect">
              <a:avLst>
                <a:gd name="adj" fmla="val 16667"/>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marR="0" lvl="0" indent="0" algn="ctr" defTabSz="914378"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Proxima Nova"/>
                  <a:ea typeface="Proxima Nova"/>
                  <a:cs typeface="Proxima Nova"/>
                  <a:sym typeface="Proxima Nova"/>
                </a:rPr>
                <a:t>Monitoring GUI</a:t>
              </a:r>
              <a:endParaRPr kumimoji="0" sz="11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grpSp>
      <p:sp>
        <p:nvSpPr>
          <p:cNvPr id="10974" name="Google Shape;10974;p1558"/>
          <p:cNvSpPr txBox="1">
            <a:spLocks noGrp="1"/>
          </p:cNvSpPr>
          <p:nvPr>
            <p:ph type="title"/>
          </p:nvPr>
        </p:nvSpPr>
        <p:spPr>
          <a:xfrm>
            <a:off x="285750" y="97168"/>
            <a:ext cx="8572500" cy="387798"/>
          </a:xfrm>
          <a:prstGeom prst="rect">
            <a:avLst/>
          </a:prstGeom>
        </p:spPr>
        <p:txBody>
          <a:bodyPr spcFirstLastPara="1" wrap="square" lIns="91425" tIns="91425" rIns="91425" bIns="91425" anchor="t" anchorCtr="0">
            <a:noAutofit/>
          </a:bodyPr>
          <a:lstStyle/>
          <a:p>
            <a:r>
              <a:rPr lang="en" sz="2400"/>
              <a:t>...</a:t>
            </a:r>
            <a:r>
              <a:rPr lang="en" sz="2800" kern="1200">
                <a:solidFill>
                  <a:schemeClr val="bg1"/>
                </a:solidFill>
                <a:latin typeface="Arial" panose="020B0604020202020204" pitchFamily="34" charset="0"/>
                <a:ea typeface="+mj-ea"/>
                <a:cs typeface="+mj-cs"/>
              </a:rPr>
              <a:t>but</a:t>
            </a:r>
            <a:r>
              <a:rPr lang="en" sz="2400"/>
              <a:t> Kubernetes alone is not enough for enterprises </a:t>
            </a:r>
            <a:endParaRPr sz="2400"/>
          </a:p>
        </p:txBody>
      </p:sp>
    </p:spTree>
    <p:extLst>
      <p:ext uri="{BB962C8B-B14F-4D97-AF65-F5344CB8AC3E}">
        <p14:creationId xmlns:p14="http://schemas.microsoft.com/office/powerpoint/2010/main" val="235587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56"/>
                                        </p:tgtEl>
                                        <p:attrNameLst>
                                          <p:attrName>style.visibility</p:attrName>
                                        </p:attrNameLst>
                                      </p:cBhvr>
                                      <p:to>
                                        <p:strVal val="visible"/>
                                      </p:to>
                                    </p:set>
                                    <p:animEffect transition="in" filter="fade">
                                      <p:cBhvr>
                                        <p:cTn id="7" dur="500"/>
                                        <p:tgtEl>
                                          <p:spTgt spid="10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566058" y="1671834"/>
            <a:ext cx="8050051" cy="1012594"/>
          </a:xfrm>
          <a:prstGeom prst="rect">
            <a:avLst/>
          </a:prstGeom>
          <a:ln/>
        </p:spPr>
        <p:style>
          <a:lnRef idx="2">
            <a:schemeClr val="accent1"/>
          </a:lnRef>
          <a:fillRef idx="1">
            <a:schemeClr val="lt1"/>
          </a:fillRef>
          <a:effectRef idx="0">
            <a:schemeClr val="accent1"/>
          </a:effectRef>
          <a:fontRef idx="minor">
            <a:schemeClr val="dk1"/>
          </a:fontRef>
        </p:style>
        <p:txBody>
          <a:bodyPr wrap="square" lIns="182880" tIns="137160" rIns="137160" bIns="137160" rtlCol="0" anchor="t">
            <a:noAutofit/>
          </a:bodyPr>
          <a:lstStyle/>
          <a:p>
            <a:pPr marL="0" marR="0" lvl="0" indent="0" algn="l" defTabSz="685800" rtl="0" eaLnBrk="1" fontAlgn="auto" latinLnBrk="0" hangingPunct="1">
              <a:lnSpc>
                <a:spcPct val="90000"/>
              </a:lnSpc>
              <a:spcBef>
                <a:spcPts val="60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66" name="Rectangle 65"/>
          <p:cNvSpPr/>
          <p:nvPr/>
        </p:nvSpPr>
        <p:spPr>
          <a:xfrm>
            <a:off x="566058" y="2751756"/>
            <a:ext cx="8050051" cy="642557"/>
          </a:xfrm>
          <a:prstGeom prst="rect">
            <a:avLst/>
          </a:prstGeom>
          <a:ln/>
        </p:spPr>
        <p:style>
          <a:lnRef idx="2">
            <a:schemeClr val="accent1"/>
          </a:lnRef>
          <a:fillRef idx="1">
            <a:schemeClr val="lt1"/>
          </a:fillRef>
          <a:effectRef idx="0">
            <a:schemeClr val="accent1"/>
          </a:effectRef>
          <a:fontRef idx="minor">
            <a:schemeClr val="dk1"/>
          </a:fontRef>
        </p:style>
        <p:txBody>
          <a:bodyPr wrap="square" lIns="182880" tIns="137160" rIns="137160" bIns="137160" rtlCol="0" anchor="t">
            <a:noAutofit/>
          </a:bodyPr>
          <a:lstStyle/>
          <a:p>
            <a:pPr marL="0" marR="0" lvl="0" indent="0" algn="l" defTabSz="685800" rtl="0" eaLnBrk="1" fontAlgn="auto" latinLnBrk="0" hangingPunct="1">
              <a:lnSpc>
                <a:spcPct val="90000"/>
              </a:lnSpc>
              <a:spcBef>
                <a:spcPts val="60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65" name="Rectangle 64"/>
          <p:cNvSpPr/>
          <p:nvPr/>
        </p:nvSpPr>
        <p:spPr>
          <a:xfrm>
            <a:off x="566058" y="3460518"/>
            <a:ext cx="8029301" cy="1303068"/>
          </a:xfrm>
          <a:prstGeom prst="rect">
            <a:avLst/>
          </a:prstGeom>
          <a:ln/>
        </p:spPr>
        <p:style>
          <a:lnRef idx="2">
            <a:schemeClr val="accent1"/>
          </a:lnRef>
          <a:fillRef idx="1">
            <a:schemeClr val="lt1"/>
          </a:fillRef>
          <a:effectRef idx="0">
            <a:schemeClr val="accent1"/>
          </a:effectRef>
          <a:fontRef idx="minor">
            <a:schemeClr val="dk1"/>
          </a:fontRef>
        </p:style>
        <p:txBody>
          <a:bodyPr wrap="square" lIns="182880" tIns="137160" rIns="137160" bIns="137160" rtlCol="0" anchor="t">
            <a:noAutofit/>
          </a:bodyPr>
          <a:lstStyle/>
          <a:p>
            <a:pPr marL="0" marR="0" lvl="0" indent="0" algn="l" defTabSz="685800" rtl="0" eaLnBrk="1" fontAlgn="auto" latinLnBrk="0" hangingPunct="1">
              <a:lnSpc>
                <a:spcPct val="90000"/>
              </a:lnSpc>
              <a:spcBef>
                <a:spcPts val="60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de-DE" err="1"/>
              <a:t>Full</a:t>
            </a:r>
            <a:r>
              <a:rPr lang="de-DE"/>
              <a:t> </a:t>
            </a:r>
            <a:r>
              <a:rPr lang="de-DE" err="1"/>
              <a:t>stack</a:t>
            </a:r>
            <a:endParaRPr lang="de-DE"/>
          </a:p>
        </p:txBody>
      </p:sp>
      <p:grpSp>
        <p:nvGrpSpPr>
          <p:cNvPr id="4" name="Group 3"/>
          <p:cNvGrpSpPr/>
          <p:nvPr/>
        </p:nvGrpSpPr>
        <p:grpSpPr>
          <a:xfrm>
            <a:off x="877192" y="4338972"/>
            <a:ext cx="2689538" cy="276999"/>
            <a:chOff x="582167" y="3771827"/>
            <a:chExt cx="2689538" cy="277000"/>
          </a:xfrm>
        </p:grpSpPr>
        <p:sp>
          <p:nvSpPr>
            <p:cNvPr id="6" name="TextBox 5"/>
            <p:cNvSpPr txBox="1"/>
            <p:nvPr/>
          </p:nvSpPr>
          <p:spPr>
            <a:xfrm>
              <a:off x="582167" y="3771827"/>
              <a:ext cx="2172052" cy="277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a:ea typeface="+mn-ea"/>
                  <a:cs typeface="+mn-cs"/>
                </a:rPr>
                <a:t>Infrastructure</a:t>
              </a:r>
            </a:p>
          </p:txBody>
        </p:sp>
        <p:sp>
          <p:nvSpPr>
            <p:cNvPr id="16" name="TextBox 15"/>
            <p:cNvSpPr txBox="1"/>
            <p:nvPr/>
          </p:nvSpPr>
          <p:spPr>
            <a:xfrm>
              <a:off x="2824965" y="3771827"/>
              <a:ext cx="446740" cy="277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a:ea typeface="+mn-ea"/>
                  <a:cs typeface="+mn-cs"/>
                </a:rPr>
                <a:t>…</a:t>
              </a:r>
            </a:p>
          </p:txBody>
        </p:sp>
      </p:grpSp>
      <p:grpSp>
        <p:nvGrpSpPr>
          <p:cNvPr id="5" name="Group 4"/>
          <p:cNvGrpSpPr/>
          <p:nvPr/>
        </p:nvGrpSpPr>
        <p:grpSpPr>
          <a:xfrm>
            <a:off x="877191" y="3968083"/>
            <a:ext cx="2689536" cy="276999"/>
            <a:chOff x="582169" y="3256662"/>
            <a:chExt cx="2689536" cy="277000"/>
          </a:xfrm>
        </p:grpSpPr>
        <p:sp>
          <p:nvSpPr>
            <p:cNvPr id="7" name="TextBox 6"/>
            <p:cNvSpPr txBox="1"/>
            <p:nvPr/>
          </p:nvSpPr>
          <p:spPr>
            <a:xfrm>
              <a:off x="582169" y="3256662"/>
              <a:ext cx="2172052" cy="277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a:ea typeface="+mn-ea"/>
                  <a:cs typeface="+mn-cs"/>
                </a:rPr>
                <a:t>Operating System</a:t>
              </a:r>
            </a:p>
          </p:txBody>
        </p:sp>
        <p:sp>
          <p:nvSpPr>
            <p:cNvPr id="17" name="TextBox 16"/>
            <p:cNvSpPr txBox="1"/>
            <p:nvPr/>
          </p:nvSpPr>
          <p:spPr>
            <a:xfrm>
              <a:off x="2824965" y="3256662"/>
              <a:ext cx="446740" cy="2770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a:ea typeface="+mn-ea"/>
                  <a:cs typeface="+mn-cs"/>
                </a:rPr>
                <a:t>…</a:t>
              </a:r>
            </a:p>
          </p:txBody>
        </p:sp>
      </p:grpSp>
      <p:grpSp>
        <p:nvGrpSpPr>
          <p:cNvPr id="8" name="Group 7"/>
          <p:cNvGrpSpPr/>
          <p:nvPr/>
        </p:nvGrpSpPr>
        <p:grpSpPr>
          <a:xfrm>
            <a:off x="877192" y="3614596"/>
            <a:ext cx="2689537" cy="276999"/>
            <a:chOff x="582168" y="2741497"/>
            <a:chExt cx="2689537" cy="277000"/>
          </a:xfrm>
        </p:grpSpPr>
        <p:sp>
          <p:nvSpPr>
            <p:cNvPr id="9" name="TextBox 8"/>
            <p:cNvSpPr txBox="1"/>
            <p:nvPr/>
          </p:nvSpPr>
          <p:spPr>
            <a:xfrm>
              <a:off x="582168" y="2741497"/>
              <a:ext cx="2172052" cy="27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a:ea typeface="+mn-ea"/>
                  <a:cs typeface="+mn-cs"/>
                </a:rPr>
                <a:t>Container </a:t>
              </a:r>
              <a:r>
                <a:rPr kumimoji="0" lang="de-DE" sz="1200" b="0" i="0" u="none" strike="noStrike" kern="1200" cap="none" spc="0" normalizeH="0" baseline="0" noProof="0" err="1">
                  <a:ln>
                    <a:noFill/>
                  </a:ln>
                  <a:solidFill>
                    <a:srgbClr val="FFFFFF"/>
                  </a:solidFill>
                  <a:effectLst/>
                  <a:uLnTx/>
                  <a:uFillTx/>
                  <a:latin typeface="Arial"/>
                  <a:ea typeface="+mn-ea"/>
                  <a:cs typeface="+mn-cs"/>
                </a:rPr>
                <a:t>Runtime</a:t>
              </a:r>
              <a:endParaRPr kumimoji="0" lang="de-DE" sz="1200" b="0" i="0" u="none" strike="noStrike" kern="1200" cap="none" spc="0" normalizeH="0" baseline="0" noProof="0">
                <a:ln>
                  <a:noFill/>
                </a:ln>
                <a:solidFill>
                  <a:srgbClr val="FFFFFF"/>
                </a:solidFill>
                <a:effectLst/>
                <a:uLnTx/>
                <a:uFillTx/>
                <a:latin typeface="Arial"/>
                <a:ea typeface="+mn-ea"/>
                <a:cs typeface="+mn-cs"/>
              </a:endParaRPr>
            </a:p>
          </p:txBody>
        </p:sp>
        <p:sp>
          <p:nvSpPr>
            <p:cNvPr id="18" name="TextBox 17"/>
            <p:cNvSpPr txBox="1"/>
            <p:nvPr/>
          </p:nvSpPr>
          <p:spPr>
            <a:xfrm>
              <a:off x="2824965" y="2741497"/>
              <a:ext cx="446740" cy="27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rgbClr val="FFFFFF"/>
                  </a:solidFill>
                  <a:effectLst/>
                  <a:uLnTx/>
                  <a:uFillTx/>
                  <a:latin typeface="Arial"/>
                  <a:ea typeface="+mn-ea"/>
                  <a:cs typeface="+mn-cs"/>
                </a:rPr>
                <a:t>…</a:t>
              </a:r>
            </a:p>
          </p:txBody>
        </p:sp>
      </p:grpSp>
      <p:sp>
        <p:nvSpPr>
          <p:cNvPr id="19" name="TextBox 18"/>
          <p:cNvSpPr txBox="1"/>
          <p:nvPr/>
        </p:nvSpPr>
        <p:spPr>
          <a:xfrm>
            <a:off x="877192" y="2906303"/>
            <a:ext cx="268953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a:ea typeface="+mn-ea"/>
                <a:cs typeface="+mn-cs"/>
              </a:rPr>
              <a:t>Container Orchestration</a:t>
            </a:r>
          </a:p>
        </p:txBody>
      </p:sp>
      <p:sp>
        <p:nvSpPr>
          <p:cNvPr id="20" name="TextBox 19"/>
          <p:cNvSpPr txBox="1"/>
          <p:nvPr/>
        </p:nvSpPr>
        <p:spPr>
          <a:xfrm>
            <a:off x="877192" y="2171584"/>
            <a:ext cx="268953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Arial"/>
                <a:ea typeface="+mn-ea"/>
                <a:cs typeface="+mn-cs"/>
              </a:rPr>
              <a:t>Container </a:t>
            </a:r>
            <a:r>
              <a:rPr kumimoji="0" lang="de-DE" sz="1800" b="0" i="0" u="none" strike="noStrike" kern="1200" cap="none" spc="0" normalizeH="0" baseline="0" noProof="0" err="1">
                <a:ln>
                  <a:noFill/>
                </a:ln>
                <a:solidFill>
                  <a:srgbClr val="FFFFFF"/>
                </a:solidFill>
                <a:effectLst/>
                <a:uLnTx/>
                <a:uFillTx/>
                <a:latin typeface="Arial"/>
                <a:ea typeface="+mn-ea"/>
                <a:cs typeface="+mn-cs"/>
              </a:rPr>
              <a:t>Platform</a:t>
            </a: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Rectangle 73"/>
          <p:cNvSpPr/>
          <p:nvPr/>
        </p:nvSpPr>
        <p:spPr>
          <a:xfrm>
            <a:off x="566057" y="1023839"/>
            <a:ext cx="8050051" cy="596212"/>
          </a:xfrm>
          <a:prstGeom prst="rect">
            <a:avLst/>
          </a:prstGeom>
          <a:ln/>
        </p:spPr>
        <p:style>
          <a:lnRef idx="2">
            <a:schemeClr val="accent1"/>
          </a:lnRef>
          <a:fillRef idx="1">
            <a:schemeClr val="lt1"/>
          </a:fillRef>
          <a:effectRef idx="0">
            <a:schemeClr val="accent1"/>
          </a:effectRef>
          <a:fontRef idx="minor">
            <a:schemeClr val="dk1"/>
          </a:fontRef>
        </p:style>
        <p:txBody>
          <a:bodyPr wrap="square" lIns="182880" tIns="137160" rIns="137160" bIns="137160" rtlCol="0" anchor="t">
            <a:noAutofit/>
          </a:bodyPr>
          <a:lstStyle/>
          <a:p>
            <a:pPr marL="0" marR="0" lvl="0" indent="0" algn="l" defTabSz="685800" rtl="0" eaLnBrk="1" fontAlgn="auto" latinLnBrk="0" hangingPunct="1">
              <a:lnSpc>
                <a:spcPct val="90000"/>
              </a:lnSpc>
              <a:spcBef>
                <a:spcPts val="60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64" name="TextBox 63"/>
          <p:cNvSpPr txBox="1"/>
          <p:nvPr/>
        </p:nvSpPr>
        <p:spPr>
          <a:xfrm>
            <a:off x="877192" y="1121799"/>
            <a:ext cx="268953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err="1">
                <a:ln>
                  <a:noFill/>
                </a:ln>
                <a:solidFill>
                  <a:srgbClr val="FFFFFF"/>
                </a:solidFill>
                <a:effectLst/>
                <a:uLnTx/>
                <a:uFillTx/>
                <a:latin typeface="Arial"/>
                <a:ea typeface="+mn-ea"/>
                <a:cs typeface="+mn-cs"/>
              </a:rPr>
              <a:t>Application</a:t>
            </a:r>
            <a:endParaRPr kumimoji="0" lang="de-DE"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Shape 529"/>
          <p:cNvSpPr txBox="1"/>
          <p:nvPr/>
        </p:nvSpPr>
        <p:spPr>
          <a:xfrm>
            <a:off x="3731415" y="1209904"/>
            <a:ext cx="4654940" cy="209660"/>
          </a:xfrm>
          <a:prstGeom prst="rect">
            <a:avLst/>
          </a:prstGeom>
          <a:noFill/>
          <a:ln>
            <a:noFill/>
          </a:ln>
        </p:spPr>
        <p:txBody>
          <a:bodyPr lIns="0" tIns="0" rIns="0" bIns="0" anchor="ctr" anchorCtr="0">
            <a:noAutofit/>
          </a:bodyPr>
          <a:lstStyle/>
          <a:p>
            <a:pPr marL="0" marR="0" lvl="0" indent="0" algn="ctr" defTabSz="685800" rtl="0" eaLnBrk="1" fontAlgn="auto" latinLnBrk="0" hangingPunct="1">
              <a:lnSpc>
                <a:spcPct val="100000"/>
              </a:lnSpc>
              <a:spcBef>
                <a:spcPts val="0"/>
              </a:spcBef>
              <a:spcAft>
                <a:spcPts val="0"/>
              </a:spcAft>
              <a:buClr>
                <a:srgbClr val="F3F3F3"/>
              </a:buClr>
              <a:buSzPct val="25000"/>
              <a:buFontTx/>
              <a:buNone/>
              <a:tabLst/>
              <a:defRPr/>
            </a:pPr>
            <a:r>
              <a:rPr kumimoji="0" lang="en" sz="1600" b="1" i="0" u="none" strike="noStrike" kern="1200" cap="none" spc="0" normalizeH="0" baseline="0" noProof="0">
                <a:ln>
                  <a:noFill/>
                </a:ln>
                <a:solidFill>
                  <a:srgbClr val="F3F3F3"/>
                </a:solidFill>
                <a:effectLst/>
                <a:uLnTx/>
                <a:uFillTx/>
                <a:latin typeface="Arial"/>
                <a:ea typeface="Calibri" charset="0"/>
                <a:cs typeface="Calibri" charset="0"/>
                <a:sym typeface="Proxima Nova"/>
              </a:rPr>
              <a:t>Value</a:t>
            </a:r>
          </a:p>
        </p:txBody>
      </p:sp>
      <p:sp>
        <p:nvSpPr>
          <p:cNvPr id="35" name="Explosion 2 34"/>
          <p:cNvSpPr/>
          <p:nvPr/>
        </p:nvSpPr>
        <p:spPr>
          <a:xfrm>
            <a:off x="1285252" y="1718023"/>
            <a:ext cx="1922803" cy="869262"/>
          </a:xfrm>
          <a:prstGeom prst="irregularSeal2">
            <a:avLst/>
          </a:prstGeom>
          <a:ln/>
        </p:spPr>
        <p:style>
          <a:lnRef idx="3">
            <a:schemeClr val="lt1"/>
          </a:lnRef>
          <a:fillRef idx="1">
            <a:schemeClr val="accent3"/>
          </a:fillRef>
          <a:effectRef idx="1">
            <a:schemeClr val="accent3"/>
          </a:effectRef>
          <a:fontRef idx="minor">
            <a:schemeClr val="lt1"/>
          </a:fontRef>
        </p:style>
        <p:txBody>
          <a:bodyPr wrap="square" lIns="182880" tIns="137160" rIns="137160" bIns="137160" rtlCol="0" anchor="ctr">
            <a:noAutofit/>
          </a:bodyPr>
          <a:lstStyle/>
          <a:p>
            <a:pPr marL="0" marR="0" lvl="0" indent="0" algn="ctr" defTabSz="685800" rtl="0" eaLnBrk="1" fontAlgn="auto" latinLnBrk="0" hangingPunct="1">
              <a:lnSpc>
                <a:spcPct val="90000"/>
              </a:lnSpc>
              <a:spcBef>
                <a:spcPts val="600"/>
              </a:spcBef>
              <a:spcAft>
                <a:spcPts val="0"/>
              </a:spcAft>
              <a:buClrTx/>
              <a:buSzTx/>
              <a:buFontTx/>
              <a:buNone/>
              <a:tabLst/>
              <a:defRPr/>
            </a:pPr>
            <a:r>
              <a:rPr kumimoji="0" lang="de-DE" sz="1600" b="0" i="0" u="none" strike="noStrike" kern="1200" cap="none" spc="0" normalizeH="0" baseline="0" noProof="0" err="1">
                <a:ln>
                  <a:noFill/>
                </a:ln>
                <a:solidFill>
                  <a:srgbClr val="FFFFFF"/>
                </a:solidFill>
                <a:effectLst/>
                <a:uLnTx/>
                <a:uFillTx/>
                <a:latin typeface="Arial"/>
                <a:ea typeface="+mn-ea"/>
                <a:cs typeface="+mn-cs"/>
              </a:rPr>
              <a:t>PaaS</a:t>
            </a:r>
            <a:endParaRPr kumimoji="0" lang="de-DE" sz="1600" b="0" i="0" u="none" strike="noStrike" kern="1200" cap="none" spc="0" normalizeH="0" baseline="0" noProof="0">
              <a:ln>
                <a:noFill/>
              </a:ln>
              <a:solidFill>
                <a:srgbClr val="FFFFFF"/>
              </a:solidFill>
              <a:effectLst/>
              <a:uLnTx/>
              <a:uFillTx/>
              <a:latin typeface="Arial"/>
              <a:ea typeface="+mn-ea"/>
              <a:cs typeface="+mn-cs"/>
            </a:endParaRPr>
          </a:p>
        </p:txBody>
      </p:sp>
      <p:sp>
        <p:nvSpPr>
          <p:cNvPr id="36" name="Explosion 2 35"/>
          <p:cNvSpPr/>
          <p:nvPr/>
        </p:nvSpPr>
        <p:spPr>
          <a:xfrm>
            <a:off x="1260558" y="2613853"/>
            <a:ext cx="1977274" cy="869262"/>
          </a:xfrm>
          <a:prstGeom prst="irregularSeal2">
            <a:avLst/>
          </a:prstGeom>
          <a:ln/>
        </p:spPr>
        <p:style>
          <a:lnRef idx="3">
            <a:schemeClr val="lt1"/>
          </a:lnRef>
          <a:fillRef idx="1">
            <a:schemeClr val="accent3"/>
          </a:fillRef>
          <a:effectRef idx="1">
            <a:schemeClr val="accent3"/>
          </a:effectRef>
          <a:fontRef idx="minor">
            <a:schemeClr val="lt1"/>
          </a:fontRef>
        </p:style>
        <p:txBody>
          <a:bodyPr wrap="square" lIns="182880" tIns="137160" rIns="137160" bIns="137160" rtlCol="0" anchor="ctr">
            <a:noAutofit/>
          </a:bodyPr>
          <a:lstStyle/>
          <a:p>
            <a:pPr marL="0" marR="0" lvl="0" indent="0" algn="ctr" defTabSz="685800" rtl="0" eaLnBrk="1" fontAlgn="auto" latinLnBrk="0" hangingPunct="1">
              <a:lnSpc>
                <a:spcPct val="90000"/>
              </a:lnSpc>
              <a:spcBef>
                <a:spcPts val="600"/>
              </a:spcBef>
              <a:spcAft>
                <a:spcPts val="0"/>
              </a:spcAft>
              <a:buClrTx/>
              <a:buSzTx/>
              <a:buFontTx/>
              <a:buNone/>
              <a:tabLst/>
              <a:defRPr/>
            </a:pPr>
            <a:r>
              <a:rPr kumimoji="0" lang="de-DE" sz="1600" b="0" i="0" u="none" strike="noStrike" kern="1200" cap="none" spc="0" normalizeH="0" baseline="0" noProof="0" err="1">
                <a:ln>
                  <a:noFill/>
                </a:ln>
                <a:solidFill>
                  <a:srgbClr val="FFFFFF"/>
                </a:solidFill>
                <a:effectLst/>
                <a:uLnTx/>
                <a:uFillTx/>
                <a:latin typeface="Arial"/>
                <a:ea typeface="+mn-ea"/>
                <a:cs typeface="+mn-cs"/>
              </a:rPr>
              <a:t>CaaS</a:t>
            </a:r>
            <a:endParaRPr kumimoji="0" lang="de-DE" sz="1600" b="0" i="0" u="none" strike="noStrike" kern="1200" cap="none" spc="0" normalizeH="0" baseline="0" noProof="0">
              <a:ln>
                <a:noFill/>
              </a:ln>
              <a:solidFill>
                <a:srgbClr val="FFFFFF"/>
              </a:solidFill>
              <a:effectLst/>
              <a:uLnTx/>
              <a:uFillTx/>
              <a:latin typeface="Arial"/>
              <a:ea typeface="+mn-ea"/>
              <a:cs typeface="+mn-cs"/>
            </a:endParaRPr>
          </a:p>
        </p:txBody>
      </p:sp>
      <p:sp>
        <p:nvSpPr>
          <p:cNvPr id="38" name="Explosion 2 37"/>
          <p:cNvSpPr/>
          <p:nvPr/>
        </p:nvSpPr>
        <p:spPr>
          <a:xfrm>
            <a:off x="1186928" y="3643874"/>
            <a:ext cx="1977274" cy="869262"/>
          </a:xfrm>
          <a:prstGeom prst="irregularSeal2">
            <a:avLst/>
          </a:prstGeom>
          <a:ln/>
        </p:spPr>
        <p:style>
          <a:lnRef idx="3">
            <a:schemeClr val="lt1"/>
          </a:lnRef>
          <a:fillRef idx="1">
            <a:schemeClr val="accent3"/>
          </a:fillRef>
          <a:effectRef idx="1">
            <a:schemeClr val="accent3"/>
          </a:effectRef>
          <a:fontRef idx="minor">
            <a:schemeClr val="lt1"/>
          </a:fontRef>
        </p:style>
        <p:txBody>
          <a:bodyPr wrap="square" lIns="182880" tIns="137160" rIns="137160" bIns="137160" rtlCol="0" anchor="ctr">
            <a:noAutofit/>
          </a:bodyPr>
          <a:lstStyle/>
          <a:p>
            <a:pPr marL="0" marR="0" lvl="0" indent="0" algn="ctr" defTabSz="685800" rtl="0" eaLnBrk="1" fontAlgn="auto" latinLnBrk="0" hangingPunct="1">
              <a:lnSpc>
                <a:spcPct val="90000"/>
              </a:lnSpc>
              <a:spcBef>
                <a:spcPts val="600"/>
              </a:spcBef>
              <a:spcAft>
                <a:spcPts val="0"/>
              </a:spcAft>
              <a:buClrTx/>
              <a:buSzTx/>
              <a:buFontTx/>
              <a:buNone/>
              <a:tabLst/>
              <a:defRPr/>
            </a:pPr>
            <a:r>
              <a:rPr kumimoji="0" lang="de-DE" sz="1600" b="0" i="0" u="none" strike="noStrike" kern="1200" cap="none" spc="0" normalizeH="0" baseline="0" noProof="0" err="1">
                <a:ln>
                  <a:noFill/>
                </a:ln>
                <a:solidFill>
                  <a:srgbClr val="FFFFFF"/>
                </a:solidFill>
                <a:effectLst/>
                <a:uLnTx/>
                <a:uFillTx/>
                <a:latin typeface="Arial"/>
                <a:ea typeface="+mn-ea"/>
                <a:cs typeface="+mn-cs"/>
              </a:rPr>
              <a:t>IaaS</a:t>
            </a:r>
            <a:endParaRPr kumimoji="0" lang="de-DE" sz="1600" b="0" i="0" u="none" strike="noStrike" kern="1200" cap="none" spc="0" normalizeH="0" baseline="0" noProof="0">
              <a:ln>
                <a:noFill/>
              </a:ln>
              <a:solidFill>
                <a:srgbClr val="FFFFFF"/>
              </a:solidFill>
              <a:effectLst/>
              <a:uLnTx/>
              <a:uFillTx/>
              <a:latin typeface="Arial"/>
              <a:ea typeface="+mn-ea"/>
              <a:cs typeface="+mn-cs"/>
            </a:endParaRPr>
          </a:p>
        </p:txBody>
      </p:sp>
      <p:sp>
        <p:nvSpPr>
          <p:cNvPr id="40" name="Shape 557"/>
          <p:cNvSpPr txBox="1"/>
          <p:nvPr/>
        </p:nvSpPr>
        <p:spPr>
          <a:xfrm>
            <a:off x="3566728" y="1781828"/>
            <a:ext cx="5028631" cy="792607"/>
          </a:xfrm>
          <a:prstGeom prst="rect">
            <a:avLst/>
          </a:prstGeom>
          <a:noFill/>
          <a:ln>
            <a:noFill/>
          </a:ln>
        </p:spPr>
        <p:txBody>
          <a:bodyPr lIns="0" tIns="0" rIns="0" bIns="0" anchor="ctr" anchorCtr="0">
            <a:noAutofit/>
          </a:bodyPr>
          <a:lstStyle/>
          <a:p>
            <a:pPr marL="0" marR="0" lvl="0" indent="0" algn="ctr" defTabSz="685800" rtl="0" eaLnBrk="1" fontAlgn="auto" latinLnBrk="0" hangingPunct="1">
              <a:lnSpc>
                <a:spcPct val="100000"/>
              </a:lnSpc>
              <a:spcBef>
                <a:spcPts val="0"/>
              </a:spcBef>
              <a:spcAft>
                <a:spcPts val="0"/>
              </a:spcAft>
              <a:buClr>
                <a:srgbClr val="F3F3F3"/>
              </a:buClr>
              <a:buSzPct val="25000"/>
              <a:buFontTx/>
              <a:buNone/>
              <a:tabLst/>
              <a:defRPr/>
            </a:pPr>
            <a:r>
              <a:rPr kumimoji="0" lang="en-US" sz="1800" b="1" i="0" u="none" strike="noStrike" kern="1200" cap="none" spc="0" normalizeH="0" baseline="0" noProof="0" err="1">
                <a:ln>
                  <a:noFill/>
                </a:ln>
                <a:solidFill>
                  <a:srgbClr val="F3F3F3"/>
                </a:solidFill>
                <a:effectLst/>
                <a:uLnTx/>
                <a:uFillTx/>
                <a:latin typeface="Arial"/>
                <a:ea typeface="Calibri" charset="0"/>
                <a:cs typeface="Calibri" charset="0"/>
                <a:sym typeface="Proxima Nova"/>
              </a:rPr>
              <a:t>Sourcecode</a:t>
            </a:r>
            <a:endParaRPr kumimoji="0" lang="en" sz="1800" b="1" i="0" u="none" strike="noStrike" kern="1200" cap="none" spc="0" normalizeH="0" baseline="0" noProof="0">
              <a:ln>
                <a:noFill/>
              </a:ln>
              <a:solidFill>
                <a:srgbClr val="F3F3F3"/>
              </a:solidFill>
              <a:effectLst/>
              <a:uLnTx/>
              <a:uFillTx/>
              <a:latin typeface="Arial"/>
              <a:ea typeface="Calibri" charset="0"/>
              <a:cs typeface="Calibri" charset="0"/>
              <a:sym typeface="Proxima Nova"/>
            </a:endParaRPr>
          </a:p>
        </p:txBody>
      </p:sp>
      <p:sp>
        <p:nvSpPr>
          <p:cNvPr id="41" name="Shape 557"/>
          <p:cNvSpPr txBox="1"/>
          <p:nvPr/>
        </p:nvSpPr>
        <p:spPr>
          <a:xfrm>
            <a:off x="3731414" y="2622414"/>
            <a:ext cx="4863945" cy="792607"/>
          </a:xfrm>
          <a:prstGeom prst="rect">
            <a:avLst/>
          </a:prstGeom>
          <a:noFill/>
          <a:ln>
            <a:noFill/>
          </a:ln>
        </p:spPr>
        <p:txBody>
          <a:bodyPr lIns="0" tIns="0" rIns="0" bIns="0" anchor="ctr" anchorCtr="0">
            <a:noAutofit/>
          </a:bodyPr>
          <a:lstStyle/>
          <a:p>
            <a:pPr marL="0" marR="0" lvl="0" indent="0" algn="ctr" defTabSz="685800" rtl="0" eaLnBrk="1" fontAlgn="auto" latinLnBrk="0" hangingPunct="1">
              <a:lnSpc>
                <a:spcPct val="100000"/>
              </a:lnSpc>
              <a:spcBef>
                <a:spcPts val="0"/>
              </a:spcBef>
              <a:spcAft>
                <a:spcPts val="0"/>
              </a:spcAft>
              <a:buClr>
                <a:srgbClr val="F3F3F3"/>
              </a:buClr>
              <a:buSzPct val="25000"/>
              <a:buFontTx/>
              <a:buNone/>
              <a:tabLst/>
              <a:defRPr/>
            </a:pPr>
            <a:r>
              <a:rPr kumimoji="0" lang="en-US" sz="1800" b="1" i="0" u="none" strike="noStrike" kern="1200" cap="none" spc="0" normalizeH="0" baseline="0" noProof="0">
                <a:ln>
                  <a:noFill/>
                </a:ln>
                <a:solidFill>
                  <a:srgbClr val="F3F3F3"/>
                </a:solidFill>
                <a:effectLst/>
                <a:uLnTx/>
                <a:uFillTx/>
                <a:latin typeface="Arial"/>
                <a:ea typeface="Calibri" charset="0"/>
                <a:cs typeface="Calibri" charset="0"/>
                <a:sym typeface="Proxima Nova"/>
              </a:rPr>
              <a:t>Container Images</a:t>
            </a:r>
            <a:endParaRPr kumimoji="0" lang="en" sz="1800" b="1" i="0" u="none" strike="noStrike" kern="1200" cap="none" spc="0" normalizeH="0" baseline="0" noProof="0">
              <a:ln>
                <a:noFill/>
              </a:ln>
              <a:solidFill>
                <a:srgbClr val="F3F3F3"/>
              </a:solidFill>
              <a:effectLst/>
              <a:uLnTx/>
              <a:uFillTx/>
              <a:latin typeface="Arial"/>
              <a:ea typeface="Calibri" charset="0"/>
              <a:cs typeface="Calibri" charset="0"/>
              <a:sym typeface="Proxima Nova"/>
            </a:endParaRPr>
          </a:p>
        </p:txBody>
      </p:sp>
      <p:sp>
        <p:nvSpPr>
          <p:cNvPr id="42" name="Shape 557"/>
          <p:cNvSpPr txBox="1"/>
          <p:nvPr/>
        </p:nvSpPr>
        <p:spPr>
          <a:xfrm>
            <a:off x="3566728" y="3708745"/>
            <a:ext cx="5028631" cy="792607"/>
          </a:xfrm>
          <a:prstGeom prst="rect">
            <a:avLst/>
          </a:prstGeom>
          <a:noFill/>
          <a:ln>
            <a:noFill/>
          </a:ln>
        </p:spPr>
        <p:txBody>
          <a:bodyPr lIns="0" tIns="0" rIns="0" bIns="0" anchor="ctr" anchorCtr="0">
            <a:noAutofit/>
          </a:bodyPr>
          <a:lstStyle/>
          <a:p>
            <a:pPr marL="0" marR="0" lvl="0" indent="0" algn="ctr" defTabSz="685800" rtl="0" eaLnBrk="1" fontAlgn="auto" latinLnBrk="0" hangingPunct="1">
              <a:lnSpc>
                <a:spcPct val="100000"/>
              </a:lnSpc>
              <a:spcBef>
                <a:spcPts val="0"/>
              </a:spcBef>
              <a:spcAft>
                <a:spcPts val="0"/>
              </a:spcAft>
              <a:buClr>
                <a:srgbClr val="F3F3F3"/>
              </a:buClr>
              <a:buSzPct val="25000"/>
              <a:buFontTx/>
              <a:buNone/>
              <a:tabLst/>
              <a:defRPr/>
            </a:pPr>
            <a:r>
              <a:rPr kumimoji="0" lang="en-US" sz="1800" b="1" i="0" u="none" strike="noStrike" kern="1200" cap="none" spc="0" normalizeH="0" baseline="0" noProof="0">
                <a:ln>
                  <a:noFill/>
                </a:ln>
                <a:solidFill>
                  <a:srgbClr val="F3F3F3"/>
                </a:solidFill>
                <a:effectLst/>
                <a:uLnTx/>
                <a:uFillTx/>
                <a:latin typeface="Arial"/>
                <a:ea typeface="Calibri" charset="0"/>
                <a:cs typeface="Calibri" charset="0"/>
                <a:sym typeface="Proxima Nova"/>
              </a:rPr>
              <a:t>Virtual Machines</a:t>
            </a:r>
            <a:endParaRPr kumimoji="0" lang="en" sz="1800" b="1" i="0" u="none" strike="noStrike" kern="1200" cap="none" spc="0" normalizeH="0" baseline="0" noProof="0">
              <a:ln>
                <a:noFill/>
              </a:ln>
              <a:solidFill>
                <a:srgbClr val="F3F3F3"/>
              </a:solidFill>
              <a:effectLst/>
              <a:uLnTx/>
              <a:uFillTx/>
              <a:latin typeface="Arial"/>
              <a:ea typeface="Calibri" charset="0"/>
              <a:cs typeface="Calibri" charset="0"/>
              <a:sym typeface="Proxima Nova"/>
            </a:endParaRPr>
          </a:p>
        </p:txBody>
      </p:sp>
    </p:spTree>
    <p:extLst>
      <p:ext uri="{BB962C8B-B14F-4D97-AF65-F5344CB8AC3E}">
        <p14:creationId xmlns:p14="http://schemas.microsoft.com/office/powerpoint/2010/main" val="3787199303"/>
      </p:ext>
    </p:extLst>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90E9-BDFB-4B7D-B3C9-902184BA7D08}"/>
              </a:ext>
            </a:extLst>
          </p:cNvPr>
          <p:cNvSpPr>
            <a:spLocks noGrp="1"/>
          </p:cNvSpPr>
          <p:nvPr>
            <p:ph type="title"/>
          </p:nvPr>
        </p:nvSpPr>
        <p:spPr/>
        <p:txBody>
          <a:bodyPr/>
          <a:lstStyle/>
          <a:p>
            <a:r>
              <a:rPr lang="en-US"/>
              <a:t>Modern apps are complex and distributed </a:t>
            </a:r>
          </a:p>
        </p:txBody>
      </p:sp>
      <p:sp>
        <p:nvSpPr>
          <p:cNvPr id="3" name="Subtitle 2">
            <a:extLst>
              <a:ext uri="{FF2B5EF4-FFF2-40B4-BE49-F238E27FC236}">
                <a16:creationId xmlns:a16="http://schemas.microsoft.com/office/drawing/2014/main" id="{8F43870E-8228-47DD-B9F5-0709830F784F}"/>
              </a:ext>
            </a:extLst>
          </p:cNvPr>
          <p:cNvSpPr>
            <a:spLocks noGrp="1"/>
          </p:cNvSpPr>
          <p:nvPr>
            <p:ph type="subTitle" idx="1"/>
          </p:nvPr>
        </p:nvSpPr>
        <p:spPr/>
        <p:txBody>
          <a:bodyPr/>
          <a:lstStyle/>
          <a:p>
            <a:endParaRPr lang="en-US"/>
          </a:p>
        </p:txBody>
      </p:sp>
      <p:cxnSp>
        <p:nvCxnSpPr>
          <p:cNvPr id="4" name="Straight Connector 3">
            <a:extLst>
              <a:ext uri="{FF2B5EF4-FFF2-40B4-BE49-F238E27FC236}">
                <a16:creationId xmlns:a16="http://schemas.microsoft.com/office/drawing/2014/main" id="{B74007F4-8DBA-4B57-AC18-D58F0854676D}"/>
              </a:ext>
            </a:extLst>
          </p:cNvPr>
          <p:cNvCxnSpPr>
            <a:cxnSpLocks/>
          </p:cNvCxnSpPr>
          <p:nvPr/>
        </p:nvCxnSpPr>
        <p:spPr bwMode="gray">
          <a:xfrm flipH="1">
            <a:off x="3149729" y="1497700"/>
            <a:ext cx="2776575" cy="1962497"/>
          </a:xfrm>
          <a:prstGeom prst="line">
            <a:avLst/>
          </a:prstGeom>
          <a:noFill/>
          <a:ln w="31750" cap="flat" cmpd="sng" algn="ctr">
            <a:solidFill>
              <a:srgbClr val="1A428A"/>
            </a:solidFill>
            <a:prstDash val="sysDash"/>
            <a:miter lim="800000"/>
            <a:tailEnd type="none"/>
          </a:ln>
          <a:effectLst/>
        </p:spPr>
      </p:cxnSp>
      <p:cxnSp>
        <p:nvCxnSpPr>
          <p:cNvPr id="5" name="Straight Connector 4">
            <a:extLst>
              <a:ext uri="{FF2B5EF4-FFF2-40B4-BE49-F238E27FC236}">
                <a16:creationId xmlns:a16="http://schemas.microsoft.com/office/drawing/2014/main" id="{381A9AE8-CB3F-4FEE-8A3E-55DFD670A108}"/>
              </a:ext>
            </a:extLst>
          </p:cNvPr>
          <p:cNvCxnSpPr>
            <a:cxnSpLocks/>
          </p:cNvCxnSpPr>
          <p:nvPr/>
        </p:nvCxnSpPr>
        <p:spPr bwMode="gray">
          <a:xfrm>
            <a:off x="2144339" y="2640082"/>
            <a:ext cx="3998669" cy="0"/>
          </a:xfrm>
          <a:prstGeom prst="line">
            <a:avLst/>
          </a:prstGeom>
          <a:noFill/>
          <a:ln w="31750" cap="flat" cmpd="sng" algn="ctr">
            <a:solidFill>
              <a:srgbClr val="1A428A"/>
            </a:solidFill>
            <a:prstDash val="sysDash"/>
            <a:miter lim="800000"/>
            <a:tailEnd type="none"/>
          </a:ln>
          <a:effectLst/>
        </p:spPr>
      </p:cxnSp>
      <p:cxnSp>
        <p:nvCxnSpPr>
          <p:cNvPr id="6" name="Straight Connector 5">
            <a:extLst>
              <a:ext uri="{FF2B5EF4-FFF2-40B4-BE49-F238E27FC236}">
                <a16:creationId xmlns:a16="http://schemas.microsoft.com/office/drawing/2014/main" id="{453BEE68-B5BE-44B6-90CA-A96B22A1DA83}"/>
              </a:ext>
            </a:extLst>
          </p:cNvPr>
          <p:cNvCxnSpPr>
            <a:cxnSpLocks/>
            <a:endCxn id="28" idx="1"/>
          </p:cNvCxnSpPr>
          <p:nvPr/>
        </p:nvCxnSpPr>
        <p:spPr bwMode="gray">
          <a:xfrm>
            <a:off x="3177432" y="1740686"/>
            <a:ext cx="2118904" cy="1581003"/>
          </a:xfrm>
          <a:prstGeom prst="line">
            <a:avLst/>
          </a:prstGeom>
          <a:noFill/>
          <a:ln w="31750" cap="flat" cmpd="sng" algn="ctr">
            <a:solidFill>
              <a:srgbClr val="1A428A"/>
            </a:solidFill>
            <a:prstDash val="sysDash"/>
            <a:miter lim="800000"/>
            <a:tailEnd type="none"/>
          </a:ln>
          <a:effectLst/>
        </p:spPr>
      </p:cxnSp>
      <p:sp>
        <p:nvSpPr>
          <p:cNvPr id="7" name="Text Placeholder 37">
            <a:extLst>
              <a:ext uri="{FF2B5EF4-FFF2-40B4-BE49-F238E27FC236}">
                <a16:creationId xmlns:a16="http://schemas.microsoft.com/office/drawing/2014/main" id="{EC2644E5-1727-4AFB-8F8D-70AA19929E1F}"/>
              </a:ext>
            </a:extLst>
          </p:cNvPr>
          <p:cNvSpPr txBox="1">
            <a:spLocks/>
          </p:cNvSpPr>
          <p:nvPr/>
        </p:nvSpPr>
        <p:spPr>
          <a:xfrm>
            <a:off x="4979510" y="3992845"/>
            <a:ext cx="1199960" cy="201680"/>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1125"/>
              </a:spcBef>
              <a:spcAft>
                <a:spcPts val="0"/>
              </a:spcAft>
              <a:buClr>
                <a:srgbClr val="717074">
                  <a:lumMod val="60000"/>
                  <a:lumOff val="40000"/>
                </a:srgbClr>
              </a:buClr>
              <a:buSzPct val="90000"/>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Microservices</a:t>
            </a:r>
          </a:p>
        </p:txBody>
      </p:sp>
      <p:sp>
        <p:nvSpPr>
          <p:cNvPr id="8" name="Oval 7">
            <a:extLst>
              <a:ext uri="{FF2B5EF4-FFF2-40B4-BE49-F238E27FC236}">
                <a16:creationId xmlns:a16="http://schemas.microsoft.com/office/drawing/2014/main" id="{849B9E76-39A7-4D9F-8229-23539968FF29}"/>
              </a:ext>
            </a:extLst>
          </p:cNvPr>
          <p:cNvSpPr/>
          <p:nvPr/>
        </p:nvSpPr>
        <p:spPr>
          <a:xfrm>
            <a:off x="2612997" y="3192883"/>
            <a:ext cx="723452" cy="723452"/>
          </a:xfrm>
          <a:prstGeom prst="ellipse">
            <a:avLst/>
          </a:prstGeom>
          <a:solidFill>
            <a:srgbClr val="387C2C"/>
          </a:solidFill>
          <a:ln w="76200" cap="flat" cmpd="sng" algn="ctr">
            <a:noFill/>
            <a:prstDash val="solid"/>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Metropolis"/>
              <a:ea typeface="+mn-ea"/>
              <a:cs typeface="+mn-cs"/>
            </a:endParaRPr>
          </a:p>
        </p:txBody>
      </p:sp>
      <p:sp>
        <p:nvSpPr>
          <p:cNvPr id="9" name="Freeform 29">
            <a:extLst>
              <a:ext uri="{FF2B5EF4-FFF2-40B4-BE49-F238E27FC236}">
                <a16:creationId xmlns:a16="http://schemas.microsoft.com/office/drawing/2014/main" id="{78B1BDCD-5A98-4BB9-A1D3-406C7F759FAC}"/>
              </a:ext>
            </a:extLst>
          </p:cNvPr>
          <p:cNvSpPr>
            <a:spLocks noChangeAspect="1" noEditPoints="1"/>
          </p:cNvSpPr>
          <p:nvPr/>
        </p:nvSpPr>
        <p:spPr bwMode="auto">
          <a:xfrm>
            <a:off x="2751500" y="3342397"/>
            <a:ext cx="435794" cy="428090"/>
          </a:xfrm>
          <a:custGeom>
            <a:avLst/>
            <a:gdLst>
              <a:gd name="T0" fmla="*/ 362 w 386"/>
              <a:gd name="T1" fmla="*/ 205 h 379"/>
              <a:gd name="T2" fmla="*/ 309 w 386"/>
              <a:gd name="T3" fmla="*/ 221 h 379"/>
              <a:gd name="T4" fmla="*/ 320 w 386"/>
              <a:gd name="T5" fmla="*/ 206 h 379"/>
              <a:gd name="T6" fmla="*/ 369 w 386"/>
              <a:gd name="T7" fmla="*/ 151 h 379"/>
              <a:gd name="T8" fmla="*/ 319 w 386"/>
              <a:gd name="T9" fmla="*/ 93 h 379"/>
              <a:gd name="T10" fmla="*/ 248 w 386"/>
              <a:gd name="T11" fmla="*/ 17 h 379"/>
              <a:gd name="T12" fmla="*/ 180 w 386"/>
              <a:gd name="T13" fmla="*/ 64 h 379"/>
              <a:gd name="T14" fmla="*/ 170 w 386"/>
              <a:gd name="T15" fmla="*/ 69 h 379"/>
              <a:gd name="T16" fmla="*/ 85 w 386"/>
              <a:gd name="T17" fmla="*/ 110 h 379"/>
              <a:gd name="T18" fmla="*/ 76 w 386"/>
              <a:gd name="T19" fmla="*/ 116 h 379"/>
              <a:gd name="T20" fmla="*/ 17 w 386"/>
              <a:gd name="T21" fmla="*/ 158 h 379"/>
              <a:gd name="T22" fmla="*/ 83 w 386"/>
              <a:gd name="T23" fmla="*/ 200 h 379"/>
              <a:gd name="T24" fmla="*/ 62 w 386"/>
              <a:gd name="T25" fmla="*/ 220 h 379"/>
              <a:gd name="T26" fmla="*/ 64 w 386"/>
              <a:gd name="T27" fmla="*/ 98 h 379"/>
              <a:gd name="T28" fmla="*/ 146 w 386"/>
              <a:gd name="T29" fmla="*/ 47 h 379"/>
              <a:gd name="T30" fmla="*/ 249 w 386"/>
              <a:gd name="T31" fmla="*/ 1 h 379"/>
              <a:gd name="T32" fmla="*/ 385 w 386"/>
              <a:gd name="T33" fmla="*/ 151 h 379"/>
              <a:gd name="T34" fmla="*/ 291 w 386"/>
              <a:gd name="T35" fmla="*/ 350 h 379"/>
              <a:gd name="T36" fmla="*/ 95 w 386"/>
              <a:gd name="T37" fmla="*/ 350 h 379"/>
              <a:gd name="T38" fmla="*/ 193 w 386"/>
              <a:gd name="T39" fmla="*/ 116 h 379"/>
              <a:gd name="T40" fmla="*/ 280 w 386"/>
              <a:gd name="T41" fmla="*/ 296 h 379"/>
              <a:gd name="T42" fmla="*/ 106 w 386"/>
              <a:gd name="T43" fmla="*/ 296 h 379"/>
              <a:gd name="T44" fmla="*/ 193 w 386"/>
              <a:gd name="T45" fmla="*/ 368 h 379"/>
              <a:gd name="T46" fmla="*/ 280 w 386"/>
              <a:gd name="T47" fmla="*/ 296 h 379"/>
              <a:gd name="T48" fmla="*/ 193 w 386"/>
              <a:gd name="T49" fmla="*/ 243 h 379"/>
              <a:gd name="T50" fmla="*/ 106 w 386"/>
              <a:gd name="T51" fmla="*/ 282 h 379"/>
              <a:gd name="T52" fmla="*/ 280 w 386"/>
              <a:gd name="T53" fmla="*/ 283 h 379"/>
              <a:gd name="T54" fmla="*/ 280 w 386"/>
              <a:gd name="T55" fmla="*/ 214 h 379"/>
              <a:gd name="T56" fmla="*/ 193 w 386"/>
              <a:gd name="T57" fmla="*/ 175 h 379"/>
              <a:gd name="T58" fmla="*/ 106 w 386"/>
              <a:gd name="T59" fmla="*/ 214 h 379"/>
              <a:gd name="T60" fmla="*/ 280 w 386"/>
              <a:gd name="T61" fmla="*/ 214 h 379"/>
              <a:gd name="T62" fmla="*/ 193 w 386"/>
              <a:gd name="T63" fmla="*/ 127 h 379"/>
              <a:gd name="T64" fmla="*/ 193 w 386"/>
              <a:gd name="T65" fmla="*/ 16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6" h="379">
                <a:moveTo>
                  <a:pt x="385" y="151"/>
                </a:moveTo>
                <a:cubicBezTo>
                  <a:pt x="385" y="172"/>
                  <a:pt x="376" y="192"/>
                  <a:pt x="362" y="205"/>
                </a:cubicBezTo>
                <a:cubicBezTo>
                  <a:pt x="350" y="216"/>
                  <a:pt x="335" y="222"/>
                  <a:pt x="319" y="222"/>
                </a:cubicBezTo>
                <a:cubicBezTo>
                  <a:pt x="316" y="222"/>
                  <a:pt x="312" y="222"/>
                  <a:pt x="309" y="221"/>
                </a:cubicBezTo>
                <a:cubicBezTo>
                  <a:pt x="309" y="204"/>
                  <a:pt x="309" y="204"/>
                  <a:pt x="309" y="204"/>
                </a:cubicBezTo>
                <a:cubicBezTo>
                  <a:pt x="312" y="205"/>
                  <a:pt x="316" y="206"/>
                  <a:pt x="320" y="206"/>
                </a:cubicBezTo>
                <a:cubicBezTo>
                  <a:pt x="331" y="206"/>
                  <a:pt x="342" y="202"/>
                  <a:pt x="351" y="193"/>
                </a:cubicBezTo>
                <a:cubicBezTo>
                  <a:pt x="362" y="183"/>
                  <a:pt x="369" y="167"/>
                  <a:pt x="369" y="151"/>
                </a:cubicBezTo>
                <a:cubicBezTo>
                  <a:pt x="370" y="121"/>
                  <a:pt x="351" y="96"/>
                  <a:pt x="325" y="94"/>
                </a:cubicBezTo>
                <a:cubicBezTo>
                  <a:pt x="319" y="93"/>
                  <a:pt x="319" y="93"/>
                  <a:pt x="319" y="93"/>
                </a:cubicBezTo>
                <a:cubicBezTo>
                  <a:pt x="318" y="87"/>
                  <a:pt x="318" y="87"/>
                  <a:pt x="318" y="87"/>
                </a:cubicBezTo>
                <a:cubicBezTo>
                  <a:pt x="314" y="48"/>
                  <a:pt x="284" y="18"/>
                  <a:pt x="248" y="17"/>
                </a:cubicBezTo>
                <a:cubicBezTo>
                  <a:pt x="248" y="17"/>
                  <a:pt x="247" y="17"/>
                  <a:pt x="247" y="17"/>
                </a:cubicBezTo>
                <a:cubicBezTo>
                  <a:pt x="218" y="17"/>
                  <a:pt x="192" y="35"/>
                  <a:pt x="180" y="64"/>
                </a:cubicBezTo>
                <a:cubicBezTo>
                  <a:pt x="177" y="72"/>
                  <a:pt x="177" y="72"/>
                  <a:pt x="177" y="72"/>
                </a:cubicBezTo>
                <a:cubicBezTo>
                  <a:pt x="170" y="69"/>
                  <a:pt x="170" y="69"/>
                  <a:pt x="170" y="69"/>
                </a:cubicBezTo>
                <a:cubicBezTo>
                  <a:pt x="162" y="65"/>
                  <a:pt x="154" y="63"/>
                  <a:pt x="145" y="63"/>
                </a:cubicBezTo>
                <a:cubicBezTo>
                  <a:pt x="117" y="62"/>
                  <a:pt x="91" y="82"/>
                  <a:pt x="85" y="110"/>
                </a:cubicBezTo>
                <a:cubicBezTo>
                  <a:pt x="84" y="118"/>
                  <a:pt x="84" y="118"/>
                  <a:pt x="84" y="118"/>
                </a:cubicBezTo>
                <a:cubicBezTo>
                  <a:pt x="76" y="116"/>
                  <a:pt x="76" y="116"/>
                  <a:pt x="76" y="116"/>
                </a:cubicBezTo>
                <a:cubicBezTo>
                  <a:pt x="72" y="115"/>
                  <a:pt x="68" y="114"/>
                  <a:pt x="64" y="114"/>
                </a:cubicBezTo>
                <a:cubicBezTo>
                  <a:pt x="39" y="114"/>
                  <a:pt x="18" y="133"/>
                  <a:pt x="17" y="158"/>
                </a:cubicBezTo>
                <a:cubicBezTo>
                  <a:pt x="16" y="183"/>
                  <a:pt x="37" y="203"/>
                  <a:pt x="62" y="204"/>
                </a:cubicBezTo>
                <a:cubicBezTo>
                  <a:pt x="70" y="204"/>
                  <a:pt x="77" y="203"/>
                  <a:pt x="83" y="200"/>
                </a:cubicBezTo>
                <a:cubicBezTo>
                  <a:pt x="83" y="217"/>
                  <a:pt x="83" y="217"/>
                  <a:pt x="83" y="217"/>
                </a:cubicBezTo>
                <a:cubicBezTo>
                  <a:pt x="76" y="219"/>
                  <a:pt x="69" y="220"/>
                  <a:pt x="62" y="220"/>
                </a:cubicBezTo>
                <a:cubicBezTo>
                  <a:pt x="27" y="219"/>
                  <a:pt x="0" y="191"/>
                  <a:pt x="1" y="158"/>
                </a:cubicBezTo>
                <a:cubicBezTo>
                  <a:pt x="2" y="124"/>
                  <a:pt x="30" y="97"/>
                  <a:pt x="64" y="98"/>
                </a:cubicBezTo>
                <a:cubicBezTo>
                  <a:pt x="67" y="98"/>
                  <a:pt x="69" y="98"/>
                  <a:pt x="72" y="99"/>
                </a:cubicBezTo>
                <a:cubicBezTo>
                  <a:pt x="82" y="67"/>
                  <a:pt x="112" y="46"/>
                  <a:pt x="146" y="47"/>
                </a:cubicBezTo>
                <a:cubicBezTo>
                  <a:pt x="154" y="47"/>
                  <a:pt x="162" y="49"/>
                  <a:pt x="169" y="51"/>
                </a:cubicBezTo>
                <a:cubicBezTo>
                  <a:pt x="184" y="19"/>
                  <a:pt x="215" y="0"/>
                  <a:pt x="249" y="1"/>
                </a:cubicBezTo>
                <a:cubicBezTo>
                  <a:pt x="291" y="2"/>
                  <a:pt x="326" y="35"/>
                  <a:pt x="333" y="79"/>
                </a:cubicBezTo>
                <a:cubicBezTo>
                  <a:pt x="364" y="85"/>
                  <a:pt x="386" y="116"/>
                  <a:pt x="385" y="151"/>
                </a:cubicBezTo>
                <a:close/>
                <a:moveTo>
                  <a:pt x="291" y="146"/>
                </a:moveTo>
                <a:cubicBezTo>
                  <a:pt x="291" y="350"/>
                  <a:pt x="291" y="350"/>
                  <a:pt x="291" y="350"/>
                </a:cubicBezTo>
                <a:cubicBezTo>
                  <a:pt x="291" y="370"/>
                  <a:pt x="240" y="379"/>
                  <a:pt x="193" y="379"/>
                </a:cubicBezTo>
                <a:cubicBezTo>
                  <a:pt x="146" y="379"/>
                  <a:pt x="95" y="370"/>
                  <a:pt x="95" y="350"/>
                </a:cubicBezTo>
                <a:cubicBezTo>
                  <a:pt x="95" y="146"/>
                  <a:pt x="95" y="146"/>
                  <a:pt x="95" y="146"/>
                </a:cubicBezTo>
                <a:cubicBezTo>
                  <a:pt x="95" y="125"/>
                  <a:pt x="146" y="116"/>
                  <a:pt x="193" y="116"/>
                </a:cubicBezTo>
                <a:cubicBezTo>
                  <a:pt x="240" y="116"/>
                  <a:pt x="291" y="125"/>
                  <a:pt x="291" y="146"/>
                </a:cubicBezTo>
                <a:close/>
                <a:moveTo>
                  <a:pt x="280" y="296"/>
                </a:moveTo>
                <a:cubicBezTo>
                  <a:pt x="262" y="305"/>
                  <a:pt x="229" y="311"/>
                  <a:pt x="194" y="311"/>
                </a:cubicBezTo>
                <a:cubicBezTo>
                  <a:pt x="160" y="311"/>
                  <a:pt x="124" y="306"/>
                  <a:pt x="106" y="296"/>
                </a:cubicBezTo>
                <a:cubicBezTo>
                  <a:pt x="106" y="350"/>
                  <a:pt x="106" y="350"/>
                  <a:pt x="106" y="350"/>
                </a:cubicBezTo>
                <a:cubicBezTo>
                  <a:pt x="106" y="356"/>
                  <a:pt x="137" y="368"/>
                  <a:pt x="193" y="368"/>
                </a:cubicBezTo>
                <a:cubicBezTo>
                  <a:pt x="249" y="368"/>
                  <a:pt x="280" y="356"/>
                  <a:pt x="280" y="350"/>
                </a:cubicBezTo>
                <a:lnTo>
                  <a:pt x="280" y="296"/>
                </a:lnTo>
                <a:close/>
                <a:moveTo>
                  <a:pt x="280" y="228"/>
                </a:moveTo>
                <a:cubicBezTo>
                  <a:pt x="262" y="238"/>
                  <a:pt x="227" y="243"/>
                  <a:pt x="193" y="243"/>
                </a:cubicBezTo>
                <a:cubicBezTo>
                  <a:pt x="159" y="243"/>
                  <a:pt x="124" y="238"/>
                  <a:pt x="106" y="228"/>
                </a:cubicBezTo>
                <a:cubicBezTo>
                  <a:pt x="106" y="282"/>
                  <a:pt x="106" y="282"/>
                  <a:pt x="106" y="282"/>
                </a:cubicBezTo>
                <a:cubicBezTo>
                  <a:pt x="106" y="287"/>
                  <a:pt x="136" y="300"/>
                  <a:pt x="194" y="300"/>
                </a:cubicBezTo>
                <a:cubicBezTo>
                  <a:pt x="235" y="300"/>
                  <a:pt x="269" y="291"/>
                  <a:pt x="280" y="283"/>
                </a:cubicBezTo>
                <a:lnTo>
                  <a:pt x="280" y="228"/>
                </a:lnTo>
                <a:close/>
                <a:moveTo>
                  <a:pt x="280" y="214"/>
                </a:moveTo>
                <a:cubicBezTo>
                  <a:pt x="280" y="160"/>
                  <a:pt x="280" y="160"/>
                  <a:pt x="280" y="160"/>
                </a:cubicBezTo>
                <a:cubicBezTo>
                  <a:pt x="262" y="170"/>
                  <a:pt x="227" y="175"/>
                  <a:pt x="193" y="175"/>
                </a:cubicBezTo>
                <a:cubicBezTo>
                  <a:pt x="159" y="175"/>
                  <a:pt x="124" y="170"/>
                  <a:pt x="106" y="160"/>
                </a:cubicBezTo>
                <a:cubicBezTo>
                  <a:pt x="106" y="214"/>
                  <a:pt x="106" y="214"/>
                  <a:pt x="106" y="214"/>
                </a:cubicBezTo>
                <a:cubicBezTo>
                  <a:pt x="106" y="220"/>
                  <a:pt x="137" y="232"/>
                  <a:pt x="193" y="232"/>
                </a:cubicBezTo>
                <a:cubicBezTo>
                  <a:pt x="249" y="232"/>
                  <a:pt x="280" y="220"/>
                  <a:pt x="280" y="214"/>
                </a:cubicBezTo>
                <a:close/>
                <a:moveTo>
                  <a:pt x="280" y="146"/>
                </a:moveTo>
                <a:cubicBezTo>
                  <a:pt x="280" y="140"/>
                  <a:pt x="250" y="127"/>
                  <a:pt x="193" y="127"/>
                </a:cubicBezTo>
                <a:cubicBezTo>
                  <a:pt x="136" y="127"/>
                  <a:pt x="106" y="140"/>
                  <a:pt x="106" y="146"/>
                </a:cubicBezTo>
                <a:cubicBezTo>
                  <a:pt x="106" y="151"/>
                  <a:pt x="136" y="164"/>
                  <a:pt x="193" y="164"/>
                </a:cubicBezTo>
                <a:cubicBezTo>
                  <a:pt x="250" y="164"/>
                  <a:pt x="280" y="151"/>
                  <a:pt x="280" y="146"/>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Metropolis"/>
              <a:ea typeface="+mn-ea"/>
              <a:cs typeface="+mn-cs"/>
            </a:endParaRPr>
          </a:p>
        </p:txBody>
      </p:sp>
      <p:sp>
        <p:nvSpPr>
          <p:cNvPr id="10" name="Oval 9">
            <a:extLst>
              <a:ext uri="{FF2B5EF4-FFF2-40B4-BE49-F238E27FC236}">
                <a16:creationId xmlns:a16="http://schemas.microsoft.com/office/drawing/2014/main" id="{D12CEA74-FC30-4881-9C53-E5B12C2F7EB8}"/>
              </a:ext>
            </a:extLst>
          </p:cNvPr>
          <p:cNvSpPr/>
          <p:nvPr/>
        </p:nvSpPr>
        <p:spPr>
          <a:xfrm>
            <a:off x="6047775" y="2251153"/>
            <a:ext cx="695336" cy="695336"/>
          </a:xfrm>
          <a:prstGeom prst="ellipse">
            <a:avLst/>
          </a:prstGeom>
          <a:solidFill>
            <a:srgbClr val="0091DA"/>
          </a:solidFill>
          <a:ln w="76200" cap="flat" cmpd="sng" algn="ctr">
            <a:noFill/>
            <a:prstDash val="solid"/>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Metropolis"/>
              <a:ea typeface="+mn-ea"/>
              <a:cs typeface="+mn-cs"/>
            </a:endParaRPr>
          </a:p>
        </p:txBody>
      </p:sp>
      <p:sp>
        <p:nvSpPr>
          <p:cNvPr id="11" name="Text Placeholder 36">
            <a:extLst>
              <a:ext uri="{FF2B5EF4-FFF2-40B4-BE49-F238E27FC236}">
                <a16:creationId xmlns:a16="http://schemas.microsoft.com/office/drawing/2014/main" id="{9B98A15B-E4E7-4488-96AA-3960C99D0226}"/>
              </a:ext>
            </a:extLst>
          </p:cNvPr>
          <p:cNvSpPr txBox="1">
            <a:spLocks/>
          </p:cNvSpPr>
          <p:nvPr/>
        </p:nvSpPr>
        <p:spPr>
          <a:xfrm>
            <a:off x="5857865" y="2973177"/>
            <a:ext cx="1075155" cy="16521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1125"/>
              </a:spcBef>
              <a:spcAft>
                <a:spcPts val="0"/>
              </a:spcAft>
              <a:buClr>
                <a:srgbClr val="717074">
                  <a:lumMod val="60000"/>
                  <a:lumOff val="40000"/>
                </a:srgbClr>
              </a:buClr>
              <a:buSzPct val="90000"/>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Database</a:t>
            </a:r>
          </a:p>
        </p:txBody>
      </p:sp>
      <p:sp>
        <p:nvSpPr>
          <p:cNvPr id="12" name="Freeform 78">
            <a:extLst>
              <a:ext uri="{FF2B5EF4-FFF2-40B4-BE49-F238E27FC236}">
                <a16:creationId xmlns:a16="http://schemas.microsoft.com/office/drawing/2014/main" id="{B31CB5FC-1031-4BBD-9930-CF2A909B56F9}"/>
              </a:ext>
            </a:extLst>
          </p:cNvPr>
          <p:cNvSpPr>
            <a:spLocks noChangeAspect="1" noEditPoints="1"/>
          </p:cNvSpPr>
          <p:nvPr/>
        </p:nvSpPr>
        <p:spPr bwMode="auto">
          <a:xfrm>
            <a:off x="6240222" y="2390449"/>
            <a:ext cx="310441" cy="416741"/>
          </a:xfrm>
          <a:custGeom>
            <a:avLst/>
            <a:gdLst>
              <a:gd name="T0" fmla="*/ 143 w 286"/>
              <a:gd name="T1" fmla="*/ 0 h 384"/>
              <a:gd name="T2" fmla="*/ 0 w 286"/>
              <a:gd name="T3" fmla="*/ 43 h 384"/>
              <a:gd name="T4" fmla="*/ 0 w 286"/>
              <a:gd name="T5" fmla="*/ 341 h 384"/>
              <a:gd name="T6" fmla="*/ 143 w 286"/>
              <a:gd name="T7" fmla="*/ 384 h 384"/>
              <a:gd name="T8" fmla="*/ 286 w 286"/>
              <a:gd name="T9" fmla="*/ 341 h 384"/>
              <a:gd name="T10" fmla="*/ 286 w 286"/>
              <a:gd name="T11" fmla="*/ 43 h 384"/>
              <a:gd name="T12" fmla="*/ 143 w 286"/>
              <a:gd name="T13" fmla="*/ 0 h 384"/>
              <a:gd name="T14" fmla="*/ 143 w 286"/>
              <a:gd name="T15" fmla="*/ 16 h 384"/>
              <a:gd name="T16" fmla="*/ 270 w 286"/>
              <a:gd name="T17" fmla="*/ 43 h 384"/>
              <a:gd name="T18" fmla="*/ 143 w 286"/>
              <a:gd name="T19" fmla="*/ 69 h 384"/>
              <a:gd name="T20" fmla="*/ 16 w 286"/>
              <a:gd name="T21" fmla="*/ 43 h 384"/>
              <a:gd name="T22" fmla="*/ 143 w 286"/>
              <a:gd name="T23" fmla="*/ 16 h 384"/>
              <a:gd name="T24" fmla="*/ 270 w 286"/>
              <a:gd name="T25" fmla="*/ 341 h 384"/>
              <a:gd name="T26" fmla="*/ 143 w 286"/>
              <a:gd name="T27" fmla="*/ 368 h 384"/>
              <a:gd name="T28" fmla="*/ 16 w 286"/>
              <a:gd name="T29" fmla="*/ 341 h 384"/>
              <a:gd name="T30" fmla="*/ 16 w 286"/>
              <a:gd name="T31" fmla="*/ 263 h 384"/>
              <a:gd name="T32" fmla="*/ 144 w 286"/>
              <a:gd name="T33" fmla="*/ 285 h 384"/>
              <a:gd name="T34" fmla="*/ 270 w 286"/>
              <a:gd name="T35" fmla="*/ 262 h 384"/>
              <a:gd name="T36" fmla="*/ 270 w 286"/>
              <a:gd name="T37" fmla="*/ 341 h 384"/>
              <a:gd name="T38" fmla="*/ 270 w 286"/>
              <a:gd name="T39" fmla="*/ 243 h 384"/>
              <a:gd name="T40" fmla="*/ 144 w 286"/>
              <a:gd name="T41" fmla="*/ 269 h 384"/>
              <a:gd name="T42" fmla="*/ 16 w 286"/>
              <a:gd name="T43" fmla="*/ 242 h 384"/>
              <a:gd name="T44" fmla="*/ 16 w 286"/>
              <a:gd name="T45" fmla="*/ 163 h 384"/>
              <a:gd name="T46" fmla="*/ 143 w 286"/>
              <a:gd name="T47" fmla="*/ 185 h 384"/>
              <a:gd name="T48" fmla="*/ 270 w 286"/>
              <a:gd name="T49" fmla="*/ 163 h 384"/>
              <a:gd name="T50" fmla="*/ 270 w 286"/>
              <a:gd name="T51" fmla="*/ 243 h 384"/>
              <a:gd name="T52" fmla="*/ 143 w 286"/>
              <a:gd name="T53" fmla="*/ 169 h 384"/>
              <a:gd name="T54" fmla="*/ 16 w 286"/>
              <a:gd name="T55" fmla="*/ 142 h 384"/>
              <a:gd name="T56" fmla="*/ 16 w 286"/>
              <a:gd name="T57" fmla="*/ 64 h 384"/>
              <a:gd name="T58" fmla="*/ 143 w 286"/>
              <a:gd name="T59" fmla="*/ 85 h 384"/>
              <a:gd name="T60" fmla="*/ 270 w 286"/>
              <a:gd name="T61" fmla="*/ 64 h 384"/>
              <a:gd name="T62" fmla="*/ 270 w 286"/>
              <a:gd name="T63" fmla="*/ 142 h 384"/>
              <a:gd name="T64" fmla="*/ 143 w 286"/>
              <a:gd name="T6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384">
                <a:moveTo>
                  <a:pt x="143" y="0"/>
                </a:moveTo>
                <a:cubicBezTo>
                  <a:pt x="74" y="0"/>
                  <a:pt x="0" y="13"/>
                  <a:pt x="0" y="43"/>
                </a:cubicBezTo>
                <a:cubicBezTo>
                  <a:pt x="0" y="341"/>
                  <a:pt x="0" y="341"/>
                  <a:pt x="0" y="341"/>
                </a:cubicBezTo>
                <a:cubicBezTo>
                  <a:pt x="0" y="371"/>
                  <a:pt x="74" y="384"/>
                  <a:pt x="143" y="384"/>
                </a:cubicBezTo>
                <a:cubicBezTo>
                  <a:pt x="212" y="384"/>
                  <a:pt x="286" y="371"/>
                  <a:pt x="286" y="341"/>
                </a:cubicBezTo>
                <a:cubicBezTo>
                  <a:pt x="286" y="43"/>
                  <a:pt x="286" y="43"/>
                  <a:pt x="286" y="43"/>
                </a:cubicBezTo>
                <a:cubicBezTo>
                  <a:pt x="286" y="13"/>
                  <a:pt x="212" y="0"/>
                  <a:pt x="143" y="0"/>
                </a:cubicBezTo>
                <a:close/>
                <a:moveTo>
                  <a:pt x="143" y="16"/>
                </a:moveTo>
                <a:cubicBezTo>
                  <a:pt x="227" y="16"/>
                  <a:pt x="270" y="35"/>
                  <a:pt x="270" y="43"/>
                </a:cubicBezTo>
                <a:cubicBezTo>
                  <a:pt x="270" y="51"/>
                  <a:pt x="227" y="69"/>
                  <a:pt x="143" y="69"/>
                </a:cubicBezTo>
                <a:cubicBezTo>
                  <a:pt x="59" y="69"/>
                  <a:pt x="16" y="51"/>
                  <a:pt x="16" y="43"/>
                </a:cubicBezTo>
                <a:cubicBezTo>
                  <a:pt x="16" y="35"/>
                  <a:pt x="59" y="16"/>
                  <a:pt x="143" y="16"/>
                </a:cubicBezTo>
                <a:close/>
                <a:moveTo>
                  <a:pt x="270" y="341"/>
                </a:moveTo>
                <a:cubicBezTo>
                  <a:pt x="270" y="351"/>
                  <a:pt x="225" y="368"/>
                  <a:pt x="143" y="368"/>
                </a:cubicBezTo>
                <a:cubicBezTo>
                  <a:pt x="61" y="368"/>
                  <a:pt x="16" y="351"/>
                  <a:pt x="16" y="341"/>
                </a:cubicBezTo>
                <a:cubicBezTo>
                  <a:pt x="16" y="263"/>
                  <a:pt x="16" y="263"/>
                  <a:pt x="16" y="263"/>
                </a:cubicBezTo>
                <a:cubicBezTo>
                  <a:pt x="42" y="278"/>
                  <a:pt x="94" y="285"/>
                  <a:pt x="144" y="285"/>
                </a:cubicBezTo>
                <a:cubicBezTo>
                  <a:pt x="196" y="285"/>
                  <a:pt x="244" y="276"/>
                  <a:pt x="270" y="262"/>
                </a:cubicBezTo>
                <a:lnTo>
                  <a:pt x="270" y="341"/>
                </a:lnTo>
                <a:close/>
                <a:moveTo>
                  <a:pt x="270" y="243"/>
                </a:moveTo>
                <a:cubicBezTo>
                  <a:pt x="254" y="256"/>
                  <a:pt x="204" y="269"/>
                  <a:pt x="144" y="269"/>
                </a:cubicBezTo>
                <a:cubicBezTo>
                  <a:pt x="60" y="269"/>
                  <a:pt x="16" y="250"/>
                  <a:pt x="16" y="242"/>
                </a:cubicBezTo>
                <a:cubicBezTo>
                  <a:pt x="16" y="163"/>
                  <a:pt x="16" y="163"/>
                  <a:pt x="16" y="163"/>
                </a:cubicBezTo>
                <a:cubicBezTo>
                  <a:pt x="42" y="178"/>
                  <a:pt x="94" y="185"/>
                  <a:pt x="143" y="185"/>
                </a:cubicBezTo>
                <a:cubicBezTo>
                  <a:pt x="192" y="185"/>
                  <a:pt x="244" y="178"/>
                  <a:pt x="270" y="163"/>
                </a:cubicBezTo>
                <a:lnTo>
                  <a:pt x="270" y="243"/>
                </a:lnTo>
                <a:close/>
                <a:moveTo>
                  <a:pt x="143" y="169"/>
                </a:moveTo>
                <a:cubicBezTo>
                  <a:pt x="61" y="169"/>
                  <a:pt x="16" y="151"/>
                  <a:pt x="16" y="142"/>
                </a:cubicBezTo>
                <a:cubicBezTo>
                  <a:pt x="16" y="64"/>
                  <a:pt x="16" y="64"/>
                  <a:pt x="16" y="64"/>
                </a:cubicBezTo>
                <a:cubicBezTo>
                  <a:pt x="42" y="79"/>
                  <a:pt x="94" y="85"/>
                  <a:pt x="143" y="85"/>
                </a:cubicBezTo>
                <a:cubicBezTo>
                  <a:pt x="192" y="85"/>
                  <a:pt x="244" y="79"/>
                  <a:pt x="270" y="64"/>
                </a:cubicBezTo>
                <a:cubicBezTo>
                  <a:pt x="270" y="142"/>
                  <a:pt x="270" y="142"/>
                  <a:pt x="270" y="142"/>
                </a:cubicBezTo>
                <a:cubicBezTo>
                  <a:pt x="270" y="151"/>
                  <a:pt x="225" y="169"/>
                  <a:pt x="143" y="169"/>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Metropolis"/>
              <a:ea typeface="+mn-ea"/>
              <a:cs typeface="+mn-cs"/>
            </a:endParaRPr>
          </a:p>
        </p:txBody>
      </p:sp>
      <p:sp>
        <p:nvSpPr>
          <p:cNvPr id="13" name="Oval 12">
            <a:extLst>
              <a:ext uri="{FF2B5EF4-FFF2-40B4-BE49-F238E27FC236}">
                <a16:creationId xmlns:a16="http://schemas.microsoft.com/office/drawing/2014/main" id="{67AFAA8C-B324-4CD8-A578-B5A7E0EC9AAB}"/>
              </a:ext>
            </a:extLst>
          </p:cNvPr>
          <p:cNvSpPr/>
          <p:nvPr/>
        </p:nvSpPr>
        <p:spPr>
          <a:xfrm>
            <a:off x="2606986" y="1191093"/>
            <a:ext cx="695336" cy="695336"/>
          </a:xfrm>
          <a:prstGeom prst="ellipse">
            <a:avLst/>
          </a:prstGeom>
          <a:solidFill>
            <a:srgbClr val="1A428A"/>
          </a:solidFill>
          <a:ln>
            <a:noFill/>
          </a:ln>
          <a:effec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Metropolis"/>
              <a:ea typeface="+mn-ea"/>
              <a:cs typeface="+mn-cs"/>
            </a:endParaRPr>
          </a:p>
        </p:txBody>
      </p:sp>
      <p:grpSp>
        <p:nvGrpSpPr>
          <p:cNvPr id="14" name="Group 13">
            <a:extLst>
              <a:ext uri="{FF2B5EF4-FFF2-40B4-BE49-F238E27FC236}">
                <a16:creationId xmlns:a16="http://schemas.microsoft.com/office/drawing/2014/main" id="{B8AF3C3A-0A44-4A3E-9104-7CCB78F172DD}"/>
              </a:ext>
            </a:extLst>
          </p:cNvPr>
          <p:cNvGrpSpPr/>
          <p:nvPr/>
        </p:nvGrpSpPr>
        <p:grpSpPr>
          <a:xfrm>
            <a:off x="2736063" y="1418492"/>
            <a:ext cx="438062" cy="270323"/>
            <a:chOff x="-10552754" y="8867361"/>
            <a:chExt cx="3744720" cy="2310840"/>
          </a:xfrm>
          <a:solidFill>
            <a:sysClr val="window" lastClr="FFFFFF"/>
          </a:solidFill>
        </p:grpSpPr>
        <p:sp>
          <p:nvSpPr>
            <p:cNvPr id="15" name="Freeform: Shape 26">
              <a:extLst>
                <a:ext uri="{FF2B5EF4-FFF2-40B4-BE49-F238E27FC236}">
                  <a16:creationId xmlns:a16="http://schemas.microsoft.com/office/drawing/2014/main" id="{8C5D6635-3091-4352-A744-C027175580AD}"/>
                </a:ext>
              </a:extLst>
            </p:cNvPr>
            <p:cNvSpPr/>
            <p:nvPr/>
          </p:nvSpPr>
          <p:spPr>
            <a:xfrm>
              <a:off x="-10552754" y="8867361"/>
              <a:ext cx="3744720" cy="2310840"/>
            </a:xfrm>
            <a:custGeom>
              <a:avLst/>
              <a:gdLst/>
              <a:ahLst/>
              <a:cxnLst>
                <a:cxn ang="3cd4">
                  <a:pos x="hc" y="t"/>
                </a:cxn>
                <a:cxn ang="cd2">
                  <a:pos x="l" y="vc"/>
                </a:cxn>
                <a:cxn ang="cd4">
                  <a:pos x="hc" y="b"/>
                </a:cxn>
                <a:cxn ang="0">
                  <a:pos x="r" y="vc"/>
                </a:cxn>
              </a:cxnLst>
              <a:rect l="l" t="t" r="r" b="b"/>
              <a:pathLst>
                <a:path w="10403" h="6420">
                  <a:moveTo>
                    <a:pt x="9710" y="5987"/>
                  </a:moveTo>
                  <a:lnTo>
                    <a:pt x="9710" y="2387"/>
                  </a:lnTo>
                  <a:lnTo>
                    <a:pt x="9710" y="1981"/>
                  </a:lnTo>
                  <a:lnTo>
                    <a:pt x="9710" y="265"/>
                  </a:lnTo>
                  <a:lnTo>
                    <a:pt x="8157" y="265"/>
                  </a:lnTo>
                  <a:lnTo>
                    <a:pt x="8157" y="0"/>
                  </a:lnTo>
                  <a:lnTo>
                    <a:pt x="5559" y="0"/>
                  </a:lnTo>
                  <a:lnTo>
                    <a:pt x="5559" y="265"/>
                  </a:lnTo>
                  <a:lnTo>
                    <a:pt x="4844" y="265"/>
                  </a:lnTo>
                  <a:lnTo>
                    <a:pt x="4844" y="0"/>
                  </a:lnTo>
                  <a:lnTo>
                    <a:pt x="2246" y="0"/>
                  </a:lnTo>
                  <a:lnTo>
                    <a:pt x="2246" y="265"/>
                  </a:lnTo>
                  <a:lnTo>
                    <a:pt x="693" y="265"/>
                  </a:lnTo>
                  <a:lnTo>
                    <a:pt x="693" y="1981"/>
                  </a:lnTo>
                  <a:lnTo>
                    <a:pt x="693" y="2387"/>
                  </a:lnTo>
                  <a:lnTo>
                    <a:pt x="693" y="5987"/>
                  </a:lnTo>
                  <a:lnTo>
                    <a:pt x="0" y="5987"/>
                  </a:lnTo>
                  <a:lnTo>
                    <a:pt x="0" y="6420"/>
                  </a:lnTo>
                  <a:lnTo>
                    <a:pt x="10403" y="6420"/>
                  </a:lnTo>
                  <a:lnTo>
                    <a:pt x="10403" y="5987"/>
                  </a:lnTo>
                  <a:close/>
                  <a:moveTo>
                    <a:pt x="1131" y="704"/>
                  </a:moveTo>
                  <a:lnTo>
                    <a:pt x="9272" y="704"/>
                  </a:lnTo>
                  <a:lnTo>
                    <a:pt x="9272" y="1949"/>
                  </a:lnTo>
                  <a:lnTo>
                    <a:pt x="1131" y="1949"/>
                  </a:lnTo>
                  <a:close/>
                  <a:moveTo>
                    <a:pt x="1131" y="5716"/>
                  </a:moveTo>
                  <a:lnTo>
                    <a:pt x="1131" y="2420"/>
                  </a:lnTo>
                  <a:lnTo>
                    <a:pt x="9272" y="2420"/>
                  </a:lnTo>
                  <a:lnTo>
                    <a:pt x="9272" y="5716"/>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16" name="Freeform: Shape 27">
              <a:extLst>
                <a:ext uri="{FF2B5EF4-FFF2-40B4-BE49-F238E27FC236}">
                  <a16:creationId xmlns:a16="http://schemas.microsoft.com/office/drawing/2014/main" id="{37F1EA83-34B3-4931-B805-404C5648A0BC}"/>
                </a:ext>
              </a:extLst>
            </p:cNvPr>
            <p:cNvSpPr/>
            <p:nvPr/>
          </p:nvSpPr>
          <p:spPr>
            <a:xfrm>
              <a:off x="-9196274" y="9935480"/>
              <a:ext cx="392760" cy="155160"/>
            </a:xfrm>
            <a:custGeom>
              <a:avLst/>
              <a:gdLst/>
              <a:ahLst/>
              <a:cxnLst>
                <a:cxn ang="3cd4">
                  <a:pos x="hc" y="t"/>
                </a:cxn>
                <a:cxn ang="cd2">
                  <a:pos x="l" y="vc"/>
                </a:cxn>
                <a:cxn ang="cd4">
                  <a:pos x="hc" y="b"/>
                </a:cxn>
                <a:cxn ang="0">
                  <a:pos x="r" y="vc"/>
                </a:cxn>
              </a:cxnLst>
              <a:rect l="l" t="t" r="r" b="b"/>
              <a:pathLst>
                <a:path w="1092" h="432">
                  <a:moveTo>
                    <a:pt x="0" y="432"/>
                  </a:moveTo>
                  <a:lnTo>
                    <a:pt x="1092" y="432"/>
                  </a:lnTo>
                  <a:lnTo>
                    <a:pt x="1092"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17" name="Freeform: Shape 28">
              <a:extLst>
                <a:ext uri="{FF2B5EF4-FFF2-40B4-BE49-F238E27FC236}">
                  <a16:creationId xmlns:a16="http://schemas.microsoft.com/office/drawing/2014/main" id="{9E3C6A5D-2877-45DC-80F3-A4AA3F8C672D}"/>
                </a:ext>
              </a:extLst>
            </p:cNvPr>
            <p:cNvSpPr/>
            <p:nvPr/>
          </p:nvSpPr>
          <p:spPr>
            <a:xfrm>
              <a:off x="-8559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18" name="Freeform: Shape 29">
              <a:extLst>
                <a:ext uri="{FF2B5EF4-FFF2-40B4-BE49-F238E27FC236}">
                  <a16:creationId xmlns:a16="http://schemas.microsoft.com/office/drawing/2014/main" id="{78363E81-9A07-4D6B-A444-C259B9545247}"/>
                </a:ext>
              </a:extLst>
            </p:cNvPr>
            <p:cNvSpPr/>
            <p:nvPr/>
          </p:nvSpPr>
          <p:spPr>
            <a:xfrm>
              <a:off x="-9835635"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19" name="Freeform: Shape 30">
              <a:extLst>
                <a:ext uri="{FF2B5EF4-FFF2-40B4-BE49-F238E27FC236}">
                  <a16:creationId xmlns:a16="http://schemas.microsoft.com/office/drawing/2014/main" id="{B16E3B2B-C6F6-444C-B853-17C6552F3815}"/>
                </a:ext>
              </a:extLst>
            </p:cNvPr>
            <p:cNvSpPr/>
            <p:nvPr/>
          </p:nvSpPr>
          <p:spPr>
            <a:xfrm>
              <a:off x="-7920434" y="9935480"/>
              <a:ext cx="395280" cy="155160"/>
            </a:xfrm>
            <a:custGeom>
              <a:avLst/>
              <a:gdLst/>
              <a:ahLst/>
              <a:cxnLst>
                <a:cxn ang="3cd4">
                  <a:pos x="hc" y="t"/>
                </a:cxn>
                <a:cxn ang="cd2">
                  <a:pos x="l" y="vc"/>
                </a:cxn>
                <a:cxn ang="cd4">
                  <a:pos x="hc" y="b"/>
                </a:cxn>
                <a:cxn ang="0">
                  <a:pos x="r" y="vc"/>
                </a:cxn>
              </a:cxnLst>
              <a:rect l="l" t="t" r="r" b="b"/>
              <a:pathLst>
                <a:path w="1099" h="432">
                  <a:moveTo>
                    <a:pt x="0" y="432"/>
                  </a:moveTo>
                  <a:lnTo>
                    <a:pt x="1099" y="432"/>
                  </a:lnTo>
                  <a:lnTo>
                    <a:pt x="1099"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20" name="Freeform: Shape 31">
              <a:extLst>
                <a:ext uri="{FF2B5EF4-FFF2-40B4-BE49-F238E27FC236}">
                  <a16:creationId xmlns:a16="http://schemas.microsoft.com/office/drawing/2014/main" id="{A1014B4B-7EBB-4D12-AF42-AB4554315A85}"/>
                </a:ext>
              </a:extLst>
            </p:cNvPr>
            <p:cNvSpPr/>
            <p:nvPr/>
          </p:nvSpPr>
          <p:spPr>
            <a:xfrm>
              <a:off x="-9196274" y="9266961"/>
              <a:ext cx="392760" cy="157320"/>
            </a:xfrm>
            <a:custGeom>
              <a:avLst/>
              <a:gdLst/>
              <a:ahLst/>
              <a:cxnLst>
                <a:cxn ang="3cd4">
                  <a:pos x="hc" y="t"/>
                </a:cxn>
                <a:cxn ang="cd2">
                  <a:pos x="l" y="vc"/>
                </a:cxn>
                <a:cxn ang="cd4">
                  <a:pos x="hc" y="b"/>
                </a:cxn>
                <a:cxn ang="0">
                  <a:pos x="r" y="vc"/>
                </a:cxn>
              </a:cxnLst>
              <a:rect l="l" t="t" r="r" b="b"/>
              <a:pathLst>
                <a:path w="1092" h="438">
                  <a:moveTo>
                    <a:pt x="0" y="438"/>
                  </a:moveTo>
                  <a:lnTo>
                    <a:pt x="1092" y="438"/>
                  </a:lnTo>
                  <a:lnTo>
                    <a:pt x="1092"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21" name="Freeform: Shape 32">
              <a:extLst>
                <a:ext uri="{FF2B5EF4-FFF2-40B4-BE49-F238E27FC236}">
                  <a16:creationId xmlns:a16="http://schemas.microsoft.com/office/drawing/2014/main" id="{0D319648-FE3C-4C4E-AA18-F7DAE2E68602}"/>
                </a:ext>
              </a:extLst>
            </p:cNvPr>
            <p:cNvSpPr/>
            <p:nvPr/>
          </p:nvSpPr>
          <p:spPr>
            <a:xfrm>
              <a:off x="-8559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22" name="Freeform: Shape 33">
              <a:extLst>
                <a:ext uri="{FF2B5EF4-FFF2-40B4-BE49-F238E27FC236}">
                  <a16:creationId xmlns:a16="http://schemas.microsoft.com/office/drawing/2014/main" id="{F32DAE5F-C0B0-486A-9CB5-F135385994F2}"/>
                </a:ext>
              </a:extLst>
            </p:cNvPr>
            <p:cNvSpPr/>
            <p:nvPr/>
          </p:nvSpPr>
          <p:spPr>
            <a:xfrm>
              <a:off x="-9835635"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23" name="Freeform: Shape 34">
              <a:extLst>
                <a:ext uri="{FF2B5EF4-FFF2-40B4-BE49-F238E27FC236}">
                  <a16:creationId xmlns:a16="http://schemas.microsoft.com/office/drawing/2014/main" id="{A9E2CCBA-BCDB-45D9-BA64-06B3C0D77DD8}"/>
                </a:ext>
              </a:extLst>
            </p:cNvPr>
            <p:cNvSpPr/>
            <p:nvPr/>
          </p:nvSpPr>
          <p:spPr>
            <a:xfrm>
              <a:off x="-7920434" y="9266961"/>
              <a:ext cx="395280" cy="157320"/>
            </a:xfrm>
            <a:custGeom>
              <a:avLst/>
              <a:gdLst/>
              <a:ahLst/>
              <a:cxnLst>
                <a:cxn ang="3cd4">
                  <a:pos x="hc" y="t"/>
                </a:cxn>
                <a:cxn ang="cd2">
                  <a:pos x="l" y="vc"/>
                </a:cxn>
                <a:cxn ang="cd4">
                  <a:pos x="hc" y="b"/>
                </a:cxn>
                <a:cxn ang="0">
                  <a:pos x="r" y="vc"/>
                </a:cxn>
              </a:cxnLst>
              <a:rect l="l" t="t" r="r" b="b"/>
              <a:pathLst>
                <a:path w="1099" h="438">
                  <a:moveTo>
                    <a:pt x="0" y="438"/>
                  </a:moveTo>
                  <a:lnTo>
                    <a:pt x="1099" y="438"/>
                  </a:lnTo>
                  <a:lnTo>
                    <a:pt x="1099"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24" name="Freeform: Shape 35">
              <a:extLst>
                <a:ext uri="{FF2B5EF4-FFF2-40B4-BE49-F238E27FC236}">
                  <a16:creationId xmlns:a16="http://schemas.microsoft.com/office/drawing/2014/main" id="{B8009BFA-97DF-483A-9FE3-7D85DBA5C292}"/>
                </a:ext>
              </a:extLst>
            </p:cNvPr>
            <p:cNvSpPr/>
            <p:nvPr/>
          </p:nvSpPr>
          <p:spPr>
            <a:xfrm>
              <a:off x="-7920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25" name="Freeform: Shape 36">
              <a:extLst>
                <a:ext uri="{FF2B5EF4-FFF2-40B4-BE49-F238E27FC236}">
                  <a16:creationId xmlns:a16="http://schemas.microsoft.com/office/drawing/2014/main" id="{DDBDF53D-A71D-403B-A5C5-29653493D6B0}"/>
                </a:ext>
              </a:extLst>
            </p:cNvPr>
            <p:cNvSpPr/>
            <p:nvPr/>
          </p:nvSpPr>
          <p:spPr>
            <a:xfrm>
              <a:off x="-9196274" y="10264521"/>
              <a:ext cx="392760" cy="393480"/>
            </a:xfrm>
            <a:custGeom>
              <a:avLst/>
              <a:gdLst/>
              <a:ahLst/>
              <a:cxnLst>
                <a:cxn ang="3cd4">
                  <a:pos x="hc" y="t"/>
                </a:cxn>
                <a:cxn ang="cd2">
                  <a:pos x="l" y="vc"/>
                </a:cxn>
                <a:cxn ang="cd4">
                  <a:pos x="hc" y="b"/>
                </a:cxn>
                <a:cxn ang="0">
                  <a:pos x="r" y="vc"/>
                </a:cxn>
              </a:cxnLst>
              <a:rect l="l" t="t" r="r" b="b"/>
              <a:pathLst>
                <a:path w="1092" h="1094">
                  <a:moveTo>
                    <a:pt x="0" y="1094"/>
                  </a:moveTo>
                  <a:lnTo>
                    <a:pt x="1092" y="1094"/>
                  </a:lnTo>
                  <a:lnTo>
                    <a:pt x="1092"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26" name="Freeform: Shape 37">
              <a:extLst>
                <a:ext uri="{FF2B5EF4-FFF2-40B4-BE49-F238E27FC236}">
                  <a16:creationId xmlns:a16="http://schemas.microsoft.com/office/drawing/2014/main" id="{9BA434A7-57A6-40A9-B9AC-4789B662CAE1}"/>
                </a:ext>
              </a:extLst>
            </p:cNvPr>
            <p:cNvSpPr/>
            <p:nvPr/>
          </p:nvSpPr>
          <p:spPr>
            <a:xfrm>
              <a:off x="-8559434"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sp>
          <p:nvSpPr>
            <p:cNvPr id="27" name="Freeform: Shape 38">
              <a:extLst>
                <a:ext uri="{FF2B5EF4-FFF2-40B4-BE49-F238E27FC236}">
                  <a16:creationId xmlns:a16="http://schemas.microsoft.com/office/drawing/2014/main" id="{B3560FC4-BCFB-40E4-832D-F0C4B9F2987B}"/>
                </a:ext>
              </a:extLst>
            </p:cNvPr>
            <p:cNvSpPr/>
            <p:nvPr/>
          </p:nvSpPr>
          <p:spPr>
            <a:xfrm>
              <a:off x="-9835635" y="10264521"/>
              <a:ext cx="395280" cy="393480"/>
            </a:xfrm>
            <a:custGeom>
              <a:avLst/>
              <a:gdLst/>
              <a:ahLst/>
              <a:cxnLst>
                <a:cxn ang="3cd4">
                  <a:pos x="hc" y="t"/>
                </a:cxn>
                <a:cxn ang="cd2">
                  <a:pos x="l" y="vc"/>
                </a:cxn>
                <a:cxn ang="cd4">
                  <a:pos x="hc" y="b"/>
                </a:cxn>
                <a:cxn ang="0">
                  <a:pos x="r" y="vc"/>
                </a:cxn>
              </a:cxnLst>
              <a:rect l="l" t="t" r="r" b="b"/>
              <a:pathLst>
                <a:path w="1099" h="1094">
                  <a:moveTo>
                    <a:pt x="0" y="1094"/>
                  </a:moveTo>
                  <a:lnTo>
                    <a:pt x="1099" y="1094"/>
                  </a:lnTo>
                  <a:lnTo>
                    <a:pt x="1099" y="0"/>
                  </a:lnTo>
                  <a:lnTo>
                    <a:pt x="0" y="0"/>
                  </a:lnTo>
                  <a:close/>
                </a:path>
              </a:pathLst>
            </a:custGeom>
            <a:grpFill/>
            <a:ln cap="flat">
              <a:noFill/>
              <a:prstDash val="solid"/>
            </a:ln>
          </p:spPr>
          <p:txBody>
            <a:bodyPr vert="horz" wrap="none" lIns="67466" tIns="33732" rIns="67466" bIns="33732" anchor="ctr" anchorCtr="1"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717074"/>
                </a:solidFill>
                <a:effectLst/>
                <a:uLnTx/>
                <a:uFillTx/>
                <a:latin typeface="Arial"/>
                <a:ea typeface="Arial" pitchFamily="2"/>
                <a:cs typeface="Arial" pitchFamily="2"/>
              </a:endParaRPr>
            </a:p>
          </p:txBody>
        </p:sp>
      </p:grpSp>
      <p:sp>
        <p:nvSpPr>
          <p:cNvPr id="28" name="Oval 27">
            <a:extLst>
              <a:ext uri="{FF2B5EF4-FFF2-40B4-BE49-F238E27FC236}">
                <a16:creationId xmlns:a16="http://schemas.microsoft.com/office/drawing/2014/main" id="{B03A0E6B-B286-4972-A8F0-8C5D5EA5E059}"/>
              </a:ext>
            </a:extLst>
          </p:cNvPr>
          <p:cNvSpPr/>
          <p:nvPr/>
        </p:nvSpPr>
        <p:spPr>
          <a:xfrm>
            <a:off x="5185967" y="3211319"/>
            <a:ext cx="753641" cy="753641"/>
          </a:xfrm>
          <a:prstGeom prst="ellipse">
            <a:avLst/>
          </a:prstGeom>
          <a:solidFill>
            <a:srgbClr val="7F35B2"/>
          </a:solidFill>
          <a:ln>
            <a:noFill/>
          </a:ln>
          <a:effec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Metropolis"/>
              <a:ea typeface="+mn-ea"/>
              <a:cs typeface="+mn-cs"/>
            </a:endParaRPr>
          </a:p>
        </p:txBody>
      </p:sp>
      <p:pic>
        <p:nvPicPr>
          <p:cNvPr id="29" name="Graphic 28">
            <a:extLst>
              <a:ext uri="{FF2B5EF4-FFF2-40B4-BE49-F238E27FC236}">
                <a16:creationId xmlns:a16="http://schemas.microsoft.com/office/drawing/2014/main" id="{FABAFA4C-49C7-409C-84FD-19AD3EAAA6A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51804" y="3370389"/>
            <a:ext cx="433011" cy="433011"/>
          </a:xfrm>
          <a:prstGeom prst="rect">
            <a:avLst/>
          </a:prstGeom>
        </p:spPr>
      </p:pic>
      <p:sp>
        <p:nvSpPr>
          <p:cNvPr id="30" name="Oval 29">
            <a:extLst>
              <a:ext uri="{FF2B5EF4-FFF2-40B4-BE49-F238E27FC236}">
                <a16:creationId xmlns:a16="http://schemas.microsoft.com/office/drawing/2014/main" id="{19C81719-3428-4FA6-B349-8CA38688B89B}"/>
              </a:ext>
            </a:extLst>
          </p:cNvPr>
          <p:cNvSpPr/>
          <p:nvPr/>
        </p:nvSpPr>
        <p:spPr>
          <a:xfrm>
            <a:off x="1866796" y="2251153"/>
            <a:ext cx="695336" cy="695336"/>
          </a:xfrm>
          <a:prstGeom prst="ellipse">
            <a:avLst/>
          </a:prstGeom>
          <a:solidFill>
            <a:srgbClr val="00C1D5"/>
          </a:solidFill>
          <a:ln w="76200" cap="flat" cmpd="sng" algn="ctr">
            <a:noFill/>
            <a:prstDash val="solid"/>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Metropolis"/>
              <a:ea typeface="+mn-ea"/>
              <a:cs typeface="+mn-cs"/>
            </a:endParaRPr>
          </a:p>
        </p:txBody>
      </p:sp>
      <p:sp>
        <p:nvSpPr>
          <p:cNvPr id="31" name="Text Placeholder 36">
            <a:extLst>
              <a:ext uri="{FF2B5EF4-FFF2-40B4-BE49-F238E27FC236}">
                <a16:creationId xmlns:a16="http://schemas.microsoft.com/office/drawing/2014/main" id="{543F0EC5-CC9E-47C8-9656-74EE2B941BF9}"/>
              </a:ext>
            </a:extLst>
          </p:cNvPr>
          <p:cNvSpPr txBox="1">
            <a:spLocks/>
          </p:cNvSpPr>
          <p:nvPr/>
        </p:nvSpPr>
        <p:spPr>
          <a:xfrm>
            <a:off x="1676886" y="2973177"/>
            <a:ext cx="1075155" cy="16521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1125"/>
              </a:spcBef>
              <a:spcAft>
                <a:spcPts val="0"/>
              </a:spcAft>
              <a:buClr>
                <a:srgbClr val="717074">
                  <a:lumMod val="60000"/>
                  <a:lumOff val="40000"/>
                </a:srgbClr>
              </a:buClr>
              <a:buSzPct val="90000"/>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IoT Device</a:t>
            </a:r>
          </a:p>
        </p:txBody>
      </p:sp>
      <p:sp>
        <p:nvSpPr>
          <p:cNvPr id="32" name="Freeform 25">
            <a:extLst>
              <a:ext uri="{FF2B5EF4-FFF2-40B4-BE49-F238E27FC236}">
                <a16:creationId xmlns:a16="http://schemas.microsoft.com/office/drawing/2014/main" id="{A322A6F2-CBC3-4186-9908-D981E61B86D7}"/>
              </a:ext>
            </a:extLst>
          </p:cNvPr>
          <p:cNvSpPr>
            <a:spLocks noChangeAspect="1" noEditPoints="1"/>
          </p:cNvSpPr>
          <p:nvPr/>
        </p:nvSpPr>
        <p:spPr bwMode="auto">
          <a:xfrm>
            <a:off x="1973583" y="2430035"/>
            <a:ext cx="465849" cy="368050"/>
          </a:xfrm>
          <a:custGeom>
            <a:avLst/>
            <a:gdLst>
              <a:gd name="T0" fmla="*/ 352 w 392"/>
              <a:gd name="T1" fmla="*/ 145 h 310"/>
              <a:gd name="T2" fmla="*/ 294 w 392"/>
              <a:gd name="T3" fmla="*/ 106 h 310"/>
              <a:gd name="T4" fmla="*/ 297 w 392"/>
              <a:gd name="T5" fmla="*/ 64 h 310"/>
              <a:gd name="T6" fmla="*/ 311 w 392"/>
              <a:gd name="T7" fmla="*/ 39 h 310"/>
              <a:gd name="T8" fmla="*/ 286 w 392"/>
              <a:gd name="T9" fmla="*/ 52 h 310"/>
              <a:gd name="T10" fmla="*/ 230 w 392"/>
              <a:gd name="T11" fmla="*/ 48 h 310"/>
              <a:gd name="T12" fmla="*/ 206 w 392"/>
              <a:gd name="T13" fmla="*/ 51 h 310"/>
              <a:gd name="T14" fmla="*/ 219 w 392"/>
              <a:gd name="T15" fmla="*/ 21 h 310"/>
              <a:gd name="T16" fmla="*/ 177 w 392"/>
              <a:gd name="T17" fmla="*/ 21 h 310"/>
              <a:gd name="T18" fmla="*/ 190 w 392"/>
              <a:gd name="T19" fmla="*/ 60 h 310"/>
              <a:gd name="T20" fmla="*/ 153 w 392"/>
              <a:gd name="T21" fmla="*/ 82 h 310"/>
              <a:gd name="T22" fmla="*/ 103 w 392"/>
              <a:gd name="T23" fmla="*/ 47 h 310"/>
              <a:gd name="T24" fmla="*/ 85 w 392"/>
              <a:gd name="T25" fmla="*/ 21 h 310"/>
              <a:gd name="T26" fmla="*/ 85 w 392"/>
              <a:gd name="T27" fmla="*/ 60 h 310"/>
              <a:gd name="T28" fmla="*/ 123 w 392"/>
              <a:gd name="T29" fmla="*/ 90 h 310"/>
              <a:gd name="T30" fmla="*/ 93 w 392"/>
              <a:gd name="T31" fmla="*/ 119 h 310"/>
              <a:gd name="T32" fmla="*/ 40 w 392"/>
              <a:gd name="T33" fmla="*/ 146 h 310"/>
              <a:gd name="T34" fmla="*/ 0 w 392"/>
              <a:gd name="T35" fmla="*/ 155 h 310"/>
              <a:gd name="T36" fmla="*/ 40 w 392"/>
              <a:gd name="T37" fmla="*/ 162 h 310"/>
              <a:gd name="T38" fmla="*/ 44 w 392"/>
              <a:gd name="T39" fmla="*/ 166 h 310"/>
              <a:gd name="T40" fmla="*/ 109 w 392"/>
              <a:gd name="T41" fmla="*/ 211 h 310"/>
              <a:gd name="T42" fmla="*/ 95 w 392"/>
              <a:gd name="T43" fmla="*/ 249 h 310"/>
              <a:gd name="T44" fmla="*/ 72 w 392"/>
              <a:gd name="T45" fmla="*/ 273 h 310"/>
              <a:gd name="T46" fmla="*/ 106 w 392"/>
              <a:gd name="T47" fmla="*/ 260 h 310"/>
              <a:gd name="T48" fmla="*/ 154 w 392"/>
              <a:gd name="T49" fmla="*/ 227 h 310"/>
              <a:gd name="T50" fmla="*/ 189 w 392"/>
              <a:gd name="T51" fmla="*/ 270 h 310"/>
              <a:gd name="T52" fmla="*/ 197 w 392"/>
              <a:gd name="T53" fmla="*/ 310 h 310"/>
              <a:gd name="T54" fmla="*/ 205 w 392"/>
              <a:gd name="T55" fmla="*/ 270 h 310"/>
              <a:gd name="T56" fmla="*/ 224 w 392"/>
              <a:gd name="T57" fmla="*/ 232 h 310"/>
              <a:gd name="T58" fmla="*/ 254 w 392"/>
              <a:gd name="T59" fmla="*/ 223 h 310"/>
              <a:gd name="T60" fmla="*/ 269 w 392"/>
              <a:gd name="T61" fmla="*/ 250 h 310"/>
              <a:gd name="T62" fmla="*/ 291 w 392"/>
              <a:gd name="T63" fmla="*/ 228 h 310"/>
              <a:gd name="T64" fmla="*/ 266 w 392"/>
              <a:gd name="T65" fmla="*/ 213 h 310"/>
              <a:gd name="T66" fmla="*/ 282 w 392"/>
              <a:gd name="T67" fmla="*/ 215 h 310"/>
              <a:gd name="T68" fmla="*/ 332 w 392"/>
              <a:gd name="T69" fmla="*/ 161 h 310"/>
              <a:gd name="T70" fmla="*/ 352 w 392"/>
              <a:gd name="T71" fmla="*/ 161 h 310"/>
              <a:gd name="T72" fmla="*/ 392 w 392"/>
              <a:gd name="T73" fmla="*/ 153 h 310"/>
              <a:gd name="T74" fmla="*/ 198 w 392"/>
              <a:gd name="T75" fmla="*/ 16 h 310"/>
              <a:gd name="T76" fmla="*/ 198 w 392"/>
              <a:gd name="T77" fmla="*/ 26 h 310"/>
              <a:gd name="T78" fmla="*/ 198 w 392"/>
              <a:gd name="T79" fmla="*/ 16 h 310"/>
              <a:gd name="T80" fmla="*/ 16 w 392"/>
              <a:gd name="T81" fmla="*/ 155 h 310"/>
              <a:gd name="T82" fmla="*/ 26 w 392"/>
              <a:gd name="T83" fmla="*/ 155 h 310"/>
              <a:gd name="T84" fmla="*/ 197 w 392"/>
              <a:gd name="T85" fmla="*/ 294 h 310"/>
              <a:gd name="T86" fmla="*/ 197 w 392"/>
              <a:gd name="T87" fmla="*/ 284 h 310"/>
              <a:gd name="T88" fmla="*/ 197 w 392"/>
              <a:gd name="T89" fmla="*/ 294 h 310"/>
              <a:gd name="T90" fmla="*/ 282 w 392"/>
              <a:gd name="T91" fmla="*/ 199 h 310"/>
              <a:gd name="T92" fmla="*/ 261 w 392"/>
              <a:gd name="T93" fmla="*/ 191 h 310"/>
              <a:gd name="T94" fmla="*/ 224 w 392"/>
              <a:gd name="T95" fmla="*/ 216 h 310"/>
              <a:gd name="T96" fmla="*/ 193 w 392"/>
              <a:gd name="T97" fmla="*/ 198 h 310"/>
              <a:gd name="T98" fmla="*/ 154 w 392"/>
              <a:gd name="T99" fmla="*/ 211 h 310"/>
              <a:gd name="T100" fmla="*/ 112 w 392"/>
              <a:gd name="T101" fmla="*/ 192 h 310"/>
              <a:gd name="T102" fmla="*/ 92 w 392"/>
              <a:gd name="T103" fmla="*/ 198 h 310"/>
              <a:gd name="T104" fmla="*/ 93 w 392"/>
              <a:gd name="T105" fmla="*/ 135 h 310"/>
              <a:gd name="T106" fmla="*/ 109 w 392"/>
              <a:gd name="T107" fmla="*/ 139 h 310"/>
              <a:gd name="T108" fmla="*/ 152 w 392"/>
              <a:gd name="T109" fmla="*/ 98 h 310"/>
              <a:gd name="T110" fmla="*/ 170 w 392"/>
              <a:gd name="T111" fmla="*/ 102 h 310"/>
              <a:gd name="T112" fmla="*/ 181 w 392"/>
              <a:gd name="T113" fmla="*/ 97 h 310"/>
              <a:gd name="T114" fmla="*/ 229 w 392"/>
              <a:gd name="T115" fmla="*/ 64 h 310"/>
              <a:gd name="T116" fmla="*/ 279 w 392"/>
              <a:gd name="T117" fmla="*/ 120 h 310"/>
              <a:gd name="T118" fmla="*/ 316 w 392"/>
              <a:gd name="T119" fmla="*/ 161 h 310"/>
              <a:gd name="T120" fmla="*/ 371 w 392"/>
              <a:gd name="T121" fmla="*/ 158 h 310"/>
              <a:gd name="T122" fmla="*/ 371 w 392"/>
              <a:gd name="T123" fmla="*/ 149 h 310"/>
              <a:gd name="T124" fmla="*/ 371 w 392"/>
              <a:gd name="T125" fmla="*/ 15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2" h="310">
                <a:moveTo>
                  <a:pt x="371" y="133"/>
                </a:moveTo>
                <a:cubicBezTo>
                  <a:pt x="363" y="133"/>
                  <a:pt x="355" y="138"/>
                  <a:pt x="352" y="145"/>
                </a:cubicBezTo>
                <a:cubicBezTo>
                  <a:pt x="331" y="145"/>
                  <a:pt x="331" y="145"/>
                  <a:pt x="331" y="145"/>
                </a:cubicBezTo>
                <a:cubicBezTo>
                  <a:pt x="326" y="125"/>
                  <a:pt x="312" y="110"/>
                  <a:pt x="294" y="106"/>
                </a:cubicBezTo>
                <a:cubicBezTo>
                  <a:pt x="292" y="95"/>
                  <a:pt x="288" y="86"/>
                  <a:pt x="283" y="78"/>
                </a:cubicBezTo>
                <a:cubicBezTo>
                  <a:pt x="297" y="64"/>
                  <a:pt x="297" y="64"/>
                  <a:pt x="297" y="64"/>
                </a:cubicBezTo>
                <a:cubicBezTo>
                  <a:pt x="301" y="65"/>
                  <a:pt x="307" y="64"/>
                  <a:pt x="311" y="60"/>
                </a:cubicBezTo>
                <a:cubicBezTo>
                  <a:pt x="317" y="55"/>
                  <a:pt x="317" y="45"/>
                  <a:pt x="311" y="39"/>
                </a:cubicBezTo>
                <a:cubicBezTo>
                  <a:pt x="305" y="33"/>
                  <a:pt x="296" y="33"/>
                  <a:pt x="290" y="39"/>
                </a:cubicBezTo>
                <a:cubicBezTo>
                  <a:pt x="286" y="42"/>
                  <a:pt x="285" y="48"/>
                  <a:pt x="286" y="52"/>
                </a:cubicBezTo>
                <a:cubicBezTo>
                  <a:pt x="272" y="66"/>
                  <a:pt x="272" y="66"/>
                  <a:pt x="272" y="66"/>
                </a:cubicBezTo>
                <a:cubicBezTo>
                  <a:pt x="261" y="55"/>
                  <a:pt x="246" y="48"/>
                  <a:pt x="230" y="48"/>
                </a:cubicBezTo>
                <a:cubicBezTo>
                  <a:pt x="229" y="48"/>
                  <a:pt x="229" y="48"/>
                  <a:pt x="228" y="48"/>
                </a:cubicBezTo>
                <a:cubicBezTo>
                  <a:pt x="220" y="48"/>
                  <a:pt x="213" y="49"/>
                  <a:pt x="206" y="51"/>
                </a:cubicBezTo>
                <a:cubicBezTo>
                  <a:pt x="206" y="40"/>
                  <a:pt x="206" y="40"/>
                  <a:pt x="206" y="40"/>
                </a:cubicBezTo>
                <a:cubicBezTo>
                  <a:pt x="214" y="37"/>
                  <a:pt x="219" y="30"/>
                  <a:pt x="219" y="21"/>
                </a:cubicBezTo>
                <a:cubicBezTo>
                  <a:pt x="219" y="10"/>
                  <a:pt x="210" y="0"/>
                  <a:pt x="198" y="0"/>
                </a:cubicBezTo>
                <a:cubicBezTo>
                  <a:pt x="187" y="0"/>
                  <a:pt x="177" y="10"/>
                  <a:pt x="177" y="21"/>
                </a:cubicBezTo>
                <a:cubicBezTo>
                  <a:pt x="177" y="30"/>
                  <a:pt x="183" y="37"/>
                  <a:pt x="190" y="40"/>
                </a:cubicBezTo>
                <a:cubicBezTo>
                  <a:pt x="190" y="60"/>
                  <a:pt x="190" y="60"/>
                  <a:pt x="190" y="60"/>
                </a:cubicBezTo>
                <a:cubicBezTo>
                  <a:pt x="182" y="66"/>
                  <a:pt x="175" y="74"/>
                  <a:pt x="169" y="84"/>
                </a:cubicBezTo>
                <a:cubicBezTo>
                  <a:pt x="164" y="83"/>
                  <a:pt x="159" y="82"/>
                  <a:pt x="153" y="82"/>
                </a:cubicBezTo>
                <a:cubicBezTo>
                  <a:pt x="149" y="82"/>
                  <a:pt x="144" y="82"/>
                  <a:pt x="139" y="83"/>
                </a:cubicBezTo>
                <a:cubicBezTo>
                  <a:pt x="103" y="47"/>
                  <a:pt x="103" y="47"/>
                  <a:pt x="103" y="47"/>
                </a:cubicBezTo>
                <a:cubicBezTo>
                  <a:pt x="104" y="45"/>
                  <a:pt x="105" y="43"/>
                  <a:pt x="105" y="40"/>
                </a:cubicBezTo>
                <a:cubicBezTo>
                  <a:pt x="105" y="30"/>
                  <a:pt x="96" y="21"/>
                  <a:pt x="85" y="21"/>
                </a:cubicBezTo>
                <a:cubicBezTo>
                  <a:pt x="74" y="21"/>
                  <a:pt x="66" y="30"/>
                  <a:pt x="66" y="40"/>
                </a:cubicBezTo>
                <a:cubicBezTo>
                  <a:pt x="66" y="51"/>
                  <a:pt x="74" y="60"/>
                  <a:pt x="85" y="60"/>
                </a:cubicBezTo>
                <a:cubicBezTo>
                  <a:pt x="88" y="60"/>
                  <a:pt x="90" y="59"/>
                  <a:pt x="92" y="59"/>
                </a:cubicBezTo>
                <a:cubicBezTo>
                  <a:pt x="123" y="90"/>
                  <a:pt x="123" y="90"/>
                  <a:pt x="123" y="90"/>
                </a:cubicBezTo>
                <a:cubicBezTo>
                  <a:pt x="111" y="96"/>
                  <a:pt x="102" y="107"/>
                  <a:pt x="97" y="120"/>
                </a:cubicBezTo>
                <a:cubicBezTo>
                  <a:pt x="96" y="120"/>
                  <a:pt x="95" y="119"/>
                  <a:pt x="93" y="119"/>
                </a:cubicBezTo>
                <a:cubicBezTo>
                  <a:pt x="74" y="119"/>
                  <a:pt x="57" y="130"/>
                  <a:pt x="49" y="146"/>
                </a:cubicBezTo>
                <a:cubicBezTo>
                  <a:pt x="40" y="146"/>
                  <a:pt x="40" y="146"/>
                  <a:pt x="40" y="146"/>
                </a:cubicBezTo>
                <a:cubicBezTo>
                  <a:pt x="36" y="139"/>
                  <a:pt x="29" y="134"/>
                  <a:pt x="21" y="134"/>
                </a:cubicBezTo>
                <a:cubicBezTo>
                  <a:pt x="9" y="134"/>
                  <a:pt x="0" y="143"/>
                  <a:pt x="0" y="155"/>
                </a:cubicBezTo>
                <a:cubicBezTo>
                  <a:pt x="0" y="166"/>
                  <a:pt x="9" y="176"/>
                  <a:pt x="21" y="176"/>
                </a:cubicBezTo>
                <a:cubicBezTo>
                  <a:pt x="30" y="176"/>
                  <a:pt x="37" y="170"/>
                  <a:pt x="40" y="162"/>
                </a:cubicBezTo>
                <a:cubicBezTo>
                  <a:pt x="45" y="162"/>
                  <a:pt x="45" y="162"/>
                  <a:pt x="45" y="162"/>
                </a:cubicBezTo>
                <a:cubicBezTo>
                  <a:pt x="45" y="163"/>
                  <a:pt x="44" y="164"/>
                  <a:pt x="44" y="166"/>
                </a:cubicBezTo>
                <a:cubicBezTo>
                  <a:pt x="44" y="192"/>
                  <a:pt x="65" y="213"/>
                  <a:pt x="91" y="214"/>
                </a:cubicBezTo>
                <a:cubicBezTo>
                  <a:pt x="97" y="214"/>
                  <a:pt x="103" y="213"/>
                  <a:pt x="109" y="211"/>
                </a:cubicBezTo>
                <a:cubicBezTo>
                  <a:pt x="113" y="215"/>
                  <a:pt x="118" y="218"/>
                  <a:pt x="124" y="220"/>
                </a:cubicBezTo>
                <a:cubicBezTo>
                  <a:pt x="95" y="249"/>
                  <a:pt x="95" y="249"/>
                  <a:pt x="95" y="249"/>
                </a:cubicBezTo>
                <a:cubicBezTo>
                  <a:pt x="91" y="248"/>
                  <a:pt x="87" y="248"/>
                  <a:pt x="83" y="250"/>
                </a:cubicBezTo>
                <a:cubicBezTo>
                  <a:pt x="73" y="253"/>
                  <a:pt x="69" y="264"/>
                  <a:pt x="72" y="273"/>
                </a:cubicBezTo>
                <a:cubicBezTo>
                  <a:pt x="76" y="282"/>
                  <a:pt x="87" y="287"/>
                  <a:pt x="96" y="283"/>
                </a:cubicBezTo>
                <a:cubicBezTo>
                  <a:pt x="105" y="280"/>
                  <a:pt x="110" y="269"/>
                  <a:pt x="106" y="260"/>
                </a:cubicBezTo>
                <a:cubicBezTo>
                  <a:pt x="141" y="226"/>
                  <a:pt x="141" y="226"/>
                  <a:pt x="141" y="226"/>
                </a:cubicBezTo>
                <a:cubicBezTo>
                  <a:pt x="145" y="226"/>
                  <a:pt x="149" y="227"/>
                  <a:pt x="154" y="227"/>
                </a:cubicBezTo>
                <a:cubicBezTo>
                  <a:pt x="166" y="227"/>
                  <a:pt x="178" y="225"/>
                  <a:pt x="189" y="220"/>
                </a:cubicBezTo>
                <a:cubicBezTo>
                  <a:pt x="189" y="270"/>
                  <a:pt x="189" y="270"/>
                  <a:pt x="189" y="270"/>
                </a:cubicBezTo>
                <a:cubicBezTo>
                  <a:pt x="181" y="273"/>
                  <a:pt x="176" y="280"/>
                  <a:pt x="176" y="289"/>
                </a:cubicBezTo>
                <a:cubicBezTo>
                  <a:pt x="176" y="301"/>
                  <a:pt x="185" y="310"/>
                  <a:pt x="197" y="310"/>
                </a:cubicBezTo>
                <a:cubicBezTo>
                  <a:pt x="208" y="310"/>
                  <a:pt x="217" y="301"/>
                  <a:pt x="217" y="289"/>
                </a:cubicBezTo>
                <a:cubicBezTo>
                  <a:pt x="217" y="280"/>
                  <a:pt x="212" y="273"/>
                  <a:pt x="205" y="270"/>
                </a:cubicBezTo>
                <a:cubicBezTo>
                  <a:pt x="205" y="228"/>
                  <a:pt x="205" y="228"/>
                  <a:pt x="205" y="228"/>
                </a:cubicBezTo>
                <a:cubicBezTo>
                  <a:pt x="211" y="230"/>
                  <a:pt x="217" y="232"/>
                  <a:pt x="224" y="232"/>
                </a:cubicBezTo>
                <a:cubicBezTo>
                  <a:pt x="224" y="232"/>
                  <a:pt x="225" y="232"/>
                  <a:pt x="225" y="232"/>
                </a:cubicBezTo>
                <a:cubicBezTo>
                  <a:pt x="235" y="232"/>
                  <a:pt x="245" y="229"/>
                  <a:pt x="254" y="223"/>
                </a:cubicBezTo>
                <a:cubicBezTo>
                  <a:pt x="265" y="236"/>
                  <a:pt x="265" y="236"/>
                  <a:pt x="265" y="236"/>
                </a:cubicBezTo>
                <a:cubicBezTo>
                  <a:pt x="264" y="241"/>
                  <a:pt x="265" y="246"/>
                  <a:pt x="269" y="250"/>
                </a:cubicBezTo>
                <a:cubicBezTo>
                  <a:pt x="275" y="256"/>
                  <a:pt x="284" y="256"/>
                  <a:pt x="291" y="250"/>
                </a:cubicBezTo>
                <a:cubicBezTo>
                  <a:pt x="297" y="244"/>
                  <a:pt x="297" y="235"/>
                  <a:pt x="291" y="228"/>
                </a:cubicBezTo>
                <a:cubicBezTo>
                  <a:pt x="287" y="224"/>
                  <a:pt x="281" y="223"/>
                  <a:pt x="276" y="224"/>
                </a:cubicBezTo>
                <a:cubicBezTo>
                  <a:pt x="266" y="213"/>
                  <a:pt x="266" y="213"/>
                  <a:pt x="266" y="213"/>
                </a:cubicBezTo>
                <a:cubicBezTo>
                  <a:pt x="266" y="213"/>
                  <a:pt x="266" y="212"/>
                  <a:pt x="266" y="212"/>
                </a:cubicBezTo>
                <a:cubicBezTo>
                  <a:pt x="271" y="214"/>
                  <a:pt x="277" y="215"/>
                  <a:pt x="282" y="215"/>
                </a:cubicBezTo>
                <a:cubicBezTo>
                  <a:pt x="294" y="216"/>
                  <a:pt x="306" y="211"/>
                  <a:pt x="315" y="202"/>
                </a:cubicBezTo>
                <a:cubicBezTo>
                  <a:pt x="326" y="192"/>
                  <a:pt x="332" y="177"/>
                  <a:pt x="332" y="161"/>
                </a:cubicBezTo>
                <a:cubicBezTo>
                  <a:pt x="332" y="161"/>
                  <a:pt x="332" y="161"/>
                  <a:pt x="332" y="161"/>
                </a:cubicBezTo>
                <a:cubicBezTo>
                  <a:pt x="352" y="161"/>
                  <a:pt x="352" y="161"/>
                  <a:pt x="352" y="161"/>
                </a:cubicBezTo>
                <a:cubicBezTo>
                  <a:pt x="354" y="169"/>
                  <a:pt x="362" y="174"/>
                  <a:pt x="371" y="174"/>
                </a:cubicBezTo>
                <a:cubicBezTo>
                  <a:pt x="383" y="174"/>
                  <a:pt x="392" y="165"/>
                  <a:pt x="392" y="153"/>
                </a:cubicBezTo>
                <a:cubicBezTo>
                  <a:pt x="392" y="142"/>
                  <a:pt x="383" y="133"/>
                  <a:pt x="371" y="133"/>
                </a:cubicBezTo>
                <a:close/>
                <a:moveTo>
                  <a:pt x="198" y="16"/>
                </a:moveTo>
                <a:cubicBezTo>
                  <a:pt x="201" y="16"/>
                  <a:pt x="203" y="18"/>
                  <a:pt x="203" y="21"/>
                </a:cubicBezTo>
                <a:cubicBezTo>
                  <a:pt x="203" y="24"/>
                  <a:pt x="201" y="26"/>
                  <a:pt x="198" y="26"/>
                </a:cubicBezTo>
                <a:cubicBezTo>
                  <a:pt x="195" y="26"/>
                  <a:pt x="193" y="24"/>
                  <a:pt x="193" y="21"/>
                </a:cubicBezTo>
                <a:cubicBezTo>
                  <a:pt x="193" y="18"/>
                  <a:pt x="195" y="16"/>
                  <a:pt x="198" y="16"/>
                </a:cubicBezTo>
                <a:close/>
                <a:moveTo>
                  <a:pt x="21" y="160"/>
                </a:moveTo>
                <a:cubicBezTo>
                  <a:pt x="18" y="160"/>
                  <a:pt x="16" y="157"/>
                  <a:pt x="16" y="155"/>
                </a:cubicBezTo>
                <a:cubicBezTo>
                  <a:pt x="16" y="152"/>
                  <a:pt x="18" y="150"/>
                  <a:pt x="21" y="150"/>
                </a:cubicBezTo>
                <a:cubicBezTo>
                  <a:pt x="23" y="150"/>
                  <a:pt x="26" y="152"/>
                  <a:pt x="26" y="155"/>
                </a:cubicBezTo>
                <a:cubicBezTo>
                  <a:pt x="26" y="157"/>
                  <a:pt x="23" y="160"/>
                  <a:pt x="21" y="160"/>
                </a:cubicBezTo>
                <a:close/>
                <a:moveTo>
                  <a:pt x="197" y="294"/>
                </a:moveTo>
                <a:cubicBezTo>
                  <a:pt x="194" y="294"/>
                  <a:pt x="192" y="292"/>
                  <a:pt x="192" y="289"/>
                </a:cubicBezTo>
                <a:cubicBezTo>
                  <a:pt x="192" y="286"/>
                  <a:pt x="194" y="284"/>
                  <a:pt x="197" y="284"/>
                </a:cubicBezTo>
                <a:cubicBezTo>
                  <a:pt x="199" y="284"/>
                  <a:pt x="201" y="286"/>
                  <a:pt x="201" y="289"/>
                </a:cubicBezTo>
                <a:cubicBezTo>
                  <a:pt x="201" y="292"/>
                  <a:pt x="199" y="294"/>
                  <a:pt x="197" y="294"/>
                </a:cubicBezTo>
                <a:close/>
                <a:moveTo>
                  <a:pt x="304" y="190"/>
                </a:moveTo>
                <a:cubicBezTo>
                  <a:pt x="298" y="196"/>
                  <a:pt x="290" y="199"/>
                  <a:pt x="282" y="199"/>
                </a:cubicBezTo>
                <a:cubicBezTo>
                  <a:pt x="277" y="199"/>
                  <a:pt x="272" y="198"/>
                  <a:pt x="268" y="195"/>
                </a:cubicBezTo>
                <a:cubicBezTo>
                  <a:pt x="261" y="191"/>
                  <a:pt x="261" y="191"/>
                  <a:pt x="261" y="191"/>
                </a:cubicBezTo>
                <a:cubicBezTo>
                  <a:pt x="257" y="198"/>
                  <a:pt x="257" y="198"/>
                  <a:pt x="257" y="198"/>
                </a:cubicBezTo>
                <a:cubicBezTo>
                  <a:pt x="250" y="209"/>
                  <a:pt x="238" y="216"/>
                  <a:pt x="224" y="216"/>
                </a:cubicBezTo>
                <a:cubicBezTo>
                  <a:pt x="214" y="216"/>
                  <a:pt x="204" y="211"/>
                  <a:pt x="197" y="204"/>
                </a:cubicBezTo>
                <a:cubicBezTo>
                  <a:pt x="193" y="198"/>
                  <a:pt x="193" y="198"/>
                  <a:pt x="193" y="198"/>
                </a:cubicBezTo>
                <a:cubicBezTo>
                  <a:pt x="187" y="202"/>
                  <a:pt x="187" y="202"/>
                  <a:pt x="187" y="202"/>
                </a:cubicBezTo>
                <a:cubicBezTo>
                  <a:pt x="178" y="208"/>
                  <a:pt x="166" y="211"/>
                  <a:pt x="154" y="211"/>
                </a:cubicBezTo>
                <a:cubicBezTo>
                  <a:pt x="139" y="211"/>
                  <a:pt x="125" y="205"/>
                  <a:pt x="116" y="196"/>
                </a:cubicBezTo>
                <a:cubicBezTo>
                  <a:pt x="112" y="192"/>
                  <a:pt x="112" y="192"/>
                  <a:pt x="112" y="192"/>
                </a:cubicBezTo>
                <a:cubicBezTo>
                  <a:pt x="107" y="194"/>
                  <a:pt x="107" y="194"/>
                  <a:pt x="107" y="194"/>
                </a:cubicBezTo>
                <a:cubicBezTo>
                  <a:pt x="102" y="197"/>
                  <a:pt x="97" y="198"/>
                  <a:pt x="92" y="198"/>
                </a:cubicBezTo>
                <a:cubicBezTo>
                  <a:pt x="74" y="197"/>
                  <a:pt x="60" y="183"/>
                  <a:pt x="60" y="166"/>
                </a:cubicBezTo>
                <a:cubicBezTo>
                  <a:pt x="61" y="149"/>
                  <a:pt x="75" y="135"/>
                  <a:pt x="93" y="135"/>
                </a:cubicBezTo>
                <a:cubicBezTo>
                  <a:pt x="96" y="135"/>
                  <a:pt x="98" y="136"/>
                  <a:pt x="101" y="137"/>
                </a:cubicBezTo>
                <a:cubicBezTo>
                  <a:pt x="109" y="139"/>
                  <a:pt x="109" y="139"/>
                  <a:pt x="109" y="139"/>
                </a:cubicBezTo>
                <a:cubicBezTo>
                  <a:pt x="111" y="131"/>
                  <a:pt x="111" y="131"/>
                  <a:pt x="111" y="131"/>
                </a:cubicBezTo>
                <a:cubicBezTo>
                  <a:pt x="115" y="111"/>
                  <a:pt x="132" y="98"/>
                  <a:pt x="152" y="98"/>
                </a:cubicBezTo>
                <a:cubicBezTo>
                  <a:pt x="152" y="98"/>
                  <a:pt x="153" y="98"/>
                  <a:pt x="153" y="98"/>
                </a:cubicBezTo>
                <a:cubicBezTo>
                  <a:pt x="159" y="98"/>
                  <a:pt x="165" y="99"/>
                  <a:pt x="170" y="102"/>
                </a:cubicBezTo>
                <a:cubicBezTo>
                  <a:pt x="178" y="105"/>
                  <a:pt x="178" y="105"/>
                  <a:pt x="178" y="105"/>
                </a:cubicBezTo>
                <a:cubicBezTo>
                  <a:pt x="181" y="97"/>
                  <a:pt x="181" y="97"/>
                  <a:pt x="181" y="97"/>
                </a:cubicBezTo>
                <a:cubicBezTo>
                  <a:pt x="189" y="76"/>
                  <a:pt x="208" y="63"/>
                  <a:pt x="229" y="64"/>
                </a:cubicBezTo>
                <a:cubicBezTo>
                  <a:pt x="229" y="64"/>
                  <a:pt x="229" y="64"/>
                  <a:pt x="229" y="64"/>
                </a:cubicBezTo>
                <a:cubicBezTo>
                  <a:pt x="255" y="64"/>
                  <a:pt x="276" y="86"/>
                  <a:pt x="279" y="113"/>
                </a:cubicBezTo>
                <a:cubicBezTo>
                  <a:pt x="279" y="120"/>
                  <a:pt x="279" y="120"/>
                  <a:pt x="279" y="120"/>
                </a:cubicBezTo>
                <a:cubicBezTo>
                  <a:pt x="286" y="121"/>
                  <a:pt x="286" y="121"/>
                  <a:pt x="286" y="121"/>
                </a:cubicBezTo>
                <a:cubicBezTo>
                  <a:pt x="304" y="122"/>
                  <a:pt x="317" y="140"/>
                  <a:pt x="316" y="161"/>
                </a:cubicBezTo>
                <a:cubicBezTo>
                  <a:pt x="316" y="172"/>
                  <a:pt x="312" y="183"/>
                  <a:pt x="304" y="190"/>
                </a:cubicBezTo>
                <a:close/>
                <a:moveTo>
                  <a:pt x="371" y="158"/>
                </a:moveTo>
                <a:cubicBezTo>
                  <a:pt x="368" y="158"/>
                  <a:pt x="366" y="156"/>
                  <a:pt x="366" y="153"/>
                </a:cubicBezTo>
                <a:cubicBezTo>
                  <a:pt x="366" y="151"/>
                  <a:pt x="368" y="149"/>
                  <a:pt x="371" y="149"/>
                </a:cubicBezTo>
                <a:cubicBezTo>
                  <a:pt x="374" y="149"/>
                  <a:pt x="376" y="151"/>
                  <a:pt x="376" y="153"/>
                </a:cubicBezTo>
                <a:cubicBezTo>
                  <a:pt x="376" y="156"/>
                  <a:pt x="374" y="158"/>
                  <a:pt x="371" y="158"/>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44" tIns="34272" rIns="68544" bIns="3427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717074"/>
                </a:solidFill>
                <a:effectLst/>
                <a:uLnTx/>
                <a:uFillTx/>
                <a:latin typeface="Metropolis"/>
                <a:ea typeface="+mn-ea"/>
                <a:cs typeface="+mn-cs"/>
              </a:rPr>
              <a:t> </a:t>
            </a:r>
          </a:p>
        </p:txBody>
      </p:sp>
      <p:grpSp>
        <p:nvGrpSpPr>
          <p:cNvPr id="33" name="Group 32">
            <a:extLst>
              <a:ext uri="{FF2B5EF4-FFF2-40B4-BE49-F238E27FC236}">
                <a16:creationId xmlns:a16="http://schemas.microsoft.com/office/drawing/2014/main" id="{6583944E-4B1F-4E4B-B5BF-BE6C8F37D3C3}"/>
              </a:ext>
            </a:extLst>
          </p:cNvPr>
          <p:cNvGrpSpPr/>
          <p:nvPr/>
        </p:nvGrpSpPr>
        <p:grpSpPr>
          <a:xfrm>
            <a:off x="5325153" y="1191093"/>
            <a:ext cx="2322935" cy="912302"/>
            <a:chOff x="8198055" y="1611905"/>
            <a:chExt cx="3098053" cy="1216720"/>
          </a:xfrm>
        </p:grpSpPr>
        <p:sp>
          <p:nvSpPr>
            <p:cNvPr id="34" name="Text Placeholder 36">
              <a:extLst>
                <a:ext uri="{FF2B5EF4-FFF2-40B4-BE49-F238E27FC236}">
                  <a16:creationId xmlns:a16="http://schemas.microsoft.com/office/drawing/2014/main" id="{11EA48ED-BC74-4977-AE27-2BFCBA174E8D}"/>
                </a:ext>
              </a:extLst>
            </p:cNvPr>
            <p:cNvSpPr txBox="1">
              <a:spLocks/>
            </p:cNvSpPr>
            <p:nvPr/>
          </p:nvSpPr>
          <p:spPr>
            <a:xfrm>
              <a:off x="8198055" y="2608277"/>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1125"/>
                </a:spcBef>
                <a:spcAft>
                  <a:spcPts val="0"/>
                </a:spcAft>
                <a:buClr>
                  <a:srgbClr val="717074">
                    <a:lumMod val="60000"/>
                    <a:lumOff val="40000"/>
                  </a:srgbClr>
                </a:buClr>
                <a:buSzPct val="90000"/>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SD-WAN</a:t>
              </a:r>
            </a:p>
          </p:txBody>
        </p:sp>
        <p:sp>
          <p:nvSpPr>
            <p:cNvPr id="35" name="Oval 34">
              <a:extLst>
                <a:ext uri="{FF2B5EF4-FFF2-40B4-BE49-F238E27FC236}">
                  <a16:creationId xmlns:a16="http://schemas.microsoft.com/office/drawing/2014/main" id="{586DDC68-4843-48FE-B6CE-CBB307EDCFAD}"/>
                </a:ext>
              </a:extLst>
            </p:cNvPr>
            <p:cNvSpPr/>
            <p:nvPr/>
          </p:nvSpPr>
          <p:spPr>
            <a:xfrm>
              <a:off x="10090795" y="1611905"/>
              <a:ext cx="927355" cy="927355"/>
            </a:xfrm>
            <a:prstGeom prst="ellipse">
              <a:avLst/>
            </a:prstGeom>
            <a:solidFill>
              <a:srgbClr val="78BE20"/>
            </a:solidFill>
            <a:ln w="76200" cap="flat" cmpd="sng" algn="ctr">
              <a:noFill/>
              <a:prstDash val="solid"/>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Arial"/>
                <a:ea typeface="+mn-ea"/>
                <a:cs typeface="+mn-cs"/>
              </a:endParaRPr>
            </a:p>
          </p:txBody>
        </p:sp>
        <p:sp>
          <p:nvSpPr>
            <p:cNvPr id="36" name="Text Placeholder 36">
              <a:extLst>
                <a:ext uri="{FF2B5EF4-FFF2-40B4-BE49-F238E27FC236}">
                  <a16:creationId xmlns:a16="http://schemas.microsoft.com/office/drawing/2014/main" id="{A2EEB335-9727-43BF-A2E6-47296DEEB85F}"/>
                </a:ext>
              </a:extLst>
            </p:cNvPr>
            <p:cNvSpPr txBox="1">
              <a:spLocks/>
            </p:cNvSpPr>
            <p:nvPr/>
          </p:nvSpPr>
          <p:spPr>
            <a:xfrm>
              <a:off x="9862195" y="2608277"/>
              <a:ext cx="1433913" cy="220348"/>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1125"/>
                </a:spcBef>
                <a:spcAft>
                  <a:spcPts val="0"/>
                </a:spcAft>
                <a:buClr>
                  <a:srgbClr val="717074">
                    <a:lumMod val="60000"/>
                    <a:lumOff val="40000"/>
                  </a:srgbClr>
                </a:buClr>
                <a:buSzPct val="90000"/>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Branch/Edge</a:t>
              </a:r>
            </a:p>
          </p:txBody>
        </p:sp>
        <p:cxnSp>
          <p:nvCxnSpPr>
            <p:cNvPr id="37" name="Straight Connector 36">
              <a:extLst>
                <a:ext uri="{FF2B5EF4-FFF2-40B4-BE49-F238E27FC236}">
                  <a16:creationId xmlns:a16="http://schemas.microsoft.com/office/drawing/2014/main" id="{120E4683-DDA2-4F54-98DE-FB986D8B9977}"/>
                </a:ext>
              </a:extLst>
            </p:cNvPr>
            <p:cNvCxnSpPr>
              <a:cxnSpLocks/>
              <a:stCxn id="38" idx="6"/>
              <a:endCxn id="35" idx="2"/>
            </p:cNvCxnSpPr>
            <p:nvPr/>
          </p:nvCxnSpPr>
          <p:spPr bwMode="gray">
            <a:xfrm>
              <a:off x="9387876" y="2075583"/>
              <a:ext cx="702919" cy="0"/>
            </a:xfrm>
            <a:prstGeom prst="line">
              <a:avLst/>
            </a:prstGeom>
            <a:noFill/>
            <a:ln w="31750" cap="flat" cmpd="sng" algn="ctr">
              <a:solidFill>
                <a:srgbClr val="1A428A"/>
              </a:solidFill>
              <a:prstDash val="sysDash"/>
              <a:miter lim="800000"/>
              <a:tailEnd type="none"/>
            </a:ln>
            <a:effectLst/>
          </p:spPr>
        </p:cxnSp>
        <p:sp>
          <p:nvSpPr>
            <p:cNvPr id="38" name="Oval 37">
              <a:extLst>
                <a:ext uri="{FF2B5EF4-FFF2-40B4-BE49-F238E27FC236}">
                  <a16:creationId xmlns:a16="http://schemas.microsoft.com/office/drawing/2014/main" id="{6F4ABAE6-D5E7-4B1E-97BE-437D3EBD1A64}"/>
                </a:ext>
              </a:extLst>
            </p:cNvPr>
            <p:cNvSpPr/>
            <p:nvPr/>
          </p:nvSpPr>
          <p:spPr>
            <a:xfrm>
              <a:off x="8460521" y="1611905"/>
              <a:ext cx="927355" cy="927355"/>
            </a:xfrm>
            <a:prstGeom prst="ellipse">
              <a:avLst/>
            </a:prstGeom>
            <a:solidFill>
              <a:sysClr val="window" lastClr="FFFFFF"/>
            </a:solidFill>
            <a:ln w="15875" cap="flat" cmpd="sng" algn="ctr">
              <a:solidFill>
                <a:srgbClr val="1A428A"/>
              </a:solidFill>
              <a:prstDash val="sysDash"/>
            </a:ln>
            <a:effectLst/>
          </p:spPr>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Arial"/>
                <a:ea typeface="+mn-ea"/>
                <a:cs typeface="+mn-cs"/>
              </a:endParaRPr>
            </a:p>
          </p:txBody>
        </p:sp>
        <p:pic>
          <p:nvPicPr>
            <p:cNvPr id="39" name="Graphic 38">
              <a:extLst>
                <a:ext uri="{FF2B5EF4-FFF2-40B4-BE49-F238E27FC236}">
                  <a16:creationId xmlns:a16="http://schemas.microsoft.com/office/drawing/2014/main" id="{E9D2E23B-ADC6-40D1-8ADC-EFD446A3B3C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18115" y="1787206"/>
              <a:ext cx="612167" cy="576752"/>
            </a:xfrm>
            <a:prstGeom prst="rect">
              <a:avLst/>
            </a:prstGeom>
          </p:spPr>
        </p:pic>
        <p:pic>
          <p:nvPicPr>
            <p:cNvPr id="40" name="Graphic 39">
              <a:extLst>
                <a:ext uri="{FF2B5EF4-FFF2-40B4-BE49-F238E27FC236}">
                  <a16:creationId xmlns:a16="http://schemas.microsoft.com/office/drawing/2014/main" id="{37DC024D-AFEB-42AF-8F03-F73B8F43350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368734" y="1765621"/>
              <a:ext cx="371476" cy="625911"/>
            </a:xfrm>
            <a:prstGeom prst="rect">
              <a:avLst/>
            </a:prstGeom>
          </p:spPr>
        </p:pic>
      </p:grpSp>
      <p:sp>
        <p:nvSpPr>
          <p:cNvPr id="41" name="Text Placeholder 32">
            <a:extLst>
              <a:ext uri="{FF2B5EF4-FFF2-40B4-BE49-F238E27FC236}">
                <a16:creationId xmlns:a16="http://schemas.microsoft.com/office/drawing/2014/main" id="{9DEAD825-0425-468F-9EEC-5BE9912F25C2}"/>
              </a:ext>
            </a:extLst>
          </p:cNvPr>
          <p:cNvSpPr txBox="1">
            <a:spLocks/>
          </p:cNvSpPr>
          <p:nvPr/>
        </p:nvSpPr>
        <p:spPr>
          <a:xfrm>
            <a:off x="2595440" y="1971011"/>
            <a:ext cx="823188" cy="303020"/>
          </a:xfrm>
          <a:prstGeom prst="rect">
            <a:avLst/>
          </a:prstGeom>
        </p:spPr>
        <p:txBody>
          <a:bodyPr vert="horz" lIns="0" tIns="0" rIns="0" bIns="0" rtlCol="0">
            <a:noAutofit/>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1125"/>
              </a:spcBef>
              <a:spcAft>
                <a:spcPts val="0"/>
              </a:spcAft>
              <a:buClr>
                <a:srgbClr val="717074">
                  <a:lumMod val="60000"/>
                  <a:lumOff val="40000"/>
                </a:srgbClr>
              </a:buClr>
              <a:buSzPct val="90000"/>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Data Center</a:t>
            </a:r>
          </a:p>
        </p:txBody>
      </p:sp>
      <p:grpSp>
        <p:nvGrpSpPr>
          <p:cNvPr id="42" name="Group 41">
            <a:extLst>
              <a:ext uri="{FF2B5EF4-FFF2-40B4-BE49-F238E27FC236}">
                <a16:creationId xmlns:a16="http://schemas.microsoft.com/office/drawing/2014/main" id="{3E18385A-0507-46F0-B35D-FE468DE3A0AA}"/>
              </a:ext>
            </a:extLst>
          </p:cNvPr>
          <p:cNvGrpSpPr/>
          <p:nvPr/>
        </p:nvGrpSpPr>
        <p:grpSpPr>
          <a:xfrm>
            <a:off x="4051504" y="2216060"/>
            <a:ext cx="685622" cy="679092"/>
            <a:chOff x="4545874" y="2734489"/>
            <a:chExt cx="914400" cy="905692"/>
          </a:xfrm>
        </p:grpSpPr>
        <p:sp>
          <p:nvSpPr>
            <p:cNvPr id="43" name="Rounded Rectangle 3">
              <a:extLst>
                <a:ext uri="{FF2B5EF4-FFF2-40B4-BE49-F238E27FC236}">
                  <a16:creationId xmlns:a16="http://schemas.microsoft.com/office/drawing/2014/main" id="{145D109E-84CE-4110-A965-8345449B6363}"/>
                </a:ext>
              </a:extLst>
            </p:cNvPr>
            <p:cNvSpPr/>
            <p:nvPr/>
          </p:nvSpPr>
          <p:spPr>
            <a:xfrm>
              <a:off x="4545874" y="2734489"/>
              <a:ext cx="914400" cy="905692"/>
            </a:xfrm>
            <a:prstGeom prst="roundRect">
              <a:avLst>
                <a:gd name="adj" fmla="val 8013"/>
              </a:avLst>
            </a:prstGeom>
            <a:solidFill>
              <a:sysClr val="window" lastClr="FFFFFF"/>
            </a:solidFill>
            <a:ln w="9525" cap="flat" cmpd="sng" algn="ctr">
              <a:noFill/>
              <a:prstDash val="solid"/>
            </a:ln>
            <a:effectLst/>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900" b="0" i="0" u="none" strike="noStrike" kern="0" cap="none" spc="0" normalizeH="0" baseline="0" noProof="0">
                <a:ln>
                  <a:noFill/>
                </a:ln>
                <a:solidFill>
                  <a:srgbClr val="000000"/>
                </a:solidFill>
                <a:effectLst/>
                <a:uLnTx/>
                <a:uFillTx/>
                <a:latin typeface="Arial"/>
                <a:ea typeface="+mn-ea"/>
                <a:cs typeface="+mn-cs"/>
              </a:endParaRPr>
            </a:p>
          </p:txBody>
        </p:sp>
        <p:pic>
          <p:nvPicPr>
            <p:cNvPr id="44" name="Graphic 43">
              <a:extLst>
                <a:ext uri="{FF2B5EF4-FFF2-40B4-BE49-F238E27FC236}">
                  <a16:creationId xmlns:a16="http://schemas.microsoft.com/office/drawing/2014/main" id="{E6E9611D-A6AB-4D8D-9833-D14835E718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2112" y="2748775"/>
              <a:ext cx="865330" cy="865326"/>
            </a:xfrm>
            <a:prstGeom prst="rect">
              <a:avLst/>
            </a:prstGeom>
          </p:spPr>
        </p:pic>
      </p:grpSp>
      <p:sp>
        <p:nvSpPr>
          <p:cNvPr id="45" name="Text Placeholder 37">
            <a:extLst>
              <a:ext uri="{FF2B5EF4-FFF2-40B4-BE49-F238E27FC236}">
                <a16:creationId xmlns:a16="http://schemas.microsoft.com/office/drawing/2014/main" id="{FF6893D1-543F-44DE-8661-3C93D384F864}"/>
              </a:ext>
            </a:extLst>
          </p:cNvPr>
          <p:cNvSpPr txBox="1">
            <a:spLocks/>
          </p:cNvSpPr>
          <p:nvPr/>
        </p:nvSpPr>
        <p:spPr>
          <a:xfrm>
            <a:off x="2315133" y="3992845"/>
            <a:ext cx="1199960" cy="201680"/>
          </a:xfrm>
          <a:prstGeom prst="rect">
            <a:avLst/>
          </a:prstGeom>
        </p:spPr>
        <p:txBody>
          <a:bodyPr/>
          <a:lstStyle>
            <a:lvl1pPr marL="0" indent="0" algn="l" defTabSz="914400" rtl="0" eaLnBrk="1" latinLnBrk="0" hangingPunct="1">
              <a:lnSpc>
                <a:spcPct val="90000"/>
              </a:lnSpc>
              <a:spcBef>
                <a:spcPts val="15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90000"/>
              </a:lnSpc>
              <a:spcBef>
                <a:spcPts val="18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90000"/>
              </a:lnSpc>
              <a:spcBef>
                <a:spcPts val="10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9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90000"/>
              </a:lnSpc>
              <a:spcBef>
                <a:spcPts val="10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1125"/>
              </a:spcBef>
              <a:spcAft>
                <a:spcPts val="0"/>
              </a:spcAft>
              <a:buClr>
                <a:srgbClr val="717074">
                  <a:lumMod val="60000"/>
                  <a:lumOff val="40000"/>
                </a:srgbClr>
              </a:buClr>
              <a:buSzPct val="90000"/>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VMware Cloud</a:t>
            </a:r>
          </a:p>
        </p:txBody>
      </p:sp>
    </p:spTree>
    <p:extLst>
      <p:ext uri="{BB962C8B-B14F-4D97-AF65-F5344CB8AC3E}">
        <p14:creationId xmlns:p14="http://schemas.microsoft.com/office/powerpoint/2010/main" val="30378924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CEA97-8183-4536-B626-12E06EB1CE4D}"/>
              </a:ext>
            </a:extLst>
          </p:cNvPr>
          <p:cNvSpPr>
            <a:spLocks noGrp="1"/>
          </p:cNvSpPr>
          <p:nvPr>
            <p:ph type="title"/>
          </p:nvPr>
        </p:nvSpPr>
        <p:spPr/>
        <p:txBody>
          <a:bodyPr/>
          <a:lstStyle/>
          <a:p>
            <a:r>
              <a:rPr lang="en-US"/>
              <a:t>Challenges for modern applications</a:t>
            </a:r>
          </a:p>
        </p:txBody>
      </p:sp>
      <p:sp>
        <p:nvSpPr>
          <p:cNvPr id="3" name="Subtitle 2">
            <a:extLst>
              <a:ext uri="{FF2B5EF4-FFF2-40B4-BE49-F238E27FC236}">
                <a16:creationId xmlns:a16="http://schemas.microsoft.com/office/drawing/2014/main" id="{10FB3361-9917-47E1-9F4A-0A202F37A3AA}"/>
              </a:ext>
            </a:extLst>
          </p:cNvPr>
          <p:cNvSpPr>
            <a:spLocks noGrp="1"/>
          </p:cNvSpPr>
          <p:nvPr>
            <p:ph type="subTitle" idx="1"/>
          </p:nvPr>
        </p:nvSpPr>
        <p:spPr/>
        <p:txBody>
          <a:bodyPr/>
          <a:lstStyle/>
          <a:p>
            <a:endParaRPr lang="en-US"/>
          </a:p>
        </p:txBody>
      </p:sp>
      <p:sp>
        <p:nvSpPr>
          <p:cNvPr id="4" name="Google Shape;3352;p244">
            <a:extLst>
              <a:ext uri="{FF2B5EF4-FFF2-40B4-BE49-F238E27FC236}">
                <a16:creationId xmlns:a16="http://schemas.microsoft.com/office/drawing/2014/main" id="{F104CE1A-27FE-4A44-BA21-59F88A8B6E77}"/>
              </a:ext>
            </a:extLst>
          </p:cNvPr>
          <p:cNvSpPr txBox="1"/>
          <p:nvPr/>
        </p:nvSpPr>
        <p:spPr>
          <a:xfrm>
            <a:off x="-34785" y="2748915"/>
            <a:ext cx="2909601" cy="1822720"/>
          </a:xfrm>
          <a:prstGeom prst="rect">
            <a:avLst/>
          </a:prstGeom>
          <a:noFill/>
          <a:ln>
            <a:noFill/>
          </a:ln>
        </p:spPr>
        <p:txBody>
          <a:bodyPr spcFirstLastPara="1" wrap="square" lIns="68551" tIns="34266" rIns="68551" bIns="34266" anchor="t" anchorCtr="0">
            <a:noAutofit/>
          </a:bodyPr>
          <a:lstStyle>
            <a:defPPr>
              <a:defRPr lang="en-US"/>
            </a:defPPr>
            <a:lvl1pPr marL="228531" indent="-194252">
              <a:spcBef>
                <a:spcPts val="400"/>
              </a:spcBef>
              <a:buClr>
                <a:schemeClr val="tx2"/>
              </a:buClr>
              <a:buSzPts val="900"/>
              <a:buFont typeface="Avenir"/>
              <a:buChar char="●"/>
              <a:defRPr sz="1400" kern="0">
                <a:latin typeface="Metropolis Light" pitchFamily="2" charset="77"/>
                <a:ea typeface="Avenir"/>
                <a:cs typeface="Avenir"/>
              </a:defRPr>
            </a:lvl1pPr>
          </a:lstStyle>
          <a:p>
            <a:pPr marL="228531" marR="0" lvl="0" indent="-194252" algn="l" defTabSz="685800" rtl="0" eaLnBrk="1" fontAlgn="auto" latinLnBrk="0" hangingPunct="1">
              <a:lnSpc>
                <a:spcPct val="100000"/>
              </a:lnSpc>
              <a:spcBef>
                <a:spcPts val="400"/>
              </a:spcBef>
              <a:spcAft>
                <a:spcPts val="0"/>
              </a:spcAft>
              <a:buClr>
                <a:srgbClr val="000000"/>
              </a:buClr>
              <a:buSzPct val="100000"/>
              <a:buFont typeface="Arial" panose="020B0604020202020204" pitchFamily="34" charset="0"/>
              <a:buChar char="•"/>
              <a:tabLst/>
              <a:defRPr/>
            </a:pPr>
            <a:r>
              <a:rPr kumimoji="0" lang="en-US" sz="1050" b="0" i="0" u="none" strike="noStrike" kern="0" cap="none" spc="0" normalizeH="0" baseline="0" noProof="0">
                <a:ln>
                  <a:noFill/>
                </a:ln>
                <a:solidFill>
                  <a:srgbClr val="000000"/>
                </a:solidFill>
                <a:effectLst/>
                <a:uLnTx/>
                <a:uFillTx/>
                <a:latin typeface="Arial"/>
                <a:sym typeface="Avenir"/>
              </a:rPr>
              <a:t>Lack of modern developer services within organization</a:t>
            </a:r>
            <a:endParaRPr kumimoji="0" sz="1050" b="0" i="0" u="none" strike="noStrike" kern="0" cap="none" spc="0" normalizeH="0" baseline="0" noProof="0">
              <a:ln>
                <a:noFill/>
              </a:ln>
              <a:solidFill>
                <a:srgbClr val="000000"/>
              </a:solidFill>
              <a:effectLst/>
              <a:uLnTx/>
              <a:uFillTx/>
              <a:latin typeface="Arial"/>
              <a:sym typeface="Avenir"/>
            </a:endParaRPr>
          </a:p>
          <a:p>
            <a:pPr marL="228531" marR="0" lvl="0" indent="-194252" algn="l" defTabSz="685800" rtl="0" eaLnBrk="1" fontAlgn="auto" latinLnBrk="0" hangingPunct="1">
              <a:lnSpc>
                <a:spcPct val="100000"/>
              </a:lnSpc>
              <a:spcBef>
                <a:spcPts val="400"/>
              </a:spcBef>
              <a:spcAft>
                <a:spcPts val="0"/>
              </a:spcAft>
              <a:buClr>
                <a:srgbClr val="000000"/>
              </a:buClr>
              <a:buSzPct val="100000"/>
              <a:buFont typeface="Arial" panose="020B0604020202020204" pitchFamily="34" charset="0"/>
              <a:buChar char="•"/>
              <a:tabLst/>
              <a:defRPr/>
            </a:pPr>
            <a:r>
              <a:rPr kumimoji="0" lang="en-US" sz="1050" b="0" i="0" u="none" strike="noStrike" kern="0" cap="none" spc="0" normalizeH="0" baseline="0" noProof="0">
                <a:ln>
                  <a:noFill/>
                </a:ln>
                <a:solidFill>
                  <a:srgbClr val="000000"/>
                </a:solidFill>
                <a:effectLst/>
                <a:uLnTx/>
                <a:uFillTx/>
                <a:latin typeface="Arial"/>
                <a:sym typeface="Avenir"/>
              </a:rPr>
              <a:t>Access to the modern </a:t>
            </a:r>
            <a:br>
              <a:rPr kumimoji="0" lang="en-US" sz="1050" b="0" i="0" u="none" strike="noStrike" kern="0" cap="none" spc="0" normalizeH="0" baseline="0" noProof="0">
                <a:ln>
                  <a:noFill/>
                </a:ln>
                <a:solidFill>
                  <a:srgbClr val="000000"/>
                </a:solidFill>
                <a:effectLst/>
                <a:uLnTx/>
                <a:uFillTx/>
                <a:latin typeface="Arial"/>
                <a:sym typeface="Avenir"/>
              </a:rPr>
            </a:br>
            <a:r>
              <a:rPr kumimoji="0" lang="en-US" sz="1050" b="0" i="0" u="none" strike="noStrike" kern="0" cap="none" spc="0" normalizeH="0" baseline="0" noProof="0">
                <a:ln>
                  <a:noFill/>
                </a:ln>
                <a:solidFill>
                  <a:srgbClr val="000000"/>
                </a:solidFill>
                <a:effectLst/>
                <a:uLnTx/>
                <a:uFillTx/>
                <a:latin typeface="Arial"/>
                <a:sym typeface="Avenir"/>
              </a:rPr>
              <a:t>coding tools and backend databases is slow</a:t>
            </a:r>
            <a:endParaRPr kumimoji="0" sz="1050" b="0" i="0" u="none" strike="noStrike" kern="0" cap="none" spc="0" normalizeH="0" baseline="0" noProof="0">
              <a:ln>
                <a:noFill/>
              </a:ln>
              <a:solidFill>
                <a:srgbClr val="000000"/>
              </a:solidFill>
              <a:effectLst/>
              <a:uLnTx/>
              <a:uFillTx/>
              <a:latin typeface="Arial"/>
              <a:sym typeface="Avenir"/>
            </a:endParaRPr>
          </a:p>
          <a:p>
            <a:pPr marL="228531" marR="0" lvl="0" indent="-194252" algn="l" defTabSz="685800" rtl="0" eaLnBrk="1" fontAlgn="auto" latinLnBrk="0" hangingPunct="1">
              <a:lnSpc>
                <a:spcPct val="100000"/>
              </a:lnSpc>
              <a:spcBef>
                <a:spcPts val="400"/>
              </a:spcBef>
              <a:spcAft>
                <a:spcPts val="0"/>
              </a:spcAft>
              <a:buClr>
                <a:srgbClr val="000000"/>
              </a:buClr>
              <a:buSzPct val="100000"/>
              <a:buFont typeface="Arial" panose="020B0604020202020204" pitchFamily="34" charset="0"/>
              <a:buChar char="•"/>
              <a:tabLst/>
              <a:defRPr/>
            </a:pPr>
            <a:r>
              <a:rPr kumimoji="0" lang="en-US" sz="1050" b="0" i="0" u="none" strike="noStrike" kern="0" cap="none" spc="0" normalizeH="0" baseline="0" noProof="0">
                <a:ln>
                  <a:noFill/>
                </a:ln>
                <a:solidFill>
                  <a:srgbClr val="000000"/>
                </a:solidFill>
                <a:effectLst/>
                <a:uLnTx/>
                <a:uFillTx/>
                <a:latin typeface="Arial"/>
                <a:sym typeface="Avenir"/>
              </a:rPr>
              <a:t>Deployment, day 2 </a:t>
            </a:r>
            <a:br>
              <a:rPr kumimoji="0" lang="en-US" sz="1050" b="0" i="0" u="none" strike="noStrike" kern="0" cap="none" spc="0" normalizeH="0" baseline="0" noProof="0">
                <a:ln>
                  <a:noFill/>
                </a:ln>
                <a:solidFill>
                  <a:srgbClr val="000000"/>
                </a:solidFill>
                <a:effectLst/>
                <a:uLnTx/>
                <a:uFillTx/>
                <a:latin typeface="Arial"/>
                <a:sym typeface="Avenir"/>
              </a:rPr>
            </a:br>
            <a:r>
              <a:rPr kumimoji="0" lang="en-US" sz="1050" b="0" i="0" u="none" strike="noStrike" kern="0" cap="none" spc="0" normalizeH="0" baseline="0" noProof="0">
                <a:ln>
                  <a:noFill/>
                </a:ln>
                <a:solidFill>
                  <a:srgbClr val="000000"/>
                </a:solidFill>
                <a:effectLst/>
                <a:uLnTx/>
                <a:uFillTx/>
                <a:latin typeface="Arial"/>
                <a:sym typeface="Avenir"/>
              </a:rPr>
              <a:t>operations and lifecycle management is painful</a:t>
            </a:r>
            <a:endParaRPr kumimoji="0" sz="1050" b="0" i="0" u="none" strike="noStrike" kern="0" cap="none" spc="0" normalizeH="0" baseline="0" noProof="0">
              <a:ln>
                <a:noFill/>
              </a:ln>
              <a:solidFill>
                <a:srgbClr val="000000"/>
              </a:solidFill>
              <a:effectLst/>
              <a:uLnTx/>
              <a:uFillTx/>
              <a:latin typeface="Arial"/>
              <a:sym typeface="Avenir"/>
            </a:endParaRPr>
          </a:p>
        </p:txBody>
      </p:sp>
      <p:grpSp>
        <p:nvGrpSpPr>
          <p:cNvPr id="5" name="Google Shape;3364;p244">
            <a:extLst>
              <a:ext uri="{FF2B5EF4-FFF2-40B4-BE49-F238E27FC236}">
                <a16:creationId xmlns:a16="http://schemas.microsoft.com/office/drawing/2014/main" id="{65EF6E07-62D5-4CF0-A47B-31F7AB7C38C0}"/>
              </a:ext>
            </a:extLst>
          </p:cNvPr>
          <p:cNvGrpSpPr/>
          <p:nvPr/>
        </p:nvGrpSpPr>
        <p:grpSpPr>
          <a:xfrm>
            <a:off x="3748978" y="2048086"/>
            <a:ext cx="1224179" cy="1150316"/>
            <a:chOff x="7914421" y="3357612"/>
            <a:chExt cx="2407348" cy="1855084"/>
          </a:xfrm>
        </p:grpSpPr>
        <p:cxnSp>
          <p:nvCxnSpPr>
            <p:cNvPr id="6" name="Google Shape;3365;p244">
              <a:extLst>
                <a:ext uri="{FF2B5EF4-FFF2-40B4-BE49-F238E27FC236}">
                  <a16:creationId xmlns:a16="http://schemas.microsoft.com/office/drawing/2014/main" id="{2A0B4D66-B053-4561-88E2-43EC828C9623}"/>
                </a:ext>
              </a:extLst>
            </p:cNvPr>
            <p:cNvCxnSpPr>
              <a:stCxn id="19" idx="2"/>
            </p:cNvCxnSpPr>
            <p:nvPr/>
          </p:nvCxnSpPr>
          <p:spPr>
            <a:xfrm>
              <a:off x="7914421" y="4930396"/>
              <a:ext cx="1200" cy="282300"/>
            </a:xfrm>
            <a:prstGeom prst="straightConnector1">
              <a:avLst/>
            </a:prstGeom>
            <a:noFill/>
            <a:ln w="19050" cap="flat" cmpd="sng">
              <a:solidFill>
                <a:srgbClr val="FFFFFF"/>
              </a:solidFill>
              <a:prstDash val="dot"/>
              <a:round/>
              <a:headEnd type="none" w="sm" len="sm"/>
              <a:tailEnd type="none" w="sm" len="sm"/>
            </a:ln>
          </p:spPr>
        </p:cxnSp>
        <p:cxnSp>
          <p:nvCxnSpPr>
            <p:cNvPr id="7" name="Google Shape;3367;p244">
              <a:extLst>
                <a:ext uri="{FF2B5EF4-FFF2-40B4-BE49-F238E27FC236}">
                  <a16:creationId xmlns:a16="http://schemas.microsoft.com/office/drawing/2014/main" id="{B83ADC70-C732-479D-B925-728A8DAC5448}"/>
                </a:ext>
              </a:extLst>
            </p:cNvPr>
            <p:cNvCxnSpPr/>
            <p:nvPr/>
          </p:nvCxnSpPr>
          <p:spPr>
            <a:xfrm>
              <a:off x="9575069" y="3357612"/>
              <a:ext cx="746700" cy="0"/>
            </a:xfrm>
            <a:prstGeom prst="straightConnector1">
              <a:avLst/>
            </a:prstGeom>
            <a:noFill/>
            <a:ln w="19050" cap="flat" cmpd="sng">
              <a:solidFill>
                <a:srgbClr val="FFFFFF"/>
              </a:solidFill>
              <a:prstDash val="dot"/>
              <a:round/>
              <a:headEnd type="none" w="sm" len="sm"/>
              <a:tailEnd type="none" w="sm" len="sm"/>
            </a:ln>
          </p:spPr>
        </p:cxnSp>
      </p:grpSp>
      <p:grpSp>
        <p:nvGrpSpPr>
          <p:cNvPr id="8" name="Google Shape;3368;p244">
            <a:extLst>
              <a:ext uri="{FF2B5EF4-FFF2-40B4-BE49-F238E27FC236}">
                <a16:creationId xmlns:a16="http://schemas.microsoft.com/office/drawing/2014/main" id="{9204A974-817E-44D6-A647-4FD43295620B}"/>
              </a:ext>
            </a:extLst>
          </p:cNvPr>
          <p:cNvGrpSpPr/>
          <p:nvPr/>
        </p:nvGrpSpPr>
        <p:grpSpPr>
          <a:xfrm>
            <a:off x="2902873" y="3208852"/>
            <a:ext cx="1692209" cy="687552"/>
            <a:chOff x="6645988" y="5099797"/>
            <a:chExt cx="2539800" cy="1031700"/>
          </a:xfrm>
        </p:grpSpPr>
        <p:sp>
          <p:nvSpPr>
            <p:cNvPr id="9" name="Google Shape;3369;p244">
              <a:extLst>
                <a:ext uri="{FF2B5EF4-FFF2-40B4-BE49-F238E27FC236}">
                  <a16:creationId xmlns:a16="http://schemas.microsoft.com/office/drawing/2014/main" id="{32D42F18-8642-4E05-BA13-54AC3CAF32CB}"/>
                </a:ext>
              </a:extLst>
            </p:cNvPr>
            <p:cNvSpPr/>
            <p:nvPr/>
          </p:nvSpPr>
          <p:spPr>
            <a:xfrm>
              <a:off x="6645988" y="5099797"/>
              <a:ext cx="2539800" cy="1031700"/>
            </a:xfrm>
            <a:prstGeom prst="roundRect">
              <a:avLst>
                <a:gd name="adj" fmla="val 2324"/>
              </a:avLst>
            </a:prstGeom>
            <a:noFill/>
            <a:ln w="19050" cap="flat" cmpd="sng">
              <a:solidFill>
                <a:schemeClr val="accent4"/>
              </a:solidFill>
              <a:prstDash val="solid"/>
              <a:round/>
              <a:headEnd type="none" w="sm" len="sm"/>
              <a:tailEnd type="none" w="sm" len="sm"/>
            </a:ln>
          </p:spPr>
          <p:txBody>
            <a:bodyPr spcFirstLastPara="1" wrap="square" lIns="68551" tIns="68551" rIns="68551" bIns="68551"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endParaRPr kumimoji="0" sz="105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10" name="Google Shape;3370;p244">
              <a:extLst>
                <a:ext uri="{FF2B5EF4-FFF2-40B4-BE49-F238E27FC236}">
                  <a16:creationId xmlns:a16="http://schemas.microsoft.com/office/drawing/2014/main" id="{E5E3879F-4F1E-4F26-8C05-FEDD6BC4B415}"/>
                </a:ext>
              </a:extLst>
            </p:cNvPr>
            <p:cNvSpPr txBox="1"/>
            <p:nvPr/>
          </p:nvSpPr>
          <p:spPr>
            <a:xfrm>
              <a:off x="7118289" y="5209618"/>
              <a:ext cx="1626600" cy="257400"/>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444444"/>
                  </a:solidFill>
                  <a:effectLst/>
                  <a:uLnTx/>
                  <a:uFillTx/>
                  <a:latin typeface="Arial"/>
                  <a:ea typeface="Avenir"/>
                  <a:cs typeface="Avenir"/>
                  <a:sym typeface="Avenir"/>
                </a:rPr>
                <a:t>Serverless</a:t>
              </a:r>
              <a:endParaRPr kumimoji="0" sz="1050" b="0" i="0" u="none" strike="noStrike" kern="0" cap="none" spc="0" normalizeH="0" baseline="0" noProof="0">
                <a:ln>
                  <a:noFill/>
                </a:ln>
                <a:solidFill>
                  <a:srgbClr val="444444"/>
                </a:solidFill>
                <a:effectLst/>
                <a:uLnTx/>
                <a:uFillTx/>
                <a:latin typeface="Arial"/>
                <a:ea typeface="Avenir"/>
                <a:cs typeface="Avenir"/>
                <a:sym typeface="Avenir"/>
              </a:endParaRPr>
            </a:p>
          </p:txBody>
        </p:sp>
        <p:sp>
          <p:nvSpPr>
            <p:cNvPr id="11" name="Google Shape;3371;p244">
              <a:extLst>
                <a:ext uri="{FF2B5EF4-FFF2-40B4-BE49-F238E27FC236}">
                  <a16:creationId xmlns:a16="http://schemas.microsoft.com/office/drawing/2014/main" id="{AA5A1BB1-BF43-4299-AE9F-9705F3D79A2B}"/>
                </a:ext>
              </a:extLst>
            </p:cNvPr>
            <p:cNvSpPr/>
            <p:nvPr/>
          </p:nvSpPr>
          <p:spPr>
            <a:xfrm>
              <a:off x="6905137" y="5522997"/>
              <a:ext cx="954900" cy="369300"/>
            </a:xfrm>
            <a:prstGeom prst="roundRect">
              <a:avLst>
                <a:gd name="adj" fmla="val 4140"/>
              </a:avLst>
            </a:prstGeom>
            <a:noFill/>
            <a:ln w="19050" cap="flat" cmpd="sng">
              <a:solidFill>
                <a:schemeClr val="accent1"/>
              </a:solidFill>
              <a:prstDash val="solid"/>
              <a:round/>
              <a:headEnd type="none" w="sm" len="sm"/>
              <a:tailEnd type="none" w="sm" len="sm"/>
            </a:ln>
          </p:spPr>
          <p:txBody>
            <a:bodyPr spcFirstLastPara="1" wrap="square" lIns="68532" tIns="34266" rIns="68532" bIns="34266"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sz="90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12" name="Google Shape;3372;p244">
              <a:extLst>
                <a:ext uri="{FF2B5EF4-FFF2-40B4-BE49-F238E27FC236}">
                  <a16:creationId xmlns:a16="http://schemas.microsoft.com/office/drawing/2014/main" id="{8F26ACE5-1D86-41B5-B63B-1FBC2C222D58}"/>
                </a:ext>
              </a:extLst>
            </p:cNvPr>
            <p:cNvSpPr txBox="1"/>
            <p:nvPr/>
          </p:nvSpPr>
          <p:spPr>
            <a:xfrm>
              <a:off x="6914913" y="5610772"/>
              <a:ext cx="935400" cy="220200"/>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825" b="0" i="0" u="none" strike="noStrike" kern="0" cap="none" spc="0" normalizeH="0" baseline="0" noProof="0">
                  <a:ln>
                    <a:noFill/>
                  </a:ln>
                  <a:solidFill>
                    <a:srgbClr val="444444"/>
                  </a:solidFill>
                  <a:effectLst/>
                  <a:uLnTx/>
                  <a:uFillTx/>
                  <a:latin typeface="Arial"/>
                  <a:ea typeface="Avenir"/>
                  <a:cs typeface="Avenir"/>
                  <a:sym typeface="Avenir"/>
                </a:rPr>
                <a:t>Function 1</a:t>
              </a:r>
              <a:endParaRPr kumimoji="0" sz="825" b="0" i="0" u="none" strike="noStrike" kern="0" cap="none" spc="0" normalizeH="0" baseline="0" noProof="0">
                <a:ln>
                  <a:noFill/>
                </a:ln>
                <a:solidFill>
                  <a:srgbClr val="444444"/>
                </a:solidFill>
                <a:effectLst/>
                <a:uLnTx/>
                <a:uFillTx/>
                <a:latin typeface="Arial"/>
                <a:ea typeface="Avenir"/>
                <a:cs typeface="Avenir"/>
                <a:sym typeface="Avenir"/>
              </a:endParaRPr>
            </a:p>
          </p:txBody>
        </p:sp>
        <p:sp>
          <p:nvSpPr>
            <p:cNvPr id="13" name="Google Shape;3373;p244">
              <a:extLst>
                <a:ext uri="{FF2B5EF4-FFF2-40B4-BE49-F238E27FC236}">
                  <a16:creationId xmlns:a16="http://schemas.microsoft.com/office/drawing/2014/main" id="{EC846E62-92E3-4B1C-98A7-4FD78DB1A4AE}"/>
                </a:ext>
              </a:extLst>
            </p:cNvPr>
            <p:cNvSpPr/>
            <p:nvPr/>
          </p:nvSpPr>
          <p:spPr>
            <a:xfrm>
              <a:off x="8003087" y="5522997"/>
              <a:ext cx="954900" cy="369300"/>
            </a:xfrm>
            <a:prstGeom prst="roundRect">
              <a:avLst>
                <a:gd name="adj" fmla="val 4140"/>
              </a:avLst>
            </a:prstGeom>
            <a:noFill/>
            <a:ln w="19050" cap="flat" cmpd="sng">
              <a:solidFill>
                <a:schemeClr val="accent1"/>
              </a:solidFill>
              <a:prstDash val="solid"/>
              <a:round/>
              <a:headEnd type="none" w="sm" len="sm"/>
              <a:tailEnd type="none" w="sm" len="sm"/>
            </a:ln>
          </p:spPr>
          <p:txBody>
            <a:bodyPr spcFirstLastPara="1" wrap="square" lIns="68532" tIns="34266" rIns="68532" bIns="34266"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sz="90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14" name="Google Shape;3374;p244">
              <a:extLst>
                <a:ext uri="{FF2B5EF4-FFF2-40B4-BE49-F238E27FC236}">
                  <a16:creationId xmlns:a16="http://schemas.microsoft.com/office/drawing/2014/main" id="{4F2DF610-C9D1-439B-9C44-9AF4AD264E9B}"/>
                </a:ext>
              </a:extLst>
            </p:cNvPr>
            <p:cNvSpPr txBox="1"/>
            <p:nvPr/>
          </p:nvSpPr>
          <p:spPr>
            <a:xfrm>
              <a:off x="8012862" y="5610772"/>
              <a:ext cx="935400" cy="220200"/>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825" b="0" i="0" u="none" strike="noStrike" kern="0" cap="none" spc="0" normalizeH="0" baseline="0" noProof="0">
                  <a:ln>
                    <a:noFill/>
                  </a:ln>
                  <a:solidFill>
                    <a:srgbClr val="444444"/>
                  </a:solidFill>
                  <a:effectLst/>
                  <a:uLnTx/>
                  <a:uFillTx/>
                  <a:latin typeface="Arial"/>
                  <a:ea typeface="Avenir"/>
                  <a:cs typeface="Avenir"/>
                  <a:sym typeface="Avenir"/>
                </a:rPr>
                <a:t>Function 2</a:t>
              </a:r>
              <a:endParaRPr kumimoji="0" sz="825" b="0" i="0" u="none" strike="noStrike" kern="0" cap="none" spc="0" normalizeH="0" baseline="0" noProof="0">
                <a:ln>
                  <a:noFill/>
                </a:ln>
                <a:solidFill>
                  <a:srgbClr val="444444"/>
                </a:solidFill>
                <a:effectLst/>
                <a:uLnTx/>
                <a:uFillTx/>
                <a:latin typeface="Arial"/>
                <a:ea typeface="Avenir"/>
                <a:cs typeface="Avenir"/>
                <a:sym typeface="Avenir"/>
              </a:endParaRPr>
            </a:p>
          </p:txBody>
        </p:sp>
      </p:grpSp>
      <p:sp>
        <p:nvSpPr>
          <p:cNvPr id="15" name="Google Shape;3375;p244">
            <a:extLst>
              <a:ext uri="{FF2B5EF4-FFF2-40B4-BE49-F238E27FC236}">
                <a16:creationId xmlns:a16="http://schemas.microsoft.com/office/drawing/2014/main" id="{C5A176F4-2FAF-4025-9C3C-34AB5C6AAB3E}"/>
              </a:ext>
            </a:extLst>
          </p:cNvPr>
          <p:cNvSpPr/>
          <p:nvPr/>
        </p:nvSpPr>
        <p:spPr>
          <a:xfrm>
            <a:off x="4969329" y="1561180"/>
            <a:ext cx="1169021" cy="844205"/>
          </a:xfrm>
          <a:prstGeom prst="roundRect">
            <a:avLst>
              <a:gd name="adj" fmla="val 2324"/>
            </a:avLst>
          </a:prstGeom>
          <a:noFill/>
          <a:ln w="19050" cap="flat" cmpd="sng">
            <a:solidFill>
              <a:schemeClr val="accent4"/>
            </a:solidFill>
            <a:prstDash val="solid"/>
            <a:round/>
            <a:headEnd type="none" w="sm" len="sm"/>
            <a:tailEnd type="none" w="sm" len="sm"/>
          </a:ln>
        </p:spPr>
        <p:txBody>
          <a:bodyPr spcFirstLastPara="1" wrap="square" lIns="68551" tIns="68551" rIns="68551" bIns="68551"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endParaRPr kumimoji="0" sz="105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16" name="Google Shape;3376;p244">
            <a:extLst>
              <a:ext uri="{FF2B5EF4-FFF2-40B4-BE49-F238E27FC236}">
                <a16:creationId xmlns:a16="http://schemas.microsoft.com/office/drawing/2014/main" id="{28230616-4408-4040-BD3D-8EB892A91057}"/>
              </a:ext>
            </a:extLst>
          </p:cNvPr>
          <p:cNvSpPr txBox="1"/>
          <p:nvPr/>
        </p:nvSpPr>
        <p:spPr>
          <a:xfrm>
            <a:off x="5397992" y="1635632"/>
            <a:ext cx="317618" cy="171630"/>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444444"/>
                </a:solidFill>
                <a:effectLst/>
                <a:uLnTx/>
                <a:uFillTx/>
                <a:latin typeface="Arial"/>
                <a:ea typeface="Avenir"/>
                <a:cs typeface="Avenir"/>
                <a:sym typeface="Avenir"/>
              </a:rPr>
              <a:t>App</a:t>
            </a:r>
            <a:endParaRPr kumimoji="0" sz="1050" b="0" i="0" u="none" strike="noStrike" kern="0" cap="none" spc="0" normalizeH="0" baseline="0" noProof="0">
              <a:ln>
                <a:noFill/>
              </a:ln>
              <a:solidFill>
                <a:srgbClr val="444444"/>
              </a:solidFill>
              <a:effectLst/>
              <a:uLnTx/>
              <a:uFillTx/>
              <a:latin typeface="Arial"/>
              <a:ea typeface="Avenir"/>
              <a:cs typeface="Avenir"/>
              <a:sym typeface="Avenir"/>
            </a:endParaRPr>
          </a:p>
        </p:txBody>
      </p:sp>
      <p:sp>
        <p:nvSpPr>
          <p:cNvPr id="17" name="Google Shape;3377;p244">
            <a:extLst>
              <a:ext uri="{FF2B5EF4-FFF2-40B4-BE49-F238E27FC236}">
                <a16:creationId xmlns:a16="http://schemas.microsoft.com/office/drawing/2014/main" id="{9307CEF1-9164-4F6F-91C6-5B6B37247D5D}"/>
              </a:ext>
            </a:extLst>
          </p:cNvPr>
          <p:cNvSpPr txBox="1"/>
          <p:nvPr/>
        </p:nvSpPr>
        <p:spPr>
          <a:xfrm>
            <a:off x="5619428" y="1997618"/>
            <a:ext cx="392973" cy="171630"/>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1125" b="0" i="0" u="none" strike="noStrike" kern="0" cap="none" spc="0" normalizeH="0" baseline="0" noProof="0" err="1">
                <a:ln>
                  <a:noFill/>
                </a:ln>
                <a:solidFill>
                  <a:srgbClr val="444444"/>
                </a:solidFill>
                <a:effectLst/>
                <a:uLnTx/>
                <a:uFillTx/>
                <a:latin typeface="Arial"/>
                <a:ea typeface="Avenir"/>
                <a:cs typeface="Avenir"/>
                <a:sym typeface="Avenir"/>
              </a:rPr>
              <a:t>vGPU</a:t>
            </a:r>
            <a:endParaRPr kumimoji="0" sz="1125" b="0" i="0" u="none" strike="noStrike" kern="0" cap="none" spc="0" normalizeH="0" baseline="0" noProof="0">
              <a:ln>
                <a:noFill/>
              </a:ln>
              <a:solidFill>
                <a:srgbClr val="444444"/>
              </a:solidFill>
              <a:effectLst/>
              <a:uLnTx/>
              <a:uFillTx/>
              <a:latin typeface="Arial"/>
              <a:ea typeface="Avenir"/>
              <a:cs typeface="Avenir"/>
              <a:sym typeface="Avenir"/>
            </a:endParaRPr>
          </a:p>
        </p:txBody>
      </p:sp>
      <p:grpSp>
        <p:nvGrpSpPr>
          <p:cNvPr id="18" name="Google Shape;3378;p244">
            <a:extLst>
              <a:ext uri="{FF2B5EF4-FFF2-40B4-BE49-F238E27FC236}">
                <a16:creationId xmlns:a16="http://schemas.microsoft.com/office/drawing/2014/main" id="{91999AF9-1E6D-44BB-9A3E-AF60E32B76E8}"/>
              </a:ext>
            </a:extLst>
          </p:cNvPr>
          <p:cNvGrpSpPr/>
          <p:nvPr/>
        </p:nvGrpSpPr>
        <p:grpSpPr>
          <a:xfrm>
            <a:off x="2902873" y="1561478"/>
            <a:ext cx="1692209" cy="1461873"/>
            <a:chOff x="6645988" y="2627846"/>
            <a:chExt cx="2539800" cy="2193600"/>
          </a:xfrm>
        </p:grpSpPr>
        <p:sp>
          <p:nvSpPr>
            <p:cNvPr id="19" name="Google Shape;3366;p244">
              <a:extLst>
                <a:ext uri="{FF2B5EF4-FFF2-40B4-BE49-F238E27FC236}">
                  <a16:creationId xmlns:a16="http://schemas.microsoft.com/office/drawing/2014/main" id="{642AB36E-6AA6-4A61-A142-3359C4601640}"/>
                </a:ext>
              </a:extLst>
            </p:cNvPr>
            <p:cNvSpPr/>
            <p:nvPr/>
          </p:nvSpPr>
          <p:spPr>
            <a:xfrm>
              <a:off x="6645988" y="2627846"/>
              <a:ext cx="2539800" cy="2193600"/>
            </a:xfrm>
            <a:prstGeom prst="roundRect">
              <a:avLst>
                <a:gd name="adj" fmla="val 2324"/>
              </a:avLst>
            </a:prstGeom>
            <a:noFill/>
            <a:ln w="19050" cap="flat" cmpd="sng">
              <a:solidFill>
                <a:schemeClr val="accent1"/>
              </a:solidFill>
              <a:prstDash val="solid"/>
              <a:round/>
              <a:headEnd type="none" w="sm" len="sm"/>
              <a:tailEnd type="none" w="sm" len="sm"/>
            </a:ln>
          </p:spPr>
          <p:txBody>
            <a:bodyPr spcFirstLastPara="1" wrap="square" lIns="68551" tIns="68551" rIns="68551" bIns="68551"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Tx/>
                <a:buNone/>
                <a:tabLst/>
                <a:defRPr/>
              </a:pPr>
              <a:endParaRPr kumimoji="0" sz="105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20" name="Google Shape;3379;p244">
              <a:extLst>
                <a:ext uri="{FF2B5EF4-FFF2-40B4-BE49-F238E27FC236}">
                  <a16:creationId xmlns:a16="http://schemas.microsoft.com/office/drawing/2014/main" id="{45436181-DC6B-48A8-8045-F2A78BC0E934}"/>
                </a:ext>
              </a:extLst>
            </p:cNvPr>
            <p:cNvSpPr/>
            <p:nvPr/>
          </p:nvSpPr>
          <p:spPr>
            <a:xfrm>
              <a:off x="6905138" y="3046945"/>
              <a:ext cx="2052900" cy="539400"/>
            </a:xfrm>
            <a:prstGeom prst="roundRect">
              <a:avLst>
                <a:gd name="adj" fmla="val 4140"/>
              </a:avLst>
            </a:prstGeom>
            <a:noFill/>
            <a:ln w="19050" cap="flat" cmpd="sng">
              <a:solidFill>
                <a:schemeClr val="accent2"/>
              </a:solidFill>
              <a:prstDash val="dash"/>
              <a:round/>
              <a:headEnd type="none" w="sm" len="sm"/>
              <a:tailEnd type="none" w="sm" len="sm"/>
            </a:ln>
          </p:spPr>
          <p:txBody>
            <a:bodyPr spcFirstLastPara="1" wrap="square" lIns="68532" tIns="34266" rIns="68532" bIns="34266"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sz="90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21" name="Google Shape;3380;p244">
              <a:extLst>
                <a:ext uri="{FF2B5EF4-FFF2-40B4-BE49-F238E27FC236}">
                  <a16:creationId xmlns:a16="http://schemas.microsoft.com/office/drawing/2014/main" id="{E3A6AACA-1220-4AA7-B01F-5847CA399CEB}"/>
                </a:ext>
              </a:extLst>
            </p:cNvPr>
            <p:cNvSpPr txBox="1"/>
            <p:nvPr/>
          </p:nvSpPr>
          <p:spPr>
            <a:xfrm>
              <a:off x="7118289" y="2737656"/>
              <a:ext cx="1626600" cy="257400"/>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444444"/>
                  </a:solidFill>
                  <a:effectLst/>
                  <a:uLnTx/>
                  <a:uFillTx/>
                  <a:latin typeface="Arial"/>
                  <a:ea typeface="Avenir"/>
                  <a:cs typeface="Avenir"/>
                  <a:sym typeface="Avenir"/>
                </a:rPr>
                <a:t>Kubernetes Cluster</a:t>
              </a:r>
              <a:endParaRPr kumimoji="0" sz="1050" b="0" i="0" u="none" strike="noStrike" kern="0" cap="none" spc="0" normalizeH="0" baseline="0" noProof="0">
                <a:ln>
                  <a:noFill/>
                </a:ln>
                <a:solidFill>
                  <a:srgbClr val="444444"/>
                </a:solidFill>
                <a:effectLst/>
                <a:uLnTx/>
                <a:uFillTx/>
                <a:latin typeface="Arial"/>
                <a:ea typeface="Avenir"/>
                <a:cs typeface="Avenir"/>
                <a:sym typeface="Avenir"/>
              </a:endParaRPr>
            </a:p>
          </p:txBody>
        </p:sp>
        <p:sp>
          <p:nvSpPr>
            <p:cNvPr id="22" name="Google Shape;3381;p244">
              <a:extLst>
                <a:ext uri="{FF2B5EF4-FFF2-40B4-BE49-F238E27FC236}">
                  <a16:creationId xmlns:a16="http://schemas.microsoft.com/office/drawing/2014/main" id="{A1367275-A891-4254-9A0C-78ADB416E6D3}"/>
                </a:ext>
              </a:extLst>
            </p:cNvPr>
            <p:cNvSpPr txBox="1"/>
            <p:nvPr/>
          </p:nvSpPr>
          <p:spPr>
            <a:xfrm>
              <a:off x="7359346" y="3135704"/>
              <a:ext cx="1554000" cy="369300"/>
            </a:xfrm>
            <a:prstGeom prst="rect">
              <a:avLst/>
            </a:prstGeom>
            <a:noFill/>
            <a:ln>
              <a:noFill/>
            </a:ln>
          </p:spPr>
          <p:txBody>
            <a:bodyPr spcFirstLastPara="1" wrap="square" lIns="0" tIns="0" rIns="0" bIns="0"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444444"/>
                  </a:solidFill>
                  <a:effectLst/>
                  <a:uLnTx/>
                  <a:uFillTx/>
                  <a:latin typeface="Arial"/>
                  <a:ea typeface="Avenir"/>
                  <a:cs typeface="Avenir"/>
                  <a:sym typeface="Avenir"/>
                </a:rPr>
                <a:t>My Application</a:t>
              </a:r>
              <a:endParaRPr kumimoji="0" sz="1050" b="0" i="0" u="none" strike="noStrike" kern="0" cap="none" spc="0" normalizeH="0" baseline="0" noProof="0">
                <a:ln>
                  <a:noFill/>
                </a:ln>
                <a:solidFill>
                  <a:srgbClr val="444444"/>
                </a:solidFill>
                <a:effectLst/>
                <a:uLnTx/>
                <a:uFillTx/>
                <a:latin typeface="Arial"/>
                <a:ea typeface="Avenir"/>
                <a:cs typeface="Avenir"/>
                <a:sym typeface="Avenir"/>
              </a:endParaRPr>
            </a:p>
          </p:txBody>
        </p:sp>
        <p:sp>
          <p:nvSpPr>
            <p:cNvPr id="23" name="Google Shape;3382;p244">
              <a:extLst>
                <a:ext uri="{FF2B5EF4-FFF2-40B4-BE49-F238E27FC236}">
                  <a16:creationId xmlns:a16="http://schemas.microsoft.com/office/drawing/2014/main" id="{6300FDF9-778B-4BFD-BF1D-9C0CD0156506}"/>
                </a:ext>
              </a:extLst>
            </p:cNvPr>
            <p:cNvSpPr/>
            <p:nvPr/>
          </p:nvSpPr>
          <p:spPr>
            <a:xfrm>
              <a:off x="6905138" y="4211776"/>
              <a:ext cx="533400" cy="369300"/>
            </a:xfrm>
            <a:prstGeom prst="roundRect">
              <a:avLst>
                <a:gd name="adj" fmla="val 4140"/>
              </a:avLst>
            </a:prstGeom>
            <a:noFill/>
            <a:ln w="19050" cap="flat" cmpd="sng">
              <a:solidFill>
                <a:schemeClr val="accent1"/>
              </a:solidFill>
              <a:prstDash val="solid"/>
              <a:round/>
              <a:headEnd type="none" w="sm" len="sm"/>
              <a:tailEnd type="none" w="sm" len="sm"/>
            </a:ln>
          </p:spPr>
          <p:txBody>
            <a:bodyPr spcFirstLastPara="1" wrap="square" lIns="68532" tIns="34266" rIns="68532" bIns="34266"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sz="90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24" name="Google Shape;3384;p244">
              <a:extLst>
                <a:ext uri="{FF2B5EF4-FFF2-40B4-BE49-F238E27FC236}">
                  <a16:creationId xmlns:a16="http://schemas.microsoft.com/office/drawing/2014/main" id="{A05ABB4A-99CD-4EB0-A402-402484A51C7F}"/>
                </a:ext>
              </a:extLst>
            </p:cNvPr>
            <p:cNvSpPr/>
            <p:nvPr/>
          </p:nvSpPr>
          <p:spPr>
            <a:xfrm>
              <a:off x="6905138" y="3712022"/>
              <a:ext cx="2052900" cy="369300"/>
            </a:xfrm>
            <a:prstGeom prst="roundRect">
              <a:avLst>
                <a:gd name="adj" fmla="val 4140"/>
              </a:avLst>
            </a:prstGeom>
            <a:noFill/>
            <a:ln w="19050" cap="flat" cmpd="sng">
              <a:solidFill>
                <a:schemeClr val="accent2"/>
              </a:solidFill>
              <a:prstDash val="solid"/>
              <a:round/>
              <a:headEnd type="none" w="sm" len="sm"/>
              <a:tailEnd type="none" w="sm" len="sm"/>
            </a:ln>
          </p:spPr>
          <p:txBody>
            <a:bodyPr spcFirstLastPara="1" wrap="square" lIns="68532" tIns="34266" rIns="68532" bIns="34266"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sz="90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25" name="Google Shape;3385;p244">
              <a:extLst>
                <a:ext uri="{FF2B5EF4-FFF2-40B4-BE49-F238E27FC236}">
                  <a16:creationId xmlns:a16="http://schemas.microsoft.com/office/drawing/2014/main" id="{688CAF3C-725F-41FE-BAC8-6B70CF9E4524}"/>
                </a:ext>
              </a:extLst>
            </p:cNvPr>
            <p:cNvSpPr txBox="1"/>
            <p:nvPr/>
          </p:nvSpPr>
          <p:spPr>
            <a:xfrm>
              <a:off x="7118289" y="3771825"/>
              <a:ext cx="1626600" cy="257400"/>
            </a:xfrm>
            <a:prstGeom prst="rect">
              <a:avLst/>
            </a:prstGeom>
            <a:noFill/>
            <a:ln>
              <a:noFill/>
            </a:ln>
          </p:spPr>
          <p:txBody>
            <a:bodyPr spcFirstLastPara="1" wrap="square" lIns="0" tIns="0" rIns="0" bIns="0"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444444"/>
                  </a:solidFill>
                  <a:effectLst/>
                  <a:uLnTx/>
                  <a:uFillTx/>
                  <a:latin typeface="Arial"/>
                  <a:ea typeface="Avenir"/>
                  <a:cs typeface="Avenir"/>
                  <a:sym typeface="Avenir"/>
                </a:rPr>
                <a:t>Control Plane</a:t>
              </a:r>
              <a:endParaRPr kumimoji="0" sz="1050" b="0" i="0" u="none" strike="noStrike" kern="0" cap="none" spc="0" normalizeH="0" baseline="0" noProof="0">
                <a:ln>
                  <a:noFill/>
                </a:ln>
                <a:solidFill>
                  <a:srgbClr val="444444"/>
                </a:solidFill>
                <a:effectLst/>
                <a:uLnTx/>
                <a:uFillTx/>
                <a:latin typeface="Arial"/>
                <a:ea typeface="Avenir"/>
                <a:cs typeface="Avenir"/>
                <a:sym typeface="Avenir"/>
              </a:endParaRPr>
            </a:p>
          </p:txBody>
        </p:sp>
        <p:sp>
          <p:nvSpPr>
            <p:cNvPr id="26" name="Google Shape;3386;p244">
              <a:extLst>
                <a:ext uri="{FF2B5EF4-FFF2-40B4-BE49-F238E27FC236}">
                  <a16:creationId xmlns:a16="http://schemas.microsoft.com/office/drawing/2014/main" id="{299244C5-D049-47E3-80A3-8606E6788A6F}"/>
                </a:ext>
              </a:extLst>
            </p:cNvPr>
            <p:cNvSpPr txBox="1"/>
            <p:nvPr/>
          </p:nvSpPr>
          <p:spPr>
            <a:xfrm>
              <a:off x="6936653" y="4299544"/>
              <a:ext cx="455100" cy="220200"/>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444444"/>
                  </a:solidFill>
                  <a:effectLst/>
                  <a:uLnTx/>
                  <a:uFillTx/>
                  <a:latin typeface="Arial"/>
                  <a:ea typeface="Avenir"/>
                  <a:cs typeface="Avenir"/>
                  <a:sym typeface="Avenir"/>
                </a:rPr>
                <a:t>Node</a:t>
              </a:r>
              <a:endParaRPr kumimoji="0" sz="1050" b="0" i="0" u="none" strike="noStrike" kern="0" cap="none" spc="0" normalizeH="0" baseline="0" noProof="0">
                <a:ln>
                  <a:noFill/>
                </a:ln>
                <a:solidFill>
                  <a:srgbClr val="444444"/>
                </a:solidFill>
                <a:effectLst/>
                <a:uLnTx/>
                <a:uFillTx/>
                <a:latin typeface="Arial"/>
                <a:ea typeface="Avenir"/>
                <a:cs typeface="Avenir"/>
                <a:sym typeface="Avenir"/>
              </a:endParaRPr>
            </a:p>
          </p:txBody>
        </p:sp>
        <p:sp>
          <p:nvSpPr>
            <p:cNvPr id="27" name="Google Shape;3387;p244">
              <a:extLst>
                <a:ext uri="{FF2B5EF4-FFF2-40B4-BE49-F238E27FC236}">
                  <a16:creationId xmlns:a16="http://schemas.microsoft.com/office/drawing/2014/main" id="{97A04A0E-761B-4E1A-844B-D1E305BD4138}"/>
                </a:ext>
              </a:extLst>
            </p:cNvPr>
            <p:cNvSpPr/>
            <p:nvPr/>
          </p:nvSpPr>
          <p:spPr>
            <a:xfrm>
              <a:off x="7513238" y="4211776"/>
              <a:ext cx="849900" cy="369300"/>
            </a:xfrm>
            <a:prstGeom prst="roundRect">
              <a:avLst>
                <a:gd name="adj" fmla="val 4140"/>
              </a:avLst>
            </a:prstGeom>
            <a:noFill/>
            <a:ln w="19050" cap="flat" cmpd="sng">
              <a:solidFill>
                <a:schemeClr val="accent1"/>
              </a:solidFill>
              <a:prstDash val="solid"/>
              <a:round/>
              <a:headEnd type="none" w="sm" len="sm"/>
              <a:tailEnd type="none" w="sm" len="sm"/>
            </a:ln>
          </p:spPr>
          <p:txBody>
            <a:bodyPr spcFirstLastPara="1" wrap="square" lIns="68532" tIns="34266" rIns="68532" bIns="34266"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sz="90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28" name="Google Shape;3388;p244">
              <a:extLst>
                <a:ext uri="{FF2B5EF4-FFF2-40B4-BE49-F238E27FC236}">
                  <a16:creationId xmlns:a16="http://schemas.microsoft.com/office/drawing/2014/main" id="{E806EF06-51A8-476A-B30C-DFCCB5AD4484}"/>
                </a:ext>
              </a:extLst>
            </p:cNvPr>
            <p:cNvSpPr txBox="1"/>
            <p:nvPr/>
          </p:nvSpPr>
          <p:spPr>
            <a:xfrm>
              <a:off x="7521938" y="4299551"/>
              <a:ext cx="832500" cy="220200"/>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825" b="0" i="0" u="none" strike="noStrike" kern="0" cap="none" spc="0" normalizeH="0" baseline="0" noProof="0">
                  <a:ln>
                    <a:noFill/>
                  </a:ln>
                  <a:solidFill>
                    <a:srgbClr val="444444"/>
                  </a:solidFill>
                  <a:effectLst/>
                  <a:uLnTx/>
                  <a:uFillTx/>
                  <a:latin typeface="Arial"/>
                  <a:ea typeface="Avenir"/>
                  <a:cs typeface="Avenir"/>
                  <a:sym typeface="Avenir"/>
                </a:rPr>
                <a:t>GPU Node</a:t>
              </a:r>
              <a:endParaRPr kumimoji="0" sz="825" b="0" i="0" u="none" strike="noStrike" kern="0" cap="none" spc="0" normalizeH="0" baseline="0" noProof="0">
                <a:ln>
                  <a:noFill/>
                </a:ln>
                <a:solidFill>
                  <a:srgbClr val="444444"/>
                </a:solidFill>
                <a:effectLst/>
                <a:uLnTx/>
                <a:uFillTx/>
                <a:latin typeface="Arial"/>
                <a:ea typeface="Avenir"/>
                <a:cs typeface="Avenir"/>
                <a:sym typeface="Avenir"/>
              </a:endParaRPr>
            </a:p>
          </p:txBody>
        </p:sp>
        <p:sp>
          <p:nvSpPr>
            <p:cNvPr id="29" name="Google Shape;3389;p244">
              <a:extLst>
                <a:ext uri="{FF2B5EF4-FFF2-40B4-BE49-F238E27FC236}">
                  <a16:creationId xmlns:a16="http://schemas.microsoft.com/office/drawing/2014/main" id="{C172C04A-36D3-4FA1-B29E-A7E168989DE9}"/>
                </a:ext>
              </a:extLst>
            </p:cNvPr>
            <p:cNvSpPr/>
            <p:nvPr/>
          </p:nvSpPr>
          <p:spPr>
            <a:xfrm>
              <a:off x="8432143" y="4211776"/>
              <a:ext cx="533400" cy="369300"/>
            </a:xfrm>
            <a:prstGeom prst="roundRect">
              <a:avLst>
                <a:gd name="adj" fmla="val 4140"/>
              </a:avLst>
            </a:prstGeom>
            <a:noFill/>
            <a:ln w="19050" cap="flat" cmpd="sng">
              <a:solidFill>
                <a:schemeClr val="accent1"/>
              </a:solidFill>
              <a:prstDash val="solid"/>
              <a:round/>
              <a:headEnd type="none" w="sm" len="sm"/>
              <a:tailEnd type="none" w="sm" len="sm"/>
            </a:ln>
          </p:spPr>
          <p:txBody>
            <a:bodyPr spcFirstLastPara="1" wrap="square" lIns="68532" tIns="34266" rIns="68532" bIns="34266"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sz="90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30" name="Google Shape;3390;p244">
              <a:extLst>
                <a:ext uri="{FF2B5EF4-FFF2-40B4-BE49-F238E27FC236}">
                  <a16:creationId xmlns:a16="http://schemas.microsoft.com/office/drawing/2014/main" id="{30784A2F-D23C-4227-8361-509478B68504}"/>
                </a:ext>
              </a:extLst>
            </p:cNvPr>
            <p:cNvSpPr txBox="1"/>
            <p:nvPr/>
          </p:nvSpPr>
          <p:spPr>
            <a:xfrm>
              <a:off x="8464779" y="4288769"/>
              <a:ext cx="476700" cy="220200"/>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444444"/>
                  </a:solidFill>
                  <a:effectLst/>
                  <a:uLnTx/>
                  <a:uFillTx/>
                  <a:latin typeface="Arial"/>
                  <a:ea typeface="Avenir"/>
                  <a:cs typeface="Avenir"/>
                  <a:sym typeface="Avenir"/>
                </a:rPr>
                <a:t>Node</a:t>
              </a:r>
              <a:endParaRPr kumimoji="0" sz="1050" b="0" i="0" u="none" strike="noStrike" kern="0" cap="none" spc="0" normalizeH="0" baseline="0" noProof="0">
                <a:ln>
                  <a:noFill/>
                </a:ln>
                <a:solidFill>
                  <a:srgbClr val="444444"/>
                </a:solidFill>
                <a:effectLst/>
                <a:uLnTx/>
                <a:uFillTx/>
                <a:latin typeface="Arial"/>
                <a:ea typeface="Avenir"/>
                <a:cs typeface="Avenir"/>
                <a:sym typeface="Avenir"/>
              </a:endParaRPr>
            </a:p>
          </p:txBody>
        </p:sp>
      </p:grpSp>
      <p:sp>
        <p:nvSpPr>
          <p:cNvPr id="31" name="Google Shape;3391;p244">
            <a:extLst>
              <a:ext uri="{FF2B5EF4-FFF2-40B4-BE49-F238E27FC236}">
                <a16:creationId xmlns:a16="http://schemas.microsoft.com/office/drawing/2014/main" id="{32CE7A5F-172D-406D-A9DA-9DB7B19523D9}"/>
              </a:ext>
            </a:extLst>
          </p:cNvPr>
          <p:cNvSpPr/>
          <p:nvPr/>
        </p:nvSpPr>
        <p:spPr>
          <a:xfrm>
            <a:off x="5601775" y="1858990"/>
            <a:ext cx="428288" cy="428288"/>
          </a:xfrm>
          <a:prstGeom prst="roundRect">
            <a:avLst>
              <a:gd name="adj" fmla="val 16667"/>
            </a:avLst>
          </a:prstGeom>
          <a:noFill/>
          <a:ln w="19050" cap="flat" cmpd="sng">
            <a:solidFill>
              <a:schemeClr val="tx2"/>
            </a:solidFill>
            <a:prstDash val="solid"/>
            <a:round/>
            <a:headEnd type="none" w="sm" len="sm"/>
            <a:tailEnd type="none" w="sm" len="sm"/>
          </a:ln>
        </p:spPr>
        <p:txBody>
          <a:bodyPr spcFirstLastPara="1" wrap="square" lIns="68551" tIns="68551" rIns="68551" bIns="68551"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sz="105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32" name="Google Shape;3392;p244">
            <a:extLst>
              <a:ext uri="{FF2B5EF4-FFF2-40B4-BE49-F238E27FC236}">
                <a16:creationId xmlns:a16="http://schemas.microsoft.com/office/drawing/2014/main" id="{32A8DCA7-C57C-49DE-A44B-9F0083D15323}"/>
              </a:ext>
            </a:extLst>
          </p:cNvPr>
          <p:cNvSpPr/>
          <p:nvPr/>
        </p:nvSpPr>
        <p:spPr>
          <a:xfrm>
            <a:off x="5076988" y="1858990"/>
            <a:ext cx="428288" cy="428288"/>
          </a:xfrm>
          <a:prstGeom prst="roundRect">
            <a:avLst>
              <a:gd name="adj" fmla="val 16667"/>
            </a:avLst>
          </a:prstGeom>
          <a:noFill/>
          <a:ln w="19050" cap="flat" cmpd="sng">
            <a:solidFill>
              <a:schemeClr val="tx2"/>
            </a:solidFill>
            <a:prstDash val="solid"/>
            <a:round/>
            <a:headEnd type="none" w="sm" len="sm"/>
            <a:tailEnd type="none" w="sm" len="sm"/>
          </a:ln>
        </p:spPr>
        <p:txBody>
          <a:bodyPr spcFirstLastPara="1" wrap="square" lIns="68551" tIns="68551" rIns="68551" bIns="68551"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1050" b="0" i="0" u="none" strike="noStrike" kern="0" cap="none" spc="0" normalizeH="0" baseline="0" noProof="0">
                <a:ln>
                  <a:noFill/>
                </a:ln>
                <a:solidFill>
                  <a:srgbClr val="444444"/>
                </a:solidFill>
                <a:effectLst/>
                <a:uLnTx/>
                <a:uFillTx/>
                <a:latin typeface="Arial"/>
                <a:ea typeface="+mn-ea"/>
                <a:cs typeface="Arial"/>
                <a:sym typeface="Arial"/>
              </a:rPr>
              <a:t>VM</a:t>
            </a:r>
            <a:endParaRPr kumimoji="0" sz="1050" b="0" i="0" u="none" strike="noStrike" kern="0" cap="none" spc="0" normalizeH="0" baseline="0" noProof="0">
              <a:ln>
                <a:noFill/>
              </a:ln>
              <a:solidFill>
                <a:srgbClr val="444444"/>
              </a:solidFill>
              <a:effectLst/>
              <a:uLnTx/>
              <a:uFillTx/>
              <a:latin typeface="Arial"/>
              <a:ea typeface="+mn-ea"/>
              <a:cs typeface="Arial"/>
              <a:sym typeface="Arial"/>
            </a:endParaRPr>
          </a:p>
        </p:txBody>
      </p:sp>
      <p:grpSp>
        <p:nvGrpSpPr>
          <p:cNvPr id="33" name="Group 32">
            <a:extLst>
              <a:ext uri="{FF2B5EF4-FFF2-40B4-BE49-F238E27FC236}">
                <a16:creationId xmlns:a16="http://schemas.microsoft.com/office/drawing/2014/main" id="{893FE75B-20B1-49BB-B397-59949107E7F2}"/>
              </a:ext>
            </a:extLst>
          </p:cNvPr>
          <p:cNvGrpSpPr/>
          <p:nvPr/>
        </p:nvGrpSpPr>
        <p:grpSpPr>
          <a:xfrm>
            <a:off x="6567013" y="824161"/>
            <a:ext cx="1911291" cy="1659859"/>
            <a:chOff x="8756710" y="1098274"/>
            <a:chExt cx="2549052" cy="2213721"/>
          </a:xfrm>
        </p:grpSpPr>
        <p:sp>
          <p:nvSpPr>
            <p:cNvPr id="34" name="Oval 33">
              <a:extLst>
                <a:ext uri="{FF2B5EF4-FFF2-40B4-BE49-F238E27FC236}">
                  <a16:creationId xmlns:a16="http://schemas.microsoft.com/office/drawing/2014/main" id="{0A0E994F-DA20-4ECD-91DD-8588EBD289CF}"/>
                </a:ext>
              </a:extLst>
            </p:cNvPr>
            <p:cNvSpPr/>
            <p:nvPr/>
          </p:nvSpPr>
          <p:spPr>
            <a:xfrm>
              <a:off x="9109776" y="1246411"/>
              <a:ext cx="1963909" cy="1963909"/>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lang="en-US" sz="1050" b="0" i="0" u="none" strike="noStrike" kern="0" cap="none" spc="0" normalizeH="0" baseline="0" noProof="0">
                <a:ln>
                  <a:noFill/>
                </a:ln>
                <a:solidFill>
                  <a:srgbClr val="002142"/>
                </a:solidFill>
                <a:effectLst/>
                <a:uLnTx/>
                <a:uFillTx/>
                <a:latin typeface="Arial"/>
                <a:ea typeface="+mn-ea"/>
                <a:cs typeface="+mn-cs"/>
                <a:sym typeface="Arial"/>
              </a:endParaRPr>
            </a:p>
          </p:txBody>
        </p:sp>
        <p:pic>
          <p:nvPicPr>
            <p:cNvPr id="35" name="Picture 34">
              <a:extLst>
                <a:ext uri="{FF2B5EF4-FFF2-40B4-BE49-F238E27FC236}">
                  <a16:creationId xmlns:a16="http://schemas.microsoft.com/office/drawing/2014/main" id="{CC3DA7BE-3FC1-417E-99EE-0092A88F209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756710" y="1098274"/>
              <a:ext cx="2549052" cy="2213721"/>
            </a:xfrm>
            <a:prstGeom prst="rect">
              <a:avLst/>
            </a:prstGeom>
          </p:spPr>
        </p:pic>
      </p:grpSp>
      <p:grpSp>
        <p:nvGrpSpPr>
          <p:cNvPr id="36" name="Group 35">
            <a:extLst>
              <a:ext uri="{FF2B5EF4-FFF2-40B4-BE49-F238E27FC236}">
                <a16:creationId xmlns:a16="http://schemas.microsoft.com/office/drawing/2014/main" id="{DF720869-23A6-47D1-8C3D-32CD31E79E29}"/>
              </a:ext>
            </a:extLst>
          </p:cNvPr>
          <p:cNvGrpSpPr/>
          <p:nvPr/>
        </p:nvGrpSpPr>
        <p:grpSpPr>
          <a:xfrm>
            <a:off x="620764" y="895742"/>
            <a:ext cx="1594815" cy="1523637"/>
            <a:chOff x="993913" y="1246411"/>
            <a:chExt cx="2126974" cy="2032045"/>
          </a:xfrm>
        </p:grpSpPr>
        <p:sp>
          <p:nvSpPr>
            <p:cNvPr id="37" name="Oval 36">
              <a:extLst>
                <a:ext uri="{FF2B5EF4-FFF2-40B4-BE49-F238E27FC236}">
                  <a16:creationId xmlns:a16="http://schemas.microsoft.com/office/drawing/2014/main" id="{DAC9E569-52D3-4CEC-9A3F-B33250750FA1}"/>
                </a:ext>
              </a:extLst>
            </p:cNvPr>
            <p:cNvSpPr/>
            <p:nvPr/>
          </p:nvSpPr>
          <p:spPr>
            <a:xfrm>
              <a:off x="1073075" y="1314547"/>
              <a:ext cx="1963909" cy="1963909"/>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endParaRPr kumimoji="0" lang="en-US" sz="1050" b="0" i="0" u="none" strike="noStrike" kern="0" cap="none" spc="0" normalizeH="0" baseline="0" noProof="0">
                <a:ln>
                  <a:noFill/>
                </a:ln>
                <a:solidFill>
                  <a:srgbClr val="002142"/>
                </a:solidFill>
                <a:effectLst/>
                <a:uLnTx/>
                <a:uFillTx/>
                <a:latin typeface="Arial"/>
                <a:ea typeface="+mn-ea"/>
                <a:cs typeface="+mn-cs"/>
                <a:sym typeface="Arial"/>
              </a:endParaRPr>
            </a:p>
          </p:txBody>
        </p:sp>
        <p:pic>
          <p:nvPicPr>
            <p:cNvPr id="38" name="Picture 37">
              <a:extLst>
                <a:ext uri="{FF2B5EF4-FFF2-40B4-BE49-F238E27FC236}">
                  <a16:creationId xmlns:a16="http://schemas.microsoft.com/office/drawing/2014/main" id="{B682804B-7286-497B-95F5-3E636FC3D6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3913" y="1246411"/>
              <a:ext cx="2126974" cy="2028068"/>
            </a:xfrm>
            <a:prstGeom prst="rect">
              <a:avLst/>
            </a:prstGeom>
          </p:spPr>
        </p:pic>
      </p:grpSp>
      <p:sp>
        <p:nvSpPr>
          <p:cNvPr id="39" name="Google Shape;3392;p244">
            <a:extLst>
              <a:ext uri="{FF2B5EF4-FFF2-40B4-BE49-F238E27FC236}">
                <a16:creationId xmlns:a16="http://schemas.microsoft.com/office/drawing/2014/main" id="{8832B303-E1C7-4DFF-A7DC-B7776CE659A4}"/>
              </a:ext>
            </a:extLst>
          </p:cNvPr>
          <p:cNvSpPr/>
          <p:nvPr/>
        </p:nvSpPr>
        <p:spPr>
          <a:xfrm>
            <a:off x="5098258" y="2658384"/>
            <a:ext cx="428288" cy="428288"/>
          </a:xfrm>
          <a:prstGeom prst="roundRect">
            <a:avLst>
              <a:gd name="adj" fmla="val 16667"/>
            </a:avLst>
          </a:prstGeom>
          <a:noFill/>
          <a:ln w="19050" cap="flat" cmpd="sng">
            <a:solidFill>
              <a:schemeClr val="tx2"/>
            </a:solidFill>
            <a:prstDash val="solid"/>
            <a:round/>
            <a:headEnd type="none" w="sm" len="sm"/>
            <a:tailEnd type="none" w="sm" len="sm"/>
          </a:ln>
        </p:spPr>
        <p:txBody>
          <a:bodyPr spcFirstLastPara="1" wrap="square" lIns="68551" tIns="68551" rIns="68551" bIns="68551"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1050" b="0" i="0" u="none" strike="noStrike" kern="0" cap="none" spc="0" normalizeH="0" baseline="0" noProof="0">
                <a:ln>
                  <a:noFill/>
                </a:ln>
                <a:solidFill>
                  <a:srgbClr val="444444"/>
                </a:solidFill>
                <a:effectLst/>
                <a:uLnTx/>
                <a:uFillTx/>
                <a:latin typeface="Arial"/>
                <a:ea typeface="+mn-ea"/>
                <a:cs typeface="Arial"/>
                <a:sym typeface="Arial"/>
              </a:rPr>
              <a:t>VM</a:t>
            </a:r>
            <a:endParaRPr kumimoji="0" sz="105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40" name="Google Shape;3392;p244">
            <a:extLst>
              <a:ext uri="{FF2B5EF4-FFF2-40B4-BE49-F238E27FC236}">
                <a16:creationId xmlns:a16="http://schemas.microsoft.com/office/drawing/2014/main" id="{FDAF3776-4B14-48DC-BC9B-7F566BD6DF35}"/>
              </a:ext>
            </a:extLst>
          </p:cNvPr>
          <p:cNvSpPr/>
          <p:nvPr/>
        </p:nvSpPr>
        <p:spPr>
          <a:xfrm>
            <a:off x="5652934" y="2671419"/>
            <a:ext cx="428288" cy="428288"/>
          </a:xfrm>
          <a:prstGeom prst="roundRect">
            <a:avLst>
              <a:gd name="adj" fmla="val 16667"/>
            </a:avLst>
          </a:prstGeom>
          <a:noFill/>
          <a:ln w="19050" cap="flat" cmpd="sng">
            <a:solidFill>
              <a:schemeClr val="tx2"/>
            </a:solidFill>
            <a:prstDash val="solid"/>
            <a:round/>
            <a:headEnd type="none" w="sm" len="sm"/>
            <a:tailEnd type="none" w="sm" len="sm"/>
          </a:ln>
        </p:spPr>
        <p:txBody>
          <a:bodyPr spcFirstLastPara="1" wrap="square" lIns="68551" tIns="68551" rIns="68551" bIns="68551"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1050" b="0" i="0" u="none" strike="noStrike" kern="0" cap="none" spc="0" normalizeH="0" baseline="0" noProof="0">
                <a:ln>
                  <a:noFill/>
                </a:ln>
                <a:solidFill>
                  <a:srgbClr val="444444"/>
                </a:solidFill>
                <a:effectLst/>
                <a:uLnTx/>
                <a:uFillTx/>
                <a:latin typeface="Arial"/>
                <a:ea typeface="+mn-ea"/>
                <a:cs typeface="Arial"/>
                <a:sym typeface="Arial"/>
              </a:rPr>
              <a:t>VM</a:t>
            </a:r>
            <a:endParaRPr kumimoji="0" sz="105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41" name="Google Shape;3392;p244">
            <a:extLst>
              <a:ext uri="{FF2B5EF4-FFF2-40B4-BE49-F238E27FC236}">
                <a16:creationId xmlns:a16="http://schemas.microsoft.com/office/drawing/2014/main" id="{C238615A-E243-4E5A-AF53-F2DA1E33C8ED}"/>
              </a:ext>
            </a:extLst>
          </p:cNvPr>
          <p:cNvSpPr/>
          <p:nvPr/>
        </p:nvSpPr>
        <p:spPr>
          <a:xfrm>
            <a:off x="5387524" y="3213449"/>
            <a:ext cx="428288" cy="428288"/>
          </a:xfrm>
          <a:prstGeom prst="roundRect">
            <a:avLst>
              <a:gd name="adj" fmla="val 16667"/>
            </a:avLst>
          </a:prstGeom>
          <a:noFill/>
          <a:ln w="19050" cap="flat" cmpd="sng">
            <a:solidFill>
              <a:schemeClr val="tx2"/>
            </a:solidFill>
            <a:prstDash val="solid"/>
            <a:round/>
            <a:headEnd type="none" w="sm" len="sm"/>
            <a:tailEnd type="none" w="sm" len="sm"/>
          </a:ln>
        </p:spPr>
        <p:txBody>
          <a:bodyPr spcFirstLastPara="1" wrap="square" lIns="68551" tIns="68551" rIns="68551" bIns="68551"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1050" b="0" i="0" u="none" strike="noStrike" kern="0" cap="none" spc="0" normalizeH="0" baseline="0" noProof="0">
                <a:ln>
                  <a:noFill/>
                </a:ln>
                <a:solidFill>
                  <a:srgbClr val="444444"/>
                </a:solidFill>
                <a:effectLst/>
                <a:uLnTx/>
                <a:uFillTx/>
                <a:latin typeface="Arial"/>
                <a:ea typeface="+mn-ea"/>
                <a:cs typeface="Arial"/>
                <a:sym typeface="Arial"/>
              </a:rPr>
              <a:t>VM</a:t>
            </a:r>
            <a:endParaRPr kumimoji="0" sz="1050" b="0" i="0" u="none" strike="noStrike" kern="0" cap="none" spc="0" normalizeH="0" baseline="0" noProof="0">
              <a:ln>
                <a:noFill/>
              </a:ln>
              <a:solidFill>
                <a:srgbClr val="444444"/>
              </a:solidFill>
              <a:effectLst/>
              <a:uLnTx/>
              <a:uFillTx/>
              <a:latin typeface="Arial"/>
              <a:ea typeface="+mn-ea"/>
              <a:cs typeface="Arial"/>
              <a:sym typeface="Arial"/>
            </a:endParaRPr>
          </a:p>
        </p:txBody>
      </p:sp>
      <p:sp>
        <p:nvSpPr>
          <p:cNvPr id="42" name="Google Shape;3376;p244">
            <a:extLst>
              <a:ext uri="{FF2B5EF4-FFF2-40B4-BE49-F238E27FC236}">
                <a16:creationId xmlns:a16="http://schemas.microsoft.com/office/drawing/2014/main" id="{5497DBA5-8C7D-4A65-AAB1-B28EEB6ADA41}"/>
              </a:ext>
            </a:extLst>
          </p:cNvPr>
          <p:cNvSpPr txBox="1"/>
          <p:nvPr/>
        </p:nvSpPr>
        <p:spPr>
          <a:xfrm>
            <a:off x="5250008" y="2487554"/>
            <a:ext cx="657081" cy="190887"/>
          </a:xfrm>
          <a:prstGeom prst="rect">
            <a:avLst/>
          </a:prstGeom>
          <a:noFill/>
          <a:ln>
            <a:noFill/>
          </a:ln>
        </p:spPr>
        <p:txBody>
          <a:bodyPr spcFirstLastPara="1" wrap="square" lIns="0" tIns="0" rIns="0" bIns="0" anchor="t" anchorCtr="0">
            <a:noAutofit/>
          </a:bodyPr>
          <a:lstStyle/>
          <a:p>
            <a:pPr marL="0" marR="0" lvl="0" indent="0" algn="ctr" defTabSz="685800" rtl="0" eaLnBrk="1" fontAlgn="auto" latinLnBrk="0" hangingPunct="1">
              <a:lnSpc>
                <a:spcPct val="100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444444"/>
                </a:solidFill>
                <a:effectLst/>
                <a:uLnTx/>
                <a:uFillTx/>
                <a:latin typeface="Arial"/>
                <a:ea typeface="Avenir"/>
                <a:cs typeface="Avenir"/>
                <a:sym typeface="Avenir"/>
              </a:rPr>
              <a:t>Database</a:t>
            </a:r>
            <a:endParaRPr kumimoji="0" sz="1050" b="0" i="0" u="none" strike="noStrike" kern="0" cap="none" spc="0" normalizeH="0" baseline="0" noProof="0">
              <a:ln>
                <a:noFill/>
              </a:ln>
              <a:solidFill>
                <a:srgbClr val="444444"/>
              </a:solidFill>
              <a:effectLst/>
              <a:uLnTx/>
              <a:uFillTx/>
              <a:latin typeface="Arial"/>
              <a:ea typeface="Avenir"/>
              <a:cs typeface="Avenir"/>
              <a:sym typeface="Avenir"/>
            </a:endParaRPr>
          </a:p>
        </p:txBody>
      </p:sp>
      <p:sp>
        <p:nvSpPr>
          <p:cNvPr id="43" name="Rounded Rectangle 3">
            <a:extLst>
              <a:ext uri="{FF2B5EF4-FFF2-40B4-BE49-F238E27FC236}">
                <a16:creationId xmlns:a16="http://schemas.microsoft.com/office/drawing/2014/main" id="{D221371F-5B84-43EB-9F51-7486A63BBEF1}"/>
              </a:ext>
            </a:extLst>
          </p:cNvPr>
          <p:cNvSpPr/>
          <p:nvPr/>
        </p:nvSpPr>
        <p:spPr>
          <a:xfrm>
            <a:off x="4969329" y="2487554"/>
            <a:ext cx="1258653" cy="1249440"/>
          </a:xfrm>
          <a:prstGeom prst="round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US" sz="900" b="0" i="0" u="none" strike="noStrike" kern="1200" cap="none" spc="0" normalizeH="0" baseline="0" noProof="0">
              <a:ln>
                <a:noFill/>
              </a:ln>
              <a:solidFill>
                <a:srgbClr val="0076CE"/>
              </a:solidFill>
              <a:effectLst/>
              <a:uLnTx/>
              <a:uFillTx/>
              <a:latin typeface="Arial"/>
              <a:ea typeface="+mn-ea"/>
              <a:cs typeface="+mn-cs"/>
            </a:endParaRPr>
          </a:p>
        </p:txBody>
      </p:sp>
      <p:cxnSp>
        <p:nvCxnSpPr>
          <p:cNvPr id="44" name="Elbow Connector 7">
            <a:extLst>
              <a:ext uri="{FF2B5EF4-FFF2-40B4-BE49-F238E27FC236}">
                <a16:creationId xmlns:a16="http://schemas.microsoft.com/office/drawing/2014/main" id="{54F14E03-18C1-4F80-A6A9-805749A84DD0}"/>
              </a:ext>
            </a:extLst>
          </p:cNvPr>
          <p:cNvCxnSpPr/>
          <p:nvPr/>
        </p:nvCxnSpPr>
        <p:spPr bwMode="gray">
          <a:xfrm>
            <a:off x="4593447" y="2510301"/>
            <a:ext cx="375883" cy="352862"/>
          </a:xfrm>
          <a:prstGeom prst="bentConnector3">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340A42F-E9D9-40BB-80A9-B654C7B35CAC}"/>
              </a:ext>
            </a:extLst>
          </p:cNvPr>
          <p:cNvCxnSpPr/>
          <p:nvPr/>
        </p:nvCxnSpPr>
        <p:spPr bwMode="gray">
          <a:xfrm>
            <a:off x="4593447" y="1892840"/>
            <a:ext cx="375883" cy="0"/>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3E1292-745C-49B8-9E4E-00C35638E562}"/>
              </a:ext>
            </a:extLst>
          </p:cNvPr>
          <p:cNvCxnSpPr/>
          <p:nvPr/>
        </p:nvCxnSpPr>
        <p:spPr bwMode="gray">
          <a:xfrm>
            <a:off x="4593447" y="3459352"/>
            <a:ext cx="375883" cy="0"/>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97B9AE8-4DE6-4029-8F5F-6339D1A90082}"/>
              </a:ext>
            </a:extLst>
          </p:cNvPr>
          <p:cNvCxnSpPr>
            <a:cxnSpLocks/>
            <a:endCxn id="9" idx="0"/>
          </p:cNvCxnSpPr>
          <p:nvPr/>
        </p:nvCxnSpPr>
        <p:spPr bwMode="gray">
          <a:xfrm>
            <a:off x="3748977" y="3023351"/>
            <a:ext cx="0" cy="185501"/>
          </a:xfrm>
          <a:prstGeom prst="line">
            <a:avLst/>
          </a:prstGeom>
          <a:ln w="25400">
            <a:solidFill>
              <a:schemeClr val="tx1"/>
            </a:solidFill>
            <a:prstDash val="sysDot"/>
            <a:miter lim="800000"/>
            <a:tailEnd type="none"/>
          </a:ln>
        </p:spPr>
        <p:style>
          <a:lnRef idx="1">
            <a:schemeClr val="accent1"/>
          </a:lnRef>
          <a:fillRef idx="0">
            <a:schemeClr val="accent1"/>
          </a:fillRef>
          <a:effectRef idx="0">
            <a:schemeClr val="accent1"/>
          </a:effectRef>
          <a:fontRef idx="minor">
            <a:schemeClr val="tx1"/>
          </a:fontRef>
        </p:style>
      </p:cxnSp>
      <p:pic>
        <p:nvPicPr>
          <p:cNvPr id="48" name="Graphic 47">
            <a:extLst>
              <a:ext uri="{FF2B5EF4-FFF2-40B4-BE49-F238E27FC236}">
                <a16:creationId xmlns:a16="http://schemas.microsoft.com/office/drawing/2014/main" id="{C2DCCAE3-6418-46D7-BBB3-B411F0C618F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430" y="1878121"/>
            <a:ext cx="299950" cy="284780"/>
          </a:xfrm>
          <a:prstGeom prst="rect">
            <a:avLst/>
          </a:prstGeom>
        </p:spPr>
      </p:pic>
      <p:grpSp>
        <p:nvGrpSpPr>
          <p:cNvPr id="49" name="Group 48">
            <a:extLst>
              <a:ext uri="{FF2B5EF4-FFF2-40B4-BE49-F238E27FC236}">
                <a16:creationId xmlns:a16="http://schemas.microsoft.com/office/drawing/2014/main" id="{4E88785D-EF99-45CC-975A-3252E1C1977E}"/>
              </a:ext>
            </a:extLst>
          </p:cNvPr>
          <p:cNvGrpSpPr/>
          <p:nvPr/>
        </p:nvGrpSpPr>
        <p:grpSpPr>
          <a:xfrm>
            <a:off x="6778942" y="877993"/>
            <a:ext cx="1578149" cy="1606027"/>
            <a:chOff x="10375662" y="3013992"/>
            <a:chExt cx="1580509" cy="1608428"/>
          </a:xfrm>
        </p:grpSpPr>
        <p:grpSp>
          <p:nvGrpSpPr>
            <p:cNvPr id="50" name="Group 49">
              <a:extLst>
                <a:ext uri="{FF2B5EF4-FFF2-40B4-BE49-F238E27FC236}">
                  <a16:creationId xmlns:a16="http://schemas.microsoft.com/office/drawing/2014/main" id="{A52C45AD-44B6-4C11-AB8D-3A5387FBD49A}"/>
                </a:ext>
              </a:extLst>
            </p:cNvPr>
            <p:cNvGrpSpPr>
              <a:grpSpLocks noChangeAspect="1"/>
            </p:cNvGrpSpPr>
            <p:nvPr/>
          </p:nvGrpSpPr>
          <p:grpSpPr>
            <a:xfrm>
              <a:off x="10375662" y="3013992"/>
              <a:ext cx="1580509" cy="1608428"/>
              <a:chOff x="9164706" y="2151703"/>
              <a:chExt cx="2104205" cy="2141375"/>
            </a:xfrm>
          </p:grpSpPr>
          <p:sp>
            <p:nvSpPr>
              <p:cNvPr id="53" name="Oval 52">
                <a:extLst>
                  <a:ext uri="{FF2B5EF4-FFF2-40B4-BE49-F238E27FC236}">
                    <a16:creationId xmlns:a16="http://schemas.microsoft.com/office/drawing/2014/main" id="{AB4E4142-1F7E-4B99-A8D3-20F8E5C8641C}"/>
                  </a:ext>
                </a:extLst>
              </p:cNvPr>
              <p:cNvSpPr/>
              <p:nvPr/>
            </p:nvSpPr>
            <p:spPr>
              <a:xfrm>
                <a:off x="9230765" y="2228032"/>
                <a:ext cx="1963398" cy="1963397"/>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prstClr val="white"/>
                  </a:solidFill>
                  <a:effectLst/>
                  <a:uLnTx/>
                  <a:uFillTx/>
                  <a:latin typeface="Arial"/>
                  <a:ea typeface="+mn-ea"/>
                  <a:cs typeface="+mn-cs"/>
                </a:endParaRPr>
              </a:p>
            </p:txBody>
          </p:sp>
          <p:pic>
            <p:nvPicPr>
              <p:cNvPr id="54" name="Picture 53">
                <a:extLst>
                  <a:ext uri="{FF2B5EF4-FFF2-40B4-BE49-F238E27FC236}">
                    <a16:creationId xmlns:a16="http://schemas.microsoft.com/office/drawing/2014/main" id="{F3B37356-D17D-456C-89FC-1D94286E5D40}"/>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164706" y="2151703"/>
                <a:ext cx="2104205" cy="2141375"/>
              </a:xfrm>
              <a:prstGeom prst="rect">
                <a:avLst/>
              </a:prstGeom>
            </p:spPr>
          </p:pic>
        </p:grpSp>
        <p:sp>
          <p:nvSpPr>
            <p:cNvPr id="51" name="Oval 50">
              <a:extLst>
                <a:ext uri="{FF2B5EF4-FFF2-40B4-BE49-F238E27FC236}">
                  <a16:creationId xmlns:a16="http://schemas.microsoft.com/office/drawing/2014/main" id="{3F3F3922-9D45-4171-A932-4C0EFE1347E3}"/>
                </a:ext>
              </a:extLst>
            </p:cNvPr>
            <p:cNvSpPr/>
            <p:nvPr/>
          </p:nvSpPr>
          <p:spPr>
            <a:xfrm>
              <a:off x="10421180" y="3073931"/>
              <a:ext cx="1474747" cy="1474745"/>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prstClr val="white"/>
                </a:solidFill>
                <a:effectLst/>
                <a:uLnTx/>
                <a:uFillTx/>
                <a:latin typeface="Arial"/>
                <a:ea typeface="+mn-ea"/>
                <a:cs typeface="+mn-cs"/>
              </a:endParaRPr>
            </a:p>
          </p:txBody>
        </p:sp>
        <p:pic>
          <p:nvPicPr>
            <p:cNvPr id="52" name="Picture 51" descr="A picture containing drawing&#10;&#10;Description automatically generated">
              <a:extLst>
                <a:ext uri="{FF2B5EF4-FFF2-40B4-BE49-F238E27FC236}">
                  <a16:creationId xmlns:a16="http://schemas.microsoft.com/office/drawing/2014/main" id="{FF5263A1-FA25-4858-9346-BAB29EC1BF0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40718" y="3090869"/>
              <a:ext cx="1444376" cy="1444376"/>
            </a:xfrm>
            <a:prstGeom prst="rect">
              <a:avLst/>
            </a:prstGeom>
          </p:spPr>
        </p:pic>
      </p:grpSp>
      <p:sp>
        <p:nvSpPr>
          <p:cNvPr id="55" name="TextBox 54">
            <a:extLst>
              <a:ext uri="{FF2B5EF4-FFF2-40B4-BE49-F238E27FC236}">
                <a16:creationId xmlns:a16="http://schemas.microsoft.com/office/drawing/2014/main" id="{1555DE3D-C108-4BB6-8243-ECA2AB8FA089}"/>
              </a:ext>
            </a:extLst>
          </p:cNvPr>
          <p:cNvSpPr txBox="1"/>
          <p:nvPr/>
        </p:nvSpPr>
        <p:spPr>
          <a:xfrm>
            <a:off x="587180" y="2492074"/>
            <a:ext cx="1481568" cy="230832"/>
          </a:xfrm>
          <a:prstGeom prst="rect">
            <a:avLst/>
          </a:prstGeom>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450"/>
              </a:spcAft>
              <a:buClrTx/>
              <a:buSzTx/>
              <a:buFontTx/>
              <a:buNone/>
              <a:tabLst/>
              <a:defRPr/>
            </a:pPr>
            <a:r>
              <a:rPr kumimoji="0" lang="en-US" sz="1500" b="0" i="0" u="none" strike="noStrike" kern="0" cap="none" spc="0" normalizeH="0" baseline="0" noProof="0">
                <a:ln>
                  <a:noFill/>
                </a:ln>
                <a:solidFill>
                  <a:srgbClr val="78BE20"/>
                </a:solidFill>
                <a:effectLst/>
                <a:uLnTx/>
                <a:uFillTx/>
                <a:latin typeface="Arial"/>
                <a:ea typeface="Avenir"/>
                <a:cs typeface="Avenir"/>
                <a:sym typeface="Avenir"/>
              </a:rPr>
              <a:t>Developer</a:t>
            </a:r>
            <a:endParaRPr kumimoji="0" lang="en-US" sz="1200" b="0" i="0" u="none" strike="noStrike" kern="0" cap="none" spc="0" normalizeH="0" baseline="0" noProof="0">
              <a:ln>
                <a:noFill/>
              </a:ln>
              <a:solidFill>
                <a:srgbClr val="78BE20"/>
              </a:solidFill>
              <a:effectLst/>
              <a:uLnTx/>
              <a:uFillTx/>
              <a:latin typeface="Arial"/>
              <a:ea typeface="Avenir"/>
              <a:cs typeface="Avenir"/>
              <a:sym typeface="Avenir"/>
            </a:endParaRPr>
          </a:p>
        </p:txBody>
      </p:sp>
      <p:sp>
        <p:nvSpPr>
          <p:cNvPr id="56" name="TextBox 55">
            <a:extLst>
              <a:ext uri="{FF2B5EF4-FFF2-40B4-BE49-F238E27FC236}">
                <a16:creationId xmlns:a16="http://schemas.microsoft.com/office/drawing/2014/main" id="{FC0AA15A-8FF9-428B-BC71-AEBD93C15BB9}"/>
              </a:ext>
            </a:extLst>
          </p:cNvPr>
          <p:cNvSpPr txBox="1"/>
          <p:nvPr/>
        </p:nvSpPr>
        <p:spPr>
          <a:xfrm>
            <a:off x="6843901" y="2492074"/>
            <a:ext cx="1356013" cy="230832"/>
          </a:xfrm>
          <a:prstGeom prst="rect">
            <a:avLst/>
          </a:prstGeom>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450"/>
              </a:spcAft>
              <a:buClrTx/>
              <a:buSzTx/>
              <a:buFontTx/>
              <a:buNone/>
              <a:tabLst/>
              <a:defRPr/>
            </a:pPr>
            <a:r>
              <a:rPr kumimoji="0" lang="en-US" sz="1500" b="0" i="0" u="none" strike="noStrike" kern="0" cap="none" spc="0" normalizeH="0" baseline="0" noProof="0">
                <a:ln>
                  <a:noFill/>
                </a:ln>
                <a:solidFill>
                  <a:srgbClr val="00447C"/>
                </a:solidFill>
                <a:effectLst/>
                <a:uLnTx/>
                <a:uFillTx/>
                <a:latin typeface="Arial"/>
                <a:ea typeface="Avenir"/>
                <a:cs typeface="Avenir"/>
                <a:sym typeface="Avenir"/>
              </a:rPr>
              <a:t>IT Operator</a:t>
            </a:r>
            <a:endParaRPr kumimoji="0" lang="en-US" sz="1200" b="0" i="0" u="none" strike="noStrike" kern="0" cap="none" spc="0" normalizeH="0" baseline="0" noProof="0">
              <a:ln>
                <a:noFill/>
              </a:ln>
              <a:solidFill>
                <a:srgbClr val="00447C"/>
              </a:solidFill>
              <a:effectLst/>
              <a:uLnTx/>
              <a:uFillTx/>
              <a:latin typeface="Arial"/>
              <a:ea typeface="Avenir"/>
              <a:cs typeface="Avenir"/>
              <a:sym typeface="Avenir"/>
            </a:endParaRPr>
          </a:p>
        </p:txBody>
      </p:sp>
      <p:pic>
        <p:nvPicPr>
          <p:cNvPr id="57" name="Picture 56" descr="A picture containing clock&#10;&#10;Description automatically generated">
            <a:extLst>
              <a:ext uri="{FF2B5EF4-FFF2-40B4-BE49-F238E27FC236}">
                <a16:creationId xmlns:a16="http://schemas.microsoft.com/office/drawing/2014/main" id="{21BE778D-FF8C-4DB6-AF96-16AC85718B8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58388" y="964850"/>
            <a:ext cx="1440180" cy="1440180"/>
          </a:xfrm>
          <a:prstGeom prst="rect">
            <a:avLst/>
          </a:prstGeom>
        </p:spPr>
      </p:pic>
      <p:sp>
        <p:nvSpPr>
          <p:cNvPr id="58" name="Google Shape;3353;p244">
            <a:extLst>
              <a:ext uri="{FF2B5EF4-FFF2-40B4-BE49-F238E27FC236}">
                <a16:creationId xmlns:a16="http://schemas.microsoft.com/office/drawing/2014/main" id="{2703657D-5BEE-4453-8F02-C2333E32B9BD}"/>
              </a:ext>
            </a:extLst>
          </p:cNvPr>
          <p:cNvSpPr txBox="1"/>
          <p:nvPr/>
        </p:nvSpPr>
        <p:spPr>
          <a:xfrm>
            <a:off x="6227806" y="2735050"/>
            <a:ext cx="2669568" cy="2261229"/>
          </a:xfrm>
          <a:prstGeom prst="rect">
            <a:avLst/>
          </a:prstGeom>
          <a:noFill/>
          <a:ln>
            <a:noFill/>
          </a:ln>
        </p:spPr>
        <p:txBody>
          <a:bodyPr spcFirstLastPara="1" wrap="square" lIns="68551" tIns="34266" rIns="68551" bIns="34266" anchor="t" anchorCtr="0">
            <a:noAutofit/>
          </a:bodyPr>
          <a:lstStyle/>
          <a:p>
            <a:pPr marL="197159" marR="0" lvl="0" indent="-171450" algn="l" defTabSz="685800" rtl="0" eaLnBrk="1" fontAlgn="auto" latinLnBrk="0" hangingPunct="1">
              <a:lnSpc>
                <a:spcPct val="100000"/>
              </a:lnSpc>
              <a:spcBef>
                <a:spcPts val="300"/>
              </a:spcBef>
              <a:spcAft>
                <a:spcPts val="0"/>
              </a:spcAft>
              <a:buClr>
                <a:srgbClr val="000000"/>
              </a:buClr>
              <a:buSzPct val="100000"/>
              <a:buFont typeface="Arial" panose="020B0604020202020204" pitchFamily="34" charset="0"/>
              <a:buChar char="•"/>
              <a:tabLst/>
              <a:defRPr/>
            </a:pPr>
            <a:r>
              <a:rPr kumimoji="0" lang="en-US" sz="1050" b="0" i="0" u="none" strike="noStrike" kern="0" cap="none" spc="0" normalizeH="0" baseline="0" noProof="0">
                <a:ln>
                  <a:noFill/>
                </a:ln>
                <a:solidFill>
                  <a:srgbClr val="000000"/>
                </a:solidFill>
                <a:effectLst/>
                <a:uLnTx/>
                <a:uFillTx/>
                <a:latin typeface="Arial"/>
                <a:ea typeface="Avenir"/>
                <a:cs typeface="Avenir"/>
                <a:sym typeface="Avenir"/>
              </a:rPr>
              <a:t>Deploying and configuring right infrastructure defined by Modern App Interfaces</a:t>
            </a:r>
          </a:p>
          <a:p>
            <a:pPr marL="197159" marR="0" lvl="0" indent="-171450" algn="l" defTabSz="685800" rtl="0" eaLnBrk="1" fontAlgn="auto" latinLnBrk="0" hangingPunct="1">
              <a:lnSpc>
                <a:spcPct val="100000"/>
              </a:lnSpc>
              <a:spcBef>
                <a:spcPts val="300"/>
              </a:spcBef>
              <a:spcAft>
                <a:spcPts val="0"/>
              </a:spcAft>
              <a:buClr>
                <a:srgbClr val="000000"/>
              </a:buClr>
              <a:buSzPct val="100000"/>
              <a:buFont typeface="Arial" panose="020B0604020202020204" pitchFamily="34" charset="0"/>
              <a:buChar char="•"/>
              <a:tabLst/>
              <a:defRPr/>
            </a:pPr>
            <a:r>
              <a:rPr kumimoji="0" lang="en-US" sz="1050" b="0" i="0" u="none" strike="noStrike" kern="0" cap="none" spc="0" normalizeH="0" baseline="0" noProof="0">
                <a:ln>
                  <a:noFill/>
                </a:ln>
                <a:solidFill>
                  <a:srgbClr val="000000"/>
                </a:solidFill>
                <a:effectLst/>
                <a:uLnTx/>
                <a:uFillTx/>
                <a:latin typeface="Arial"/>
                <a:ea typeface="Avenir"/>
                <a:cs typeface="Avenir"/>
                <a:sym typeface="Avenir"/>
              </a:rPr>
              <a:t>Infrastructure silos exist as provisioning resources for </a:t>
            </a:r>
            <a:br>
              <a:rPr kumimoji="0" lang="en-US" sz="1050" b="0" i="0" u="none" strike="noStrike" kern="0" cap="none" spc="0" normalizeH="0" baseline="0" noProof="0">
                <a:ln>
                  <a:noFill/>
                </a:ln>
                <a:solidFill>
                  <a:srgbClr val="000000"/>
                </a:solidFill>
                <a:effectLst/>
                <a:uLnTx/>
                <a:uFillTx/>
                <a:latin typeface="Arial"/>
                <a:ea typeface="Avenir"/>
                <a:cs typeface="Avenir"/>
                <a:sym typeface="Avenir"/>
              </a:rPr>
            </a:br>
            <a:r>
              <a:rPr kumimoji="0" lang="en-US" sz="1050" b="0" i="0" u="none" strike="noStrike" kern="0" cap="none" spc="0" normalizeH="0" baseline="0" noProof="0">
                <a:ln>
                  <a:noFill/>
                </a:ln>
                <a:solidFill>
                  <a:srgbClr val="000000"/>
                </a:solidFill>
                <a:effectLst/>
                <a:uLnTx/>
                <a:uFillTx/>
                <a:latin typeface="Arial"/>
                <a:ea typeface="Avenir"/>
                <a:cs typeface="Avenir"/>
                <a:sym typeface="Avenir"/>
              </a:rPr>
              <a:t>developers is a nightmare</a:t>
            </a:r>
            <a:endParaRPr kumimoji="0" sz="1050" b="0" i="0" u="none" strike="noStrike" kern="0" cap="none" spc="0" normalizeH="0" baseline="0" noProof="0">
              <a:ln>
                <a:noFill/>
              </a:ln>
              <a:solidFill>
                <a:srgbClr val="000000"/>
              </a:solidFill>
              <a:effectLst/>
              <a:uLnTx/>
              <a:uFillTx/>
              <a:latin typeface="Arial"/>
              <a:ea typeface="Avenir"/>
              <a:cs typeface="Avenir"/>
              <a:sym typeface="Avenir"/>
            </a:endParaRPr>
          </a:p>
          <a:p>
            <a:pPr marL="197159" marR="0" lvl="0" indent="-171450" algn="l" defTabSz="685800" rtl="0" eaLnBrk="1" fontAlgn="auto" latinLnBrk="0" hangingPunct="1">
              <a:lnSpc>
                <a:spcPct val="100000"/>
              </a:lnSpc>
              <a:spcBef>
                <a:spcPts val="300"/>
              </a:spcBef>
              <a:spcAft>
                <a:spcPts val="0"/>
              </a:spcAft>
              <a:buClr>
                <a:srgbClr val="000000"/>
              </a:buClr>
              <a:buSzPct val="100000"/>
              <a:buFont typeface="Arial" panose="020B0604020202020204" pitchFamily="34" charset="0"/>
              <a:buChar char="•"/>
              <a:tabLst/>
              <a:defRPr/>
            </a:pPr>
            <a:r>
              <a:rPr kumimoji="0" lang="en-US" sz="1050" b="0" i="0" u="none" strike="noStrike" kern="0" cap="none" spc="0" normalizeH="0" baseline="0" noProof="0">
                <a:ln>
                  <a:noFill/>
                </a:ln>
                <a:solidFill>
                  <a:srgbClr val="000000"/>
                </a:solidFill>
                <a:effectLst/>
                <a:uLnTx/>
                <a:uFillTx/>
                <a:latin typeface="Arial"/>
                <a:ea typeface="Avenir"/>
                <a:cs typeface="Avenir"/>
                <a:sym typeface="Avenir"/>
              </a:rPr>
              <a:t>Security isolation of modern apps and sensitive databases is difficult</a:t>
            </a:r>
            <a:endParaRPr kumimoji="0" sz="1050" b="0" i="0" u="none" strike="noStrike" kern="0" cap="none" spc="0" normalizeH="0" baseline="0" noProof="0">
              <a:ln>
                <a:noFill/>
              </a:ln>
              <a:solidFill>
                <a:srgbClr val="000000"/>
              </a:solidFill>
              <a:effectLst/>
              <a:uLnTx/>
              <a:uFillTx/>
              <a:latin typeface="Arial"/>
              <a:ea typeface="Avenir"/>
              <a:cs typeface="Avenir"/>
              <a:sym typeface="Avenir"/>
            </a:endParaRPr>
          </a:p>
          <a:p>
            <a:pPr marL="197159" marR="0" lvl="0" indent="-171450" algn="l" defTabSz="685800" rtl="0" eaLnBrk="1" fontAlgn="auto" latinLnBrk="0" hangingPunct="1">
              <a:lnSpc>
                <a:spcPct val="100000"/>
              </a:lnSpc>
              <a:spcBef>
                <a:spcPts val="300"/>
              </a:spcBef>
              <a:spcAft>
                <a:spcPts val="300"/>
              </a:spcAft>
              <a:buClr>
                <a:srgbClr val="000000"/>
              </a:buClr>
              <a:buSzPct val="100000"/>
              <a:buFont typeface="Arial" panose="020B0604020202020204" pitchFamily="34" charset="0"/>
              <a:buChar char="•"/>
              <a:tabLst/>
              <a:defRPr/>
            </a:pPr>
            <a:r>
              <a:rPr kumimoji="0" lang="en-US" sz="1050" b="0" i="0" u="none" strike="noStrike" kern="0" cap="none" spc="0" normalizeH="0" baseline="0" noProof="0">
                <a:ln>
                  <a:noFill/>
                </a:ln>
                <a:solidFill>
                  <a:srgbClr val="000000"/>
                </a:solidFill>
                <a:effectLst/>
                <a:uLnTx/>
                <a:uFillTx/>
                <a:latin typeface="Arial"/>
                <a:ea typeface="Avenir"/>
                <a:cs typeface="Avenir"/>
                <a:sym typeface="Avenir"/>
              </a:rPr>
              <a:t>Inconsistent operations and </a:t>
            </a:r>
            <a:br>
              <a:rPr kumimoji="0" lang="en-US" sz="1050" b="0" i="0" u="none" strike="noStrike" kern="0" cap="none" spc="0" normalizeH="0" baseline="0" noProof="0">
                <a:ln>
                  <a:noFill/>
                </a:ln>
                <a:solidFill>
                  <a:srgbClr val="000000"/>
                </a:solidFill>
                <a:effectLst/>
                <a:uLnTx/>
                <a:uFillTx/>
                <a:latin typeface="Arial"/>
                <a:ea typeface="Avenir"/>
                <a:cs typeface="Avenir"/>
                <a:sym typeface="Avenir"/>
              </a:rPr>
            </a:br>
            <a:r>
              <a:rPr kumimoji="0" lang="en-US" sz="1050" b="0" i="0" u="none" strike="noStrike" kern="0" cap="none" spc="0" normalizeH="0" baseline="0" noProof="0">
                <a:ln>
                  <a:noFill/>
                </a:ln>
                <a:solidFill>
                  <a:srgbClr val="000000"/>
                </a:solidFill>
                <a:effectLst/>
                <a:uLnTx/>
                <a:uFillTx/>
                <a:latin typeface="Arial"/>
                <a:ea typeface="Avenir"/>
                <a:cs typeface="Avenir"/>
                <a:sym typeface="Avenir"/>
              </a:rPr>
              <a:t>cross-functional workflows </a:t>
            </a:r>
            <a:br>
              <a:rPr kumimoji="0" lang="en-US" sz="1050" b="0" i="0" u="none" strike="noStrike" kern="0" cap="none" spc="0" normalizeH="0" baseline="0" noProof="0">
                <a:ln>
                  <a:noFill/>
                </a:ln>
                <a:solidFill>
                  <a:srgbClr val="000000"/>
                </a:solidFill>
                <a:effectLst/>
                <a:uLnTx/>
                <a:uFillTx/>
                <a:latin typeface="Arial"/>
                <a:ea typeface="Avenir"/>
                <a:cs typeface="Avenir"/>
                <a:sym typeface="Avenir"/>
              </a:rPr>
            </a:br>
            <a:r>
              <a:rPr kumimoji="0" lang="en-US" sz="1050" b="0" i="0" u="none" strike="noStrike" kern="0" cap="none" spc="0" normalizeH="0" baseline="0" noProof="0">
                <a:ln>
                  <a:noFill/>
                </a:ln>
                <a:solidFill>
                  <a:srgbClr val="000000"/>
                </a:solidFill>
                <a:effectLst/>
                <a:uLnTx/>
                <a:uFillTx/>
                <a:latin typeface="Arial"/>
                <a:ea typeface="Avenir"/>
                <a:cs typeface="Avenir"/>
                <a:sym typeface="Avenir"/>
              </a:rPr>
              <a:t>remains a concern</a:t>
            </a:r>
            <a:endParaRPr kumimoji="0" sz="1050" b="0" i="0" u="none" strike="noStrike" kern="0" cap="none" spc="0" normalizeH="0" baseline="0" noProof="0">
              <a:ln>
                <a:noFill/>
              </a:ln>
              <a:solidFill>
                <a:srgbClr val="000000"/>
              </a:solidFill>
              <a:effectLst/>
              <a:uLnTx/>
              <a:uFillTx/>
              <a:latin typeface="Arial"/>
              <a:ea typeface="Avenir"/>
              <a:cs typeface="Avenir"/>
              <a:sym typeface="Avenir"/>
            </a:endParaRPr>
          </a:p>
        </p:txBody>
      </p:sp>
    </p:spTree>
    <p:extLst>
      <p:ext uri="{BB962C8B-B14F-4D97-AF65-F5344CB8AC3E}">
        <p14:creationId xmlns:p14="http://schemas.microsoft.com/office/powerpoint/2010/main" val="11121802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131E-872E-4DF7-8F31-B2CEBFA8869C}"/>
              </a:ext>
            </a:extLst>
          </p:cNvPr>
          <p:cNvSpPr>
            <a:spLocks noGrp="1"/>
          </p:cNvSpPr>
          <p:nvPr>
            <p:ph type="ctrTitle"/>
          </p:nvPr>
        </p:nvSpPr>
        <p:spPr/>
        <p:txBody>
          <a:bodyPr/>
          <a:lstStyle/>
          <a:p>
            <a:r>
              <a:rPr lang="en-US"/>
              <a:t>VCF on VxRail – the platform for modern apps</a:t>
            </a:r>
          </a:p>
        </p:txBody>
      </p:sp>
      <p:sp>
        <p:nvSpPr>
          <p:cNvPr id="3" name="Subtitle 2">
            <a:extLst>
              <a:ext uri="{FF2B5EF4-FFF2-40B4-BE49-F238E27FC236}">
                <a16:creationId xmlns:a16="http://schemas.microsoft.com/office/drawing/2014/main" id="{1BC3CA5A-7B86-44E5-BCB7-BC7538D6E38A}"/>
              </a:ext>
            </a:extLst>
          </p:cNvPr>
          <p:cNvSpPr>
            <a:spLocks noGrp="1"/>
          </p:cNvSpPr>
          <p:nvPr>
            <p:ph type="subTitle" idx="1"/>
          </p:nvPr>
        </p:nvSpPr>
        <p:spPr/>
        <p:txBody>
          <a:bodyPr/>
          <a:lstStyle/>
          <a:p>
            <a:r>
              <a:rPr lang="en-US" b="0"/>
              <a:t>vSphere 7 with Kubernetes extends Cloud Foundation</a:t>
            </a:r>
          </a:p>
        </p:txBody>
      </p:sp>
      <p:sp>
        <p:nvSpPr>
          <p:cNvPr id="4" name="Text Placeholder 3">
            <a:extLst>
              <a:ext uri="{FF2B5EF4-FFF2-40B4-BE49-F238E27FC236}">
                <a16:creationId xmlns:a16="http://schemas.microsoft.com/office/drawing/2014/main" id="{F708E178-FF4A-4E8A-A37E-303D0A6B372A}"/>
              </a:ext>
            </a:extLst>
          </p:cNvPr>
          <p:cNvSpPr txBox="1">
            <a:spLocks/>
          </p:cNvSpPr>
          <p:nvPr/>
        </p:nvSpPr>
        <p:spPr>
          <a:xfrm>
            <a:off x="1044796" y="3073130"/>
            <a:ext cx="2144362" cy="1236236"/>
          </a:xfrm>
          <a:prstGeom prst="rect">
            <a:avLst/>
          </a:prstGeom>
        </p:spPr>
        <p:txBody>
          <a:bodyPr>
            <a:spAutoFit/>
          </a:bodyPr>
          <a:lstStyle>
            <a:lvl1pPr marL="0" indent="0" algn="ctr"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400" b="0" kern="1200">
                <a:solidFill>
                  <a:schemeClr val="accent1"/>
                </a:solidFill>
                <a:latin typeface="Metropolis Semi Bold" panose="00000700000000000000" pitchFamily="50" charset="0"/>
                <a:ea typeface="+mn-ea"/>
                <a:cs typeface="+mn-cs"/>
              </a:defRPr>
            </a:lvl1pPr>
            <a:lvl2pPr marL="0" indent="0" algn="ctr" defTabSz="914400" rtl="0" eaLnBrk="1" latinLnBrk="0" hangingPunct="1">
              <a:lnSpc>
                <a:spcPct val="100000"/>
              </a:lnSpc>
              <a:spcBef>
                <a:spcPts val="600"/>
              </a:spcBef>
              <a:buClr>
                <a:schemeClr val="accent2"/>
              </a:buClr>
              <a:buSzPct val="90000"/>
              <a:buFont typeface="Open Sans" panose="020B0606030504020204" pitchFamily="34" charset="0"/>
              <a:buChar char="​"/>
              <a:defRPr sz="18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accent4"/>
              </a:buClr>
              <a:buSzPct val="90000"/>
              <a:buFont typeface="Camphor Std" panose="020B0504030404020204" pitchFamily="34" charset="0"/>
              <a:buChar char="–"/>
              <a:defRPr sz="16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accent2"/>
              </a:buClr>
              <a:buSzPct val="90000"/>
              <a:buFont typeface="+mj-lt"/>
              <a:buAutoNum type="arabicPeriod"/>
              <a:defRPr sz="2000" kern="1200">
                <a:solidFill>
                  <a:schemeClr val="bg1"/>
                </a:solidFill>
                <a:latin typeface="+mn-lt"/>
                <a:ea typeface="+mn-ea"/>
                <a:cs typeface="+mn-cs"/>
              </a:defRPr>
            </a:lvl6pPr>
            <a:lvl7pPr marL="512763" indent="-228600" algn="l" defTabSz="914400" rtl="0" eaLnBrk="1" latinLnBrk="0" hangingPunct="1">
              <a:lnSpc>
                <a:spcPct val="100000"/>
              </a:lnSpc>
              <a:spcBef>
                <a:spcPts val="300"/>
              </a:spcBef>
              <a:buClr>
                <a:schemeClr val="accent4"/>
              </a:buClr>
              <a:buSzPct val="90000"/>
              <a:buFont typeface="+mj-lt"/>
              <a:buAutoNum type="alphaLcPeriod"/>
              <a:defRPr sz="1600" kern="1200">
                <a:solidFill>
                  <a:schemeClr val="bg1"/>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bg1"/>
                </a:solidFill>
                <a:latin typeface="+mn-lt"/>
                <a:ea typeface="+mn-ea"/>
                <a:cs typeface="+mn-cs"/>
              </a:defRPr>
            </a:lvl8pPr>
            <a:lvl9pPr marL="284163" indent="-284163" algn="l" defTabSz="914400" rtl="0" eaLnBrk="1" latinLnBrk="0" hangingPunct="1">
              <a:lnSpc>
                <a:spcPct val="100000"/>
              </a:lnSpc>
              <a:spcBef>
                <a:spcPts val="1800"/>
              </a:spcBef>
              <a:buClr>
                <a:schemeClr val="accent2"/>
              </a:buClr>
              <a:buSzPct val="90000"/>
              <a:buFont typeface="+mj-lt"/>
              <a:buAutoNum type="alphaUcPeriod"/>
              <a:defRPr sz="2000" kern="1200">
                <a:solidFill>
                  <a:schemeClr val="bg1"/>
                </a:solidFill>
                <a:latin typeface="+mn-lt"/>
                <a:ea typeface="+mn-ea"/>
                <a:cs typeface="+mn-cs"/>
              </a:defRPr>
            </a:lvl9pPr>
          </a:lstStyle>
          <a:p>
            <a:pPr marL="0" marR="0" lvl="0" indent="0" algn="ctr" defTabSz="685800" rtl="0" eaLnBrk="1" fontAlgn="auto" latinLnBrk="0" hangingPunct="1">
              <a:lnSpc>
                <a:spcPct val="100000"/>
              </a:lnSpc>
              <a:spcBef>
                <a:spcPts val="450"/>
              </a:spcBef>
              <a:spcAft>
                <a:spcPts val="0"/>
              </a:spcAft>
              <a:buClr>
                <a:srgbClr val="000000">
                  <a:lumMod val="60000"/>
                  <a:lumOff val="40000"/>
                </a:srgbClr>
              </a:buClr>
              <a:buSzPct val="90000"/>
              <a:buFont typeface="Arial" panose="020B0604020202020204" pitchFamily="34" charset="0"/>
              <a:buChar char="​"/>
              <a:tabLst/>
              <a:defRPr/>
            </a:pPr>
            <a:r>
              <a:rPr kumimoji="0" lang="en-US" sz="1500" b="0" i="0" u="none" strike="noStrike" kern="1200" cap="none" spc="0" normalizeH="0" baseline="0" noProof="0">
                <a:ln>
                  <a:noFill/>
                </a:ln>
                <a:solidFill>
                  <a:srgbClr val="1A428A"/>
                </a:solidFill>
                <a:effectLst/>
                <a:uLnTx/>
                <a:uFillTx/>
                <a:latin typeface="Arial"/>
                <a:ea typeface="+mn-ea"/>
                <a:cs typeface="+mn-cs"/>
              </a:rPr>
              <a:t>Converged platform: VMs and containers</a:t>
            </a:r>
          </a:p>
          <a:p>
            <a:pPr marL="0" marR="0" lvl="1" indent="0" algn="ctr" defTabSz="685800" rtl="0" eaLnBrk="1" fontAlgn="auto" latinLnBrk="0" hangingPunct="1">
              <a:lnSpc>
                <a:spcPct val="100000"/>
              </a:lnSpc>
              <a:spcBef>
                <a:spcPts val="450"/>
              </a:spcBef>
              <a:spcAft>
                <a:spcPts val="0"/>
              </a:spcAft>
              <a:buClr>
                <a:srgbClr val="1CC4BB"/>
              </a:buClr>
              <a:buSzPct val="90000"/>
              <a:buFont typeface="Open Sans" panose="020B0606030504020204" pitchFamily="34" charset="0"/>
              <a:buChar char="​"/>
              <a:tabLst/>
              <a:defRPr/>
            </a:pPr>
            <a:endParaRPr kumimoji="0" lang="en-US" sz="1200" b="0" i="0" u="none" strike="noStrike" kern="1200" cap="none" spc="0" normalizeH="0" baseline="0" noProof="0">
              <a:ln>
                <a:noFill/>
              </a:ln>
              <a:solidFill>
                <a:srgbClr val="717074"/>
              </a:solidFill>
              <a:effectLst/>
              <a:uLnTx/>
              <a:uFillTx/>
              <a:latin typeface="Arial"/>
              <a:ea typeface="+mn-ea"/>
              <a:cs typeface="+mn-cs"/>
            </a:endParaRPr>
          </a:p>
          <a:p>
            <a:pPr marL="0" marR="0" lvl="1" indent="0" algn="ctr" defTabSz="685800" rtl="0" eaLnBrk="1" fontAlgn="auto" latinLnBrk="0" hangingPunct="1">
              <a:lnSpc>
                <a:spcPct val="100000"/>
              </a:lnSpc>
              <a:spcBef>
                <a:spcPts val="450"/>
              </a:spcBef>
              <a:spcAft>
                <a:spcPts val="0"/>
              </a:spcAft>
              <a:buClr>
                <a:srgbClr val="1CC4BB"/>
              </a:buClr>
              <a:buSzPct val="90000"/>
              <a:buFont typeface="Open Sans" panose="020B0606030504020204" pitchFamily="34" charset="0"/>
              <a:buChar char="​"/>
              <a:tabLst/>
              <a:defRPr/>
            </a:pPr>
            <a:r>
              <a:rPr kumimoji="0" lang="en-US" sz="1200" b="0" i="0" u="none" strike="noStrike" kern="1200" cap="none" spc="0" normalizeH="0" baseline="0" noProof="0">
                <a:ln>
                  <a:noFill/>
                </a:ln>
                <a:solidFill>
                  <a:srgbClr val="717074"/>
                </a:solidFill>
                <a:effectLst/>
                <a:uLnTx/>
                <a:uFillTx/>
                <a:latin typeface="Arial"/>
                <a:ea typeface="+mn-ea"/>
                <a:cs typeface="+mn-cs"/>
              </a:rPr>
              <a:t>Run containers alongside VMs and leverage scripts</a:t>
            </a:r>
          </a:p>
        </p:txBody>
      </p:sp>
      <p:sp>
        <p:nvSpPr>
          <p:cNvPr id="5" name="Text Placeholder 3">
            <a:extLst>
              <a:ext uri="{FF2B5EF4-FFF2-40B4-BE49-F238E27FC236}">
                <a16:creationId xmlns:a16="http://schemas.microsoft.com/office/drawing/2014/main" id="{A57F56C6-761C-42FF-AC9F-5744D9EB93DB}"/>
              </a:ext>
            </a:extLst>
          </p:cNvPr>
          <p:cNvSpPr txBox="1">
            <a:spLocks/>
          </p:cNvSpPr>
          <p:nvPr/>
        </p:nvSpPr>
        <p:spPr>
          <a:xfrm>
            <a:off x="3499819" y="3073131"/>
            <a:ext cx="2144362" cy="1236236"/>
          </a:xfrm>
          <a:prstGeom prst="rect">
            <a:avLst/>
          </a:prstGeom>
        </p:spPr>
        <p:txBody>
          <a:bodyPr>
            <a:spAutoFit/>
          </a:bodyPr>
          <a:lstStyle>
            <a:lvl1pPr marL="0" indent="0" algn="ctr"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400" b="0" kern="1200">
                <a:solidFill>
                  <a:schemeClr val="accent2"/>
                </a:solidFill>
                <a:latin typeface="Metropolis Semi Bold" panose="00000700000000000000" pitchFamily="50" charset="0"/>
                <a:ea typeface="+mn-ea"/>
                <a:cs typeface="+mn-cs"/>
              </a:defRPr>
            </a:lvl1pPr>
            <a:lvl2pPr marL="0" indent="0" algn="ctr" defTabSz="914400" rtl="0" eaLnBrk="1" latinLnBrk="0" hangingPunct="1">
              <a:lnSpc>
                <a:spcPct val="100000"/>
              </a:lnSpc>
              <a:spcBef>
                <a:spcPts val="600"/>
              </a:spcBef>
              <a:buClr>
                <a:schemeClr val="accent2"/>
              </a:buClr>
              <a:buSzPct val="90000"/>
              <a:buFont typeface="Open Sans" panose="020B0606030504020204" pitchFamily="34" charset="0"/>
              <a:buChar char="​"/>
              <a:defRPr sz="18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accent4"/>
              </a:buClr>
              <a:buSzPct val="90000"/>
              <a:buFont typeface="Camphor Std" panose="020B0504030404020204" pitchFamily="34" charset="0"/>
              <a:buChar char="–"/>
              <a:defRPr sz="16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accent2"/>
              </a:buClr>
              <a:buSzPct val="90000"/>
              <a:buFont typeface="+mj-lt"/>
              <a:buAutoNum type="arabicPeriod"/>
              <a:defRPr sz="2000" kern="1200">
                <a:solidFill>
                  <a:schemeClr val="bg1"/>
                </a:solidFill>
                <a:latin typeface="+mn-lt"/>
                <a:ea typeface="+mn-ea"/>
                <a:cs typeface="+mn-cs"/>
              </a:defRPr>
            </a:lvl6pPr>
            <a:lvl7pPr marL="512763" indent="-228600" algn="l" defTabSz="914400" rtl="0" eaLnBrk="1" latinLnBrk="0" hangingPunct="1">
              <a:lnSpc>
                <a:spcPct val="100000"/>
              </a:lnSpc>
              <a:spcBef>
                <a:spcPts val="300"/>
              </a:spcBef>
              <a:buClr>
                <a:schemeClr val="accent4"/>
              </a:buClr>
              <a:buSzPct val="90000"/>
              <a:buFont typeface="+mj-lt"/>
              <a:buAutoNum type="alphaLcPeriod"/>
              <a:defRPr sz="1600" kern="1200">
                <a:solidFill>
                  <a:schemeClr val="bg1"/>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bg1"/>
                </a:solidFill>
                <a:latin typeface="+mn-lt"/>
                <a:ea typeface="+mn-ea"/>
                <a:cs typeface="+mn-cs"/>
              </a:defRPr>
            </a:lvl8pPr>
            <a:lvl9pPr marL="284163" indent="-284163" algn="l" defTabSz="914400" rtl="0" eaLnBrk="1" latinLnBrk="0" hangingPunct="1">
              <a:lnSpc>
                <a:spcPct val="100000"/>
              </a:lnSpc>
              <a:spcBef>
                <a:spcPts val="1800"/>
              </a:spcBef>
              <a:buClr>
                <a:schemeClr val="accent2"/>
              </a:buClr>
              <a:buSzPct val="90000"/>
              <a:buFont typeface="+mj-lt"/>
              <a:buAutoNum type="alphaUcPeriod"/>
              <a:defRPr sz="2000" kern="1200">
                <a:solidFill>
                  <a:schemeClr val="bg1"/>
                </a:solidFill>
                <a:latin typeface="+mn-lt"/>
                <a:ea typeface="+mn-ea"/>
                <a:cs typeface="+mn-cs"/>
              </a:defRPr>
            </a:lvl9pPr>
          </a:lstStyle>
          <a:p>
            <a:pPr marL="0" marR="0" lvl="0" indent="0" algn="ctr" defTabSz="685800" rtl="0" eaLnBrk="1" fontAlgn="auto" latinLnBrk="0" hangingPunct="1">
              <a:lnSpc>
                <a:spcPct val="100000"/>
              </a:lnSpc>
              <a:spcBef>
                <a:spcPts val="450"/>
              </a:spcBef>
              <a:spcAft>
                <a:spcPts val="0"/>
              </a:spcAft>
              <a:buClr>
                <a:srgbClr val="000000">
                  <a:lumMod val="60000"/>
                  <a:lumOff val="40000"/>
                </a:srgbClr>
              </a:buClr>
              <a:buSzPct val="90000"/>
              <a:buFont typeface="Arial" panose="020B0604020202020204" pitchFamily="34" charset="0"/>
              <a:buChar char="​"/>
              <a:tabLst/>
              <a:defRPr/>
            </a:pPr>
            <a:r>
              <a:rPr kumimoji="0" lang="en-US" sz="1500" b="0" i="0" u="none" strike="noStrike" kern="1200" cap="none" spc="0" normalizeH="0" baseline="0" noProof="0">
                <a:ln>
                  <a:noFill/>
                </a:ln>
                <a:solidFill>
                  <a:srgbClr val="1A428A"/>
                </a:solidFill>
                <a:effectLst/>
                <a:uLnTx/>
                <a:uFillTx/>
                <a:latin typeface="Arial"/>
                <a:ea typeface="+mn-ea"/>
                <a:cs typeface="+mn-cs"/>
              </a:rPr>
              <a:t>vSphere enhanced   by Kubernetes</a:t>
            </a:r>
          </a:p>
          <a:p>
            <a:pPr marL="0" marR="0" lvl="1" indent="0" algn="ctr" defTabSz="685800" rtl="0" eaLnBrk="1" fontAlgn="auto" latinLnBrk="0" hangingPunct="1">
              <a:lnSpc>
                <a:spcPct val="100000"/>
              </a:lnSpc>
              <a:spcBef>
                <a:spcPts val="450"/>
              </a:spcBef>
              <a:spcAft>
                <a:spcPts val="0"/>
              </a:spcAft>
              <a:buClr>
                <a:srgbClr val="1CC4BB"/>
              </a:buClr>
              <a:buSzPct val="90000"/>
              <a:buFont typeface="Open Sans" panose="020B0606030504020204" pitchFamily="34" charset="0"/>
              <a:buChar char="​"/>
              <a:tabLst/>
              <a:defRPr/>
            </a:pPr>
            <a:endParaRPr kumimoji="0" lang="en-US" sz="1200" b="0" i="0" u="none" strike="noStrike" kern="1200" cap="none" spc="0" normalizeH="0" baseline="0" noProof="0">
              <a:ln>
                <a:noFill/>
              </a:ln>
              <a:solidFill>
                <a:srgbClr val="717074"/>
              </a:solidFill>
              <a:effectLst/>
              <a:uLnTx/>
              <a:uFillTx/>
              <a:latin typeface="Arial"/>
              <a:ea typeface="+mn-ea"/>
              <a:cs typeface="+mn-cs"/>
            </a:endParaRPr>
          </a:p>
          <a:p>
            <a:pPr marL="0" marR="0" lvl="1" indent="0" algn="ctr" defTabSz="685800" rtl="0" eaLnBrk="1" fontAlgn="auto" latinLnBrk="0" hangingPunct="1">
              <a:lnSpc>
                <a:spcPct val="100000"/>
              </a:lnSpc>
              <a:spcBef>
                <a:spcPts val="450"/>
              </a:spcBef>
              <a:spcAft>
                <a:spcPts val="0"/>
              </a:spcAft>
              <a:buClr>
                <a:srgbClr val="1CC4BB"/>
              </a:buClr>
              <a:buSzPct val="90000"/>
              <a:buFont typeface="Open Sans" panose="020B0606030504020204" pitchFamily="34" charset="0"/>
              <a:buChar char="​"/>
              <a:tabLst/>
              <a:defRPr/>
            </a:pPr>
            <a:r>
              <a:rPr kumimoji="0" lang="en-US" sz="1200" b="0" i="0" u="none" strike="noStrike" kern="1200" cap="none" spc="0" normalizeH="0" baseline="0" noProof="0">
                <a:ln>
                  <a:noFill/>
                </a:ln>
                <a:solidFill>
                  <a:srgbClr val="717074"/>
                </a:solidFill>
                <a:effectLst/>
                <a:uLnTx/>
                <a:uFillTx/>
                <a:latin typeface="Arial"/>
                <a:ea typeface="+mn-ea"/>
                <a:cs typeface="+mn-cs"/>
              </a:rPr>
              <a:t>C</a:t>
            </a:r>
            <a:r>
              <a:rPr kumimoji="0" lang="en-US" sz="1200" b="0" i="0" u="none" strike="noStrike" kern="1200" cap="none" spc="0" normalizeH="0" baseline="0" noProof="0" err="1">
                <a:ln>
                  <a:noFill/>
                </a:ln>
                <a:solidFill>
                  <a:srgbClr val="717074"/>
                </a:solidFill>
                <a:effectLst/>
                <a:uLnTx/>
                <a:uFillTx/>
                <a:latin typeface="Arial"/>
                <a:ea typeface="+mn-ea"/>
                <a:cs typeface="+mn-cs"/>
              </a:rPr>
              <a:t>onsume</a:t>
            </a:r>
            <a:r>
              <a:rPr kumimoji="0" lang="en-US" sz="1200" b="0" i="0" u="none" strike="noStrike" kern="1200" cap="none" spc="0" normalizeH="0" baseline="0" noProof="0">
                <a:ln>
                  <a:noFill/>
                </a:ln>
                <a:solidFill>
                  <a:srgbClr val="717074"/>
                </a:solidFill>
                <a:effectLst/>
                <a:uLnTx/>
                <a:uFillTx/>
                <a:latin typeface="Arial"/>
                <a:ea typeface="+mn-ea"/>
                <a:cs typeface="+mn-cs"/>
              </a:rPr>
              <a:t> cloud resources using declarative APIs</a:t>
            </a:r>
          </a:p>
        </p:txBody>
      </p:sp>
      <p:sp>
        <p:nvSpPr>
          <p:cNvPr id="6" name="Text Placeholder 3">
            <a:extLst>
              <a:ext uri="{FF2B5EF4-FFF2-40B4-BE49-F238E27FC236}">
                <a16:creationId xmlns:a16="http://schemas.microsoft.com/office/drawing/2014/main" id="{C626B68B-A6D3-42AC-AB29-2946E30D14F9}"/>
              </a:ext>
            </a:extLst>
          </p:cNvPr>
          <p:cNvSpPr txBox="1">
            <a:spLocks/>
          </p:cNvSpPr>
          <p:nvPr/>
        </p:nvSpPr>
        <p:spPr>
          <a:xfrm>
            <a:off x="5934648" y="3073131"/>
            <a:ext cx="2144362" cy="1236236"/>
          </a:xfrm>
          <a:prstGeom prst="rect">
            <a:avLst/>
          </a:prstGeom>
        </p:spPr>
        <p:txBody>
          <a:bodyPr>
            <a:spAutoFit/>
          </a:bodyPr>
          <a:lstStyle>
            <a:lvl1pPr marL="0" indent="0" algn="ctr"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400" b="0" kern="1200">
                <a:solidFill>
                  <a:schemeClr val="accent4"/>
                </a:solidFill>
                <a:latin typeface="Metropolis Semi Bold" panose="00000700000000000000" pitchFamily="50" charset="0"/>
                <a:ea typeface="+mn-ea"/>
                <a:cs typeface="+mn-cs"/>
              </a:defRPr>
            </a:lvl1pPr>
            <a:lvl2pPr marL="0" indent="0" algn="ctr" defTabSz="914400" rtl="0" eaLnBrk="1" latinLnBrk="0" hangingPunct="1">
              <a:lnSpc>
                <a:spcPct val="100000"/>
              </a:lnSpc>
              <a:spcBef>
                <a:spcPts val="600"/>
              </a:spcBef>
              <a:buClr>
                <a:schemeClr val="accent2"/>
              </a:buClr>
              <a:buSzPct val="90000"/>
              <a:buFont typeface="Open Sans" panose="020B0606030504020204" pitchFamily="34" charset="0"/>
              <a:buChar char="​"/>
              <a:defRPr sz="18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accent4"/>
              </a:buClr>
              <a:buSzPct val="90000"/>
              <a:buFont typeface="Camphor Std" panose="020B0504030404020204" pitchFamily="34" charset="0"/>
              <a:buChar char="–"/>
              <a:defRPr sz="16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accent2"/>
              </a:buClr>
              <a:buSzPct val="90000"/>
              <a:buFont typeface="+mj-lt"/>
              <a:buAutoNum type="arabicPeriod"/>
              <a:defRPr sz="2000" kern="1200">
                <a:solidFill>
                  <a:schemeClr val="bg1"/>
                </a:solidFill>
                <a:latin typeface="+mn-lt"/>
                <a:ea typeface="+mn-ea"/>
                <a:cs typeface="+mn-cs"/>
              </a:defRPr>
            </a:lvl6pPr>
            <a:lvl7pPr marL="512763" indent="-228600" algn="l" defTabSz="914400" rtl="0" eaLnBrk="1" latinLnBrk="0" hangingPunct="1">
              <a:lnSpc>
                <a:spcPct val="100000"/>
              </a:lnSpc>
              <a:spcBef>
                <a:spcPts val="300"/>
              </a:spcBef>
              <a:buClr>
                <a:schemeClr val="accent4"/>
              </a:buClr>
              <a:buSzPct val="90000"/>
              <a:buFont typeface="+mj-lt"/>
              <a:buAutoNum type="alphaLcPeriod"/>
              <a:defRPr sz="1600" kern="1200">
                <a:solidFill>
                  <a:schemeClr val="bg1"/>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bg1"/>
                </a:solidFill>
                <a:latin typeface="+mn-lt"/>
                <a:ea typeface="+mn-ea"/>
                <a:cs typeface="+mn-cs"/>
              </a:defRPr>
            </a:lvl8pPr>
            <a:lvl9pPr marL="284163" indent="-284163" algn="l" defTabSz="914400" rtl="0" eaLnBrk="1" latinLnBrk="0" hangingPunct="1">
              <a:lnSpc>
                <a:spcPct val="100000"/>
              </a:lnSpc>
              <a:spcBef>
                <a:spcPts val="1800"/>
              </a:spcBef>
              <a:buClr>
                <a:schemeClr val="accent2"/>
              </a:buClr>
              <a:buSzPct val="90000"/>
              <a:buFont typeface="+mj-lt"/>
              <a:buAutoNum type="alphaUcPeriod"/>
              <a:defRPr sz="2000" kern="1200">
                <a:solidFill>
                  <a:schemeClr val="bg1"/>
                </a:solidFill>
                <a:latin typeface="+mn-lt"/>
                <a:ea typeface="+mn-ea"/>
                <a:cs typeface="+mn-cs"/>
              </a:defRPr>
            </a:lvl9pPr>
          </a:lstStyle>
          <a:p>
            <a:pPr marL="0" marR="0" lvl="0" indent="0" algn="ctr" defTabSz="685800" rtl="0" eaLnBrk="1" fontAlgn="auto" latinLnBrk="0" hangingPunct="1">
              <a:lnSpc>
                <a:spcPct val="100000"/>
              </a:lnSpc>
              <a:spcBef>
                <a:spcPts val="450"/>
              </a:spcBef>
              <a:spcAft>
                <a:spcPts val="0"/>
              </a:spcAft>
              <a:buClr>
                <a:srgbClr val="000000">
                  <a:lumMod val="60000"/>
                  <a:lumOff val="40000"/>
                </a:srgbClr>
              </a:buClr>
              <a:buSzPct val="90000"/>
              <a:buFont typeface="Arial" panose="020B0604020202020204" pitchFamily="34" charset="0"/>
              <a:buChar char="​"/>
              <a:tabLst/>
              <a:defRPr/>
            </a:pPr>
            <a:r>
              <a:rPr kumimoji="0" lang="en-US" sz="1500" b="0" i="0" u="none" strike="noStrike" kern="1200" cap="none" spc="0" normalizeH="0" baseline="0" noProof="0">
                <a:ln>
                  <a:noFill/>
                </a:ln>
                <a:solidFill>
                  <a:srgbClr val="1A428A"/>
                </a:solidFill>
                <a:effectLst/>
                <a:uLnTx/>
                <a:uFillTx/>
                <a:latin typeface="Arial"/>
                <a:ea typeface="+mn-ea"/>
                <a:cs typeface="+mn-cs"/>
              </a:rPr>
              <a:t>Application-centric management</a:t>
            </a:r>
          </a:p>
          <a:p>
            <a:pPr marL="0" marR="0" lvl="1" indent="0" algn="ctr" defTabSz="685800" rtl="0" eaLnBrk="1" fontAlgn="auto" latinLnBrk="0" hangingPunct="1">
              <a:lnSpc>
                <a:spcPct val="100000"/>
              </a:lnSpc>
              <a:spcBef>
                <a:spcPts val="450"/>
              </a:spcBef>
              <a:spcAft>
                <a:spcPts val="0"/>
              </a:spcAft>
              <a:buClr>
                <a:srgbClr val="1CC4BB"/>
              </a:buClr>
              <a:buSzPct val="90000"/>
              <a:buFont typeface="Open Sans" panose="020B0606030504020204" pitchFamily="34" charset="0"/>
              <a:buChar char="​"/>
              <a:tabLst/>
              <a:defRPr/>
            </a:pPr>
            <a:endParaRPr kumimoji="0" lang="en-US" sz="1200" b="0" i="0" u="none" strike="noStrike" kern="1200" cap="none" spc="0" normalizeH="0" baseline="0" noProof="0">
              <a:ln>
                <a:noFill/>
              </a:ln>
              <a:solidFill>
                <a:srgbClr val="717074"/>
              </a:solidFill>
              <a:effectLst/>
              <a:uLnTx/>
              <a:uFillTx/>
              <a:latin typeface="Arial"/>
              <a:ea typeface="+mn-ea"/>
              <a:cs typeface="+mn-cs"/>
            </a:endParaRPr>
          </a:p>
          <a:p>
            <a:pPr marL="0" marR="0" lvl="1" indent="0" algn="ctr" defTabSz="685800" rtl="0" eaLnBrk="1" fontAlgn="auto" latinLnBrk="0" hangingPunct="1">
              <a:lnSpc>
                <a:spcPct val="100000"/>
              </a:lnSpc>
              <a:spcBef>
                <a:spcPts val="450"/>
              </a:spcBef>
              <a:spcAft>
                <a:spcPts val="0"/>
              </a:spcAft>
              <a:buClr>
                <a:srgbClr val="1CC4BB"/>
              </a:buClr>
              <a:buSzPct val="90000"/>
              <a:buFont typeface="Open Sans" panose="020B0606030504020204" pitchFamily="34" charset="0"/>
              <a:buChar char="​"/>
              <a:tabLst/>
              <a:defRPr/>
            </a:pPr>
            <a:r>
              <a:rPr kumimoji="0" lang="en-US" sz="1200" b="0" i="0" u="none" strike="noStrike" kern="1200" cap="none" spc="0" normalizeH="0" baseline="0" noProof="0">
                <a:ln>
                  <a:noFill/>
                </a:ln>
                <a:solidFill>
                  <a:srgbClr val="717074"/>
                </a:solidFill>
                <a:effectLst/>
                <a:uLnTx/>
                <a:uFillTx/>
                <a:latin typeface="Arial"/>
                <a:ea typeface="+mn-ea"/>
                <a:cs typeface="+mn-cs"/>
              </a:rPr>
              <a:t>Perform VM operations on entire applications</a:t>
            </a:r>
          </a:p>
        </p:txBody>
      </p:sp>
      <p:pic>
        <p:nvPicPr>
          <p:cNvPr id="7" name="Picture 6">
            <a:extLst>
              <a:ext uri="{FF2B5EF4-FFF2-40B4-BE49-F238E27FC236}">
                <a16:creationId xmlns:a16="http://schemas.microsoft.com/office/drawing/2014/main" id="{49EA1A13-B996-4CB0-BECB-E7268410CC8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5366" y="1069763"/>
            <a:ext cx="1902032" cy="1902032"/>
          </a:xfrm>
          <a:prstGeom prst="rect">
            <a:avLst/>
          </a:prstGeom>
        </p:spPr>
      </p:pic>
      <p:pic>
        <p:nvPicPr>
          <p:cNvPr id="8" name="Picture 7">
            <a:extLst>
              <a:ext uri="{FF2B5EF4-FFF2-40B4-BE49-F238E27FC236}">
                <a16:creationId xmlns:a16="http://schemas.microsoft.com/office/drawing/2014/main" id="{30467986-74EA-4DB3-8A1C-BA7ECDFAF08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593121" y="1012355"/>
            <a:ext cx="1957758" cy="1957758"/>
          </a:xfrm>
          <a:prstGeom prst="rect">
            <a:avLst/>
          </a:prstGeom>
        </p:spPr>
      </p:pic>
      <p:pic>
        <p:nvPicPr>
          <p:cNvPr id="9" name="Picture 8">
            <a:extLst>
              <a:ext uri="{FF2B5EF4-FFF2-40B4-BE49-F238E27FC236}">
                <a16:creationId xmlns:a16="http://schemas.microsoft.com/office/drawing/2014/main" id="{E1B204D5-4C4A-4F40-82BC-C0145D0A0E9B}"/>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027355" y="1012355"/>
            <a:ext cx="1957758" cy="1957758"/>
          </a:xfrm>
          <a:prstGeom prst="rect">
            <a:avLst/>
          </a:prstGeom>
        </p:spPr>
      </p:pic>
      <p:pic>
        <p:nvPicPr>
          <p:cNvPr id="10" name="Picture 9" descr="A close up of a logo&#10;&#10;Description automatically generated">
            <a:extLst>
              <a:ext uri="{FF2B5EF4-FFF2-40B4-BE49-F238E27FC236}">
                <a16:creationId xmlns:a16="http://schemas.microsoft.com/office/drawing/2014/main" id="{D50D218D-77EE-4D71-AAF0-1FA16982D2E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4120021" y="1529022"/>
            <a:ext cx="903959" cy="876549"/>
          </a:xfrm>
          <a:prstGeom prst="rect">
            <a:avLst/>
          </a:prstGeom>
        </p:spPr>
      </p:pic>
      <p:pic>
        <p:nvPicPr>
          <p:cNvPr id="11" name="Graphic 10">
            <a:extLst>
              <a:ext uri="{FF2B5EF4-FFF2-40B4-BE49-F238E27FC236}">
                <a16:creationId xmlns:a16="http://schemas.microsoft.com/office/drawing/2014/main" id="{A4BE83BC-C7F9-46C9-9B03-1F7F093924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7609" y="1642519"/>
            <a:ext cx="871538" cy="764381"/>
          </a:xfrm>
          <a:prstGeom prst="rect">
            <a:avLst/>
          </a:prstGeom>
        </p:spPr>
      </p:pic>
      <p:sp>
        <p:nvSpPr>
          <p:cNvPr id="12" name="Rectangle: Rounded Corners 20">
            <a:extLst>
              <a:ext uri="{FF2B5EF4-FFF2-40B4-BE49-F238E27FC236}">
                <a16:creationId xmlns:a16="http://schemas.microsoft.com/office/drawing/2014/main" id="{52DED4AF-C199-42A0-B1D9-FC22D9AA15CE}"/>
              </a:ext>
            </a:extLst>
          </p:cNvPr>
          <p:cNvSpPr/>
          <p:nvPr/>
        </p:nvSpPr>
        <p:spPr>
          <a:xfrm>
            <a:off x="2236462" y="1775673"/>
            <a:ext cx="459562" cy="459486"/>
          </a:xfrm>
          <a:prstGeom prst="roundRect">
            <a:avLst>
              <a:gd name="adj" fmla="val 0"/>
            </a:avLst>
          </a:prstGeom>
          <a:noFill/>
          <a:ln w="15875" cap="flat" cmpd="sng" algn="ctr">
            <a:solidFill>
              <a:sysClr val="window" lastClr="FFFFFF"/>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900" b="0" i="0" u="none" strike="noStrike" kern="0" cap="none" spc="0" normalizeH="0" baseline="0" noProof="0">
              <a:ln>
                <a:noFill/>
              </a:ln>
              <a:solidFill>
                <a:srgbClr val="FFFFFF"/>
              </a:solidFill>
              <a:effectLst/>
              <a:uLnTx/>
              <a:uFillTx/>
              <a:latin typeface="Arial"/>
              <a:ea typeface="+mn-ea"/>
              <a:cs typeface="+mn-cs"/>
            </a:endParaRPr>
          </a:p>
        </p:txBody>
      </p:sp>
      <p:cxnSp>
        <p:nvCxnSpPr>
          <p:cNvPr id="13" name="Straight Connector 12">
            <a:extLst>
              <a:ext uri="{FF2B5EF4-FFF2-40B4-BE49-F238E27FC236}">
                <a16:creationId xmlns:a16="http://schemas.microsoft.com/office/drawing/2014/main" id="{6A9A14DF-548D-4ADD-9CC2-A527DF8186BD}"/>
              </a:ext>
            </a:extLst>
          </p:cNvPr>
          <p:cNvCxnSpPr>
            <a:cxnSpLocks/>
          </p:cNvCxnSpPr>
          <p:nvPr/>
        </p:nvCxnSpPr>
        <p:spPr bwMode="gray">
          <a:xfrm>
            <a:off x="2332004" y="1860722"/>
            <a:ext cx="0" cy="289390"/>
          </a:xfrm>
          <a:prstGeom prst="line">
            <a:avLst/>
          </a:prstGeom>
          <a:noFill/>
          <a:ln w="12700" cap="flat" cmpd="sng" algn="ctr">
            <a:solidFill>
              <a:sysClr val="window" lastClr="FFFFFF"/>
            </a:solidFill>
            <a:prstDash val="solid"/>
            <a:miter lim="800000"/>
            <a:tailEnd type="none"/>
          </a:ln>
          <a:effectLst/>
        </p:spPr>
      </p:cxnSp>
      <p:cxnSp>
        <p:nvCxnSpPr>
          <p:cNvPr id="14" name="Straight Connector 13">
            <a:extLst>
              <a:ext uri="{FF2B5EF4-FFF2-40B4-BE49-F238E27FC236}">
                <a16:creationId xmlns:a16="http://schemas.microsoft.com/office/drawing/2014/main" id="{EA7D8572-4AEE-42C4-B3FE-45F0C44D5F8C}"/>
              </a:ext>
            </a:extLst>
          </p:cNvPr>
          <p:cNvCxnSpPr>
            <a:cxnSpLocks/>
          </p:cNvCxnSpPr>
          <p:nvPr/>
        </p:nvCxnSpPr>
        <p:spPr bwMode="gray">
          <a:xfrm>
            <a:off x="2422356" y="1860722"/>
            <a:ext cx="0" cy="289390"/>
          </a:xfrm>
          <a:prstGeom prst="line">
            <a:avLst/>
          </a:prstGeom>
          <a:noFill/>
          <a:ln w="12700" cap="flat" cmpd="sng" algn="ctr">
            <a:solidFill>
              <a:sysClr val="window" lastClr="FFFFFF"/>
            </a:solidFill>
            <a:prstDash val="solid"/>
            <a:miter lim="800000"/>
            <a:tailEnd type="none"/>
          </a:ln>
          <a:effectLst/>
        </p:spPr>
      </p:cxnSp>
      <p:cxnSp>
        <p:nvCxnSpPr>
          <p:cNvPr id="15" name="Straight Connector 14">
            <a:extLst>
              <a:ext uri="{FF2B5EF4-FFF2-40B4-BE49-F238E27FC236}">
                <a16:creationId xmlns:a16="http://schemas.microsoft.com/office/drawing/2014/main" id="{D1CF847C-64B7-43BF-ABEB-2877CAC399D6}"/>
              </a:ext>
            </a:extLst>
          </p:cNvPr>
          <p:cNvCxnSpPr>
            <a:cxnSpLocks/>
          </p:cNvCxnSpPr>
          <p:nvPr/>
        </p:nvCxnSpPr>
        <p:spPr bwMode="gray">
          <a:xfrm>
            <a:off x="2512708" y="1860722"/>
            <a:ext cx="0" cy="289390"/>
          </a:xfrm>
          <a:prstGeom prst="line">
            <a:avLst/>
          </a:prstGeom>
          <a:noFill/>
          <a:ln w="12700" cap="flat" cmpd="sng" algn="ctr">
            <a:solidFill>
              <a:sysClr val="window" lastClr="FFFFFF"/>
            </a:solidFill>
            <a:prstDash val="solid"/>
            <a:miter lim="800000"/>
            <a:tailEnd type="none"/>
          </a:ln>
          <a:effectLst/>
        </p:spPr>
      </p:cxnSp>
      <p:cxnSp>
        <p:nvCxnSpPr>
          <p:cNvPr id="16" name="Straight Connector 15">
            <a:extLst>
              <a:ext uri="{FF2B5EF4-FFF2-40B4-BE49-F238E27FC236}">
                <a16:creationId xmlns:a16="http://schemas.microsoft.com/office/drawing/2014/main" id="{834294B7-5BB9-415C-A741-E36CCD9F19D1}"/>
              </a:ext>
            </a:extLst>
          </p:cNvPr>
          <p:cNvCxnSpPr>
            <a:cxnSpLocks/>
          </p:cNvCxnSpPr>
          <p:nvPr/>
        </p:nvCxnSpPr>
        <p:spPr bwMode="gray">
          <a:xfrm>
            <a:off x="2603059" y="1860722"/>
            <a:ext cx="0" cy="289390"/>
          </a:xfrm>
          <a:prstGeom prst="line">
            <a:avLst/>
          </a:prstGeom>
          <a:noFill/>
          <a:ln w="12700" cap="flat" cmpd="sng" algn="ctr">
            <a:solidFill>
              <a:sysClr val="window" lastClr="FFFFFF"/>
            </a:solidFill>
            <a:prstDash val="solid"/>
            <a:miter lim="800000"/>
            <a:tailEnd type="none"/>
          </a:ln>
          <a:effectLst/>
        </p:spPr>
      </p:cxnSp>
      <p:sp>
        <p:nvSpPr>
          <p:cNvPr id="17" name="Cross 16">
            <a:extLst>
              <a:ext uri="{FF2B5EF4-FFF2-40B4-BE49-F238E27FC236}">
                <a16:creationId xmlns:a16="http://schemas.microsoft.com/office/drawing/2014/main" id="{4EEB5EA7-8130-43F2-8528-14A370EE17FD}"/>
              </a:ext>
            </a:extLst>
          </p:cNvPr>
          <p:cNvSpPr/>
          <p:nvPr/>
        </p:nvSpPr>
        <p:spPr>
          <a:xfrm>
            <a:off x="2065824" y="1967260"/>
            <a:ext cx="90623" cy="90623"/>
          </a:xfrm>
          <a:prstGeom prst="plus">
            <a:avLst>
              <a:gd name="adj" fmla="val 45322"/>
            </a:avLst>
          </a:prstGeom>
          <a:solidFill>
            <a:sysClr val="window" lastClr="FFFFFF"/>
          </a:soli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900" b="0" i="0" u="none" strike="noStrike" kern="0" cap="none" spc="0" normalizeH="0" baseline="0" noProof="0">
              <a:ln>
                <a:noFill/>
              </a:ln>
              <a:solidFill>
                <a:srgbClr val="FFFFFF"/>
              </a:solidFill>
              <a:effectLst/>
              <a:uLnTx/>
              <a:uFillTx/>
              <a:latin typeface="Arial"/>
              <a:ea typeface="+mn-ea"/>
              <a:cs typeface="+mn-cs"/>
            </a:endParaRPr>
          </a:p>
        </p:txBody>
      </p:sp>
      <p:pic>
        <p:nvPicPr>
          <p:cNvPr id="18" name="Graphic 17">
            <a:extLst>
              <a:ext uri="{FF2B5EF4-FFF2-40B4-BE49-F238E27FC236}">
                <a16:creationId xmlns:a16="http://schemas.microsoft.com/office/drawing/2014/main" id="{2881144A-8F0E-4E1F-AD55-D8DB2D05154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11199" y="1767473"/>
            <a:ext cx="474609" cy="474609"/>
          </a:xfrm>
          <a:prstGeom prst="rect">
            <a:avLst/>
          </a:prstGeom>
        </p:spPr>
      </p:pic>
    </p:spTree>
    <p:extLst>
      <p:ext uri="{BB962C8B-B14F-4D97-AF65-F5344CB8AC3E}">
        <p14:creationId xmlns:p14="http://schemas.microsoft.com/office/powerpoint/2010/main" val="12662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9DE3D8-A7C1-4CBE-8F90-4B00510D8A41}"/>
              </a:ext>
            </a:extLst>
          </p:cNvPr>
          <p:cNvSpPr>
            <a:spLocks noGrp="1"/>
          </p:cNvSpPr>
          <p:nvPr>
            <p:ph type="title"/>
          </p:nvPr>
        </p:nvSpPr>
        <p:spPr/>
        <p:txBody>
          <a:bodyPr/>
          <a:lstStyle/>
          <a:p>
            <a:r>
              <a:rPr lang="en-US"/>
              <a:t>Enabling vSphere with Kubernetes</a:t>
            </a:r>
          </a:p>
        </p:txBody>
      </p:sp>
      <p:sp>
        <p:nvSpPr>
          <p:cNvPr id="4" name="Subtitle 3">
            <a:extLst>
              <a:ext uri="{FF2B5EF4-FFF2-40B4-BE49-F238E27FC236}">
                <a16:creationId xmlns:a16="http://schemas.microsoft.com/office/drawing/2014/main" id="{30EE0EA2-8482-47C8-8693-3131EB087625}"/>
              </a:ext>
            </a:extLst>
          </p:cNvPr>
          <p:cNvSpPr>
            <a:spLocks noGrp="1"/>
          </p:cNvSpPr>
          <p:nvPr>
            <p:ph type="subTitle" idx="1"/>
          </p:nvPr>
        </p:nvSpPr>
        <p:spPr/>
        <p:txBody>
          <a:bodyPr/>
          <a:lstStyle/>
          <a:p>
            <a:r>
              <a:rPr lang="en-US"/>
              <a:t>vSphere with Kubernetes on Cloud Foundation on VxRail workflow</a:t>
            </a:r>
          </a:p>
        </p:txBody>
      </p:sp>
      <p:sp>
        <p:nvSpPr>
          <p:cNvPr id="55" name="Rectangle 54">
            <a:extLst>
              <a:ext uri="{FF2B5EF4-FFF2-40B4-BE49-F238E27FC236}">
                <a16:creationId xmlns:a16="http://schemas.microsoft.com/office/drawing/2014/main" id="{59FD1137-821D-4F2F-A209-B12C524CCEF0}"/>
              </a:ext>
            </a:extLst>
          </p:cNvPr>
          <p:cNvSpPr/>
          <p:nvPr/>
        </p:nvSpPr>
        <p:spPr>
          <a:xfrm>
            <a:off x="3476994" y="1851653"/>
            <a:ext cx="2567782" cy="2171785"/>
          </a:xfrm>
          <a:prstGeom prst="rect">
            <a:avLst/>
          </a:prstGeom>
          <a:solidFill>
            <a:srgbClr val="00C1D5"/>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endParaRPr>
          </a:p>
        </p:txBody>
      </p:sp>
      <p:sp>
        <p:nvSpPr>
          <p:cNvPr id="56" name="Rectangle 55">
            <a:extLst>
              <a:ext uri="{FF2B5EF4-FFF2-40B4-BE49-F238E27FC236}">
                <a16:creationId xmlns:a16="http://schemas.microsoft.com/office/drawing/2014/main" id="{7F043D9C-B650-4D72-8C34-3DE57E7AED9C}"/>
              </a:ext>
            </a:extLst>
          </p:cNvPr>
          <p:cNvSpPr/>
          <p:nvPr/>
        </p:nvSpPr>
        <p:spPr>
          <a:xfrm>
            <a:off x="6074832" y="1838668"/>
            <a:ext cx="2678216" cy="2184770"/>
          </a:xfrm>
          <a:prstGeom prst="rect">
            <a:avLst/>
          </a:prstGeom>
          <a:solidFill>
            <a:srgbClr val="78BE20"/>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endParaRPr>
          </a:p>
        </p:txBody>
      </p:sp>
      <p:sp>
        <p:nvSpPr>
          <p:cNvPr id="57" name="Rectangle 56">
            <a:extLst>
              <a:ext uri="{FF2B5EF4-FFF2-40B4-BE49-F238E27FC236}">
                <a16:creationId xmlns:a16="http://schemas.microsoft.com/office/drawing/2014/main" id="{0159E080-4F52-4DE2-BD95-859FE212BB60}"/>
              </a:ext>
            </a:extLst>
          </p:cNvPr>
          <p:cNvSpPr/>
          <p:nvPr/>
        </p:nvSpPr>
        <p:spPr>
          <a:xfrm>
            <a:off x="255917" y="1851653"/>
            <a:ext cx="3204290" cy="2184770"/>
          </a:xfrm>
          <a:prstGeom prst="rect">
            <a:avLst/>
          </a:prstGeom>
          <a:solidFill>
            <a:srgbClr val="0091DA"/>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endParaRPr>
          </a:p>
        </p:txBody>
      </p:sp>
      <p:sp>
        <p:nvSpPr>
          <p:cNvPr id="59" name="TextBox 58">
            <a:extLst>
              <a:ext uri="{FF2B5EF4-FFF2-40B4-BE49-F238E27FC236}">
                <a16:creationId xmlns:a16="http://schemas.microsoft.com/office/drawing/2014/main" id="{B76ED147-D2C2-4101-A4EB-DDAD8E998776}"/>
              </a:ext>
            </a:extLst>
          </p:cNvPr>
          <p:cNvSpPr txBox="1"/>
          <p:nvPr/>
        </p:nvSpPr>
        <p:spPr>
          <a:xfrm>
            <a:off x="445841" y="2694082"/>
            <a:ext cx="1841863" cy="341119"/>
          </a:xfrm>
          <a:prstGeom prst="rect">
            <a:avLst/>
          </a:prstGeom>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Create VxRail VI</a:t>
            </a:r>
          </a:p>
          <a:p>
            <a:pPr marL="0" marR="0" lvl="0" indent="0" algn="l"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Domain</a:t>
            </a:r>
          </a:p>
        </p:txBody>
      </p:sp>
      <p:sp>
        <p:nvSpPr>
          <p:cNvPr id="60" name="TextBox 59">
            <a:extLst>
              <a:ext uri="{FF2B5EF4-FFF2-40B4-BE49-F238E27FC236}">
                <a16:creationId xmlns:a16="http://schemas.microsoft.com/office/drawing/2014/main" id="{1B4983B0-2881-459C-B7C9-B854F6CCCB15}"/>
              </a:ext>
            </a:extLst>
          </p:cNvPr>
          <p:cNvSpPr txBox="1"/>
          <p:nvPr/>
        </p:nvSpPr>
        <p:spPr>
          <a:xfrm>
            <a:off x="1618347" y="2680428"/>
            <a:ext cx="1841863" cy="341119"/>
          </a:xfrm>
          <a:prstGeom prst="rect">
            <a:avLst/>
          </a:prstGeom>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Deploy Edge </a:t>
            </a:r>
          </a:p>
          <a:p>
            <a:pPr marL="0" marR="0" lvl="0" indent="0" algn="l"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Cluster</a:t>
            </a:r>
          </a:p>
        </p:txBody>
      </p:sp>
      <p:sp>
        <p:nvSpPr>
          <p:cNvPr id="61" name="TextBox 60">
            <a:extLst>
              <a:ext uri="{FF2B5EF4-FFF2-40B4-BE49-F238E27FC236}">
                <a16:creationId xmlns:a16="http://schemas.microsoft.com/office/drawing/2014/main" id="{7D18214D-2C91-4948-80F1-FC5752E79174}"/>
              </a:ext>
            </a:extLst>
          </p:cNvPr>
          <p:cNvSpPr txBox="1"/>
          <p:nvPr/>
        </p:nvSpPr>
        <p:spPr>
          <a:xfrm>
            <a:off x="3090329" y="2680428"/>
            <a:ext cx="1841863" cy="341119"/>
          </a:xfrm>
          <a:prstGeom prst="rect">
            <a:avLst/>
          </a:prstGeom>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Enable Workload </a:t>
            </a:r>
          </a:p>
          <a:p>
            <a:pPr marL="0" marR="0" lvl="0" indent="0" algn="l"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Management</a:t>
            </a:r>
          </a:p>
        </p:txBody>
      </p:sp>
      <p:sp>
        <p:nvSpPr>
          <p:cNvPr id="62" name="TextBox 61">
            <a:extLst>
              <a:ext uri="{FF2B5EF4-FFF2-40B4-BE49-F238E27FC236}">
                <a16:creationId xmlns:a16="http://schemas.microsoft.com/office/drawing/2014/main" id="{BF873DE3-4582-48FB-877D-1CC2699C94F3}"/>
              </a:ext>
            </a:extLst>
          </p:cNvPr>
          <p:cNvSpPr txBox="1"/>
          <p:nvPr/>
        </p:nvSpPr>
        <p:spPr>
          <a:xfrm>
            <a:off x="4729188" y="2253569"/>
            <a:ext cx="920930" cy="341119"/>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Create Content </a:t>
            </a:r>
          </a:p>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Library</a:t>
            </a:r>
          </a:p>
        </p:txBody>
      </p:sp>
      <p:sp>
        <p:nvSpPr>
          <p:cNvPr id="63" name="TextBox 62">
            <a:extLst>
              <a:ext uri="{FF2B5EF4-FFF2-40B4-BE49-F238E27FC236}">
                <a16:creationId xmlns:a16="http://schemas.microsoft.com/office/drawing/2014/main" id="{8277B798-4D7B-4F04-971C-3838F800D88F}"/>
              </a:ext>
            </a:extLst>
          </p:cNvPr>
          <p:cNvSpPr txBox="1"/>
          <p:nvPr/>
        </p:nvSpPr>
        <p:spPr>
          <a:xfrm>
            <a:off x="4763800" y="2938672"/>
            <a:ext cx="819823" cy="341119"/>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Create </a:t>
            </a:r>
          </a:p>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Namespace</a:t>
            </a:r>
          </a:p>
        </p:txBody>
      </p:sp>
      <p:sp>
        <p:nvSpPr>
          <p:cNvPr id="64" name="TextBox 63">
            <a:extLst>
              <a:ext uri="{FF2B5EF4-FFF2-40B4-BE49-F238E27FC236}">
                <a16:creationId xmlns:a16="http://schemas.microsoft.com/office/drawing/2014/main" id="{CAFC58D7-8D0D-4AF1-BAA4-02222F92EDCE}"/>
              </a:ext>
            </a:extLst>
          </p:cNvPr>
          <p:cNvSpPr txBox="1"/>
          <p:nvPr/>
        </p:nvSpPr>
        <p:spPr>
          <a:xfrm>
            <a:off x="4814898" y="3626854"/>
            <a:ext cx="739570" cy="138499"/>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Deploy Harbor</a:t>
            </a:r>
          </a:p>
        </p:txBody>
      </p:sp>
      <p:sp>
        <p:nvSpPr>
          <p:cNvPr id="65" name="TextBox 64">
            <a:extLst>
              <a:ext uri="{FF2B5EF4-FFF2-40B4-BE49-F238E27FC236}">
                <a16:creationId xmlns:a16="http://schemas.microsoft.com/office/drawing/2014/main" id="{DE37CE25-4788-4C88-8F78-F3F353E5385D}"/>
              </a:ext>
            </a:extLst>
          </p:cNvPr>
          <p:cNvSpPr txBox="1"/>
          <p:nvPr/>
        </p:nvSpPr>
        <p:spPr>
          <a:xfrm>
            <a:off x="5944397" y="2695447"/>
            <a:ext cx="841030" cy="341119"/>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Download </a:t>
            </a:r>
          </a:p>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CLI  Tools</a:t>
            </a:r>
          </a:p>
        </p:txBody>
      </p:sp>
      <p:sp>
        <p:nvSpPr>
          <p:cNvPr id="66" name="TextBox 65">
            <a:extLst>
              <a:ext uri="{FF2B5EF4-FFF2-40B4-BE49-F238E27FC236}">
                <a16:creationId xmlns:a16="http://schemas.microsoft.com/office/drawing/2014/main" id="{65FC6064-AFE4-4D02-8701-2FF58742526B}"/>
              </a:ext>
            </a:extLst>
          </p:cNvPr>
          <p:cNvSpPr txBox="1"/>
          <p:nvPr/>
        </p:nvSpPr>
        <p:spPr>
          <a:xfrm>
            <a:off x="6971050" y="2709253"/>
            <a:ext cx="717764" cy="543739"/>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Create </a:t>
            </a:r>
          </a:p>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Guest</a:t>
            </a:r>
          </a:p>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Cluster</a:t>
            </a:r>
          </a:p>
        </p:txBody>
      </p:sp>
      <p:sp>
        <p:nvSpPr>
          <p:cNvPr id="67" name="TextBox 66">
            <a:extLst>
              <a:ext uri="{FF2B5EF4-FFF2-40B4-BE49-F238E27FC236}">
                <a16:creationId xmlns:a16="http://schemas.microsoft.com/office/drawing/2014/main" id="{ED5979FE-B82E-4FD4-AC91-D09A00EE3F2E}"/>
              </a:ext>
            </a:extLst>
          </p:cNvPr>
          <p:cNvSpPr txBox="1"/>
          <p:nvPr/>
        </p:nvSpPr>
        <p:spPr>
          <a:xfrm>
            <a:off x="7970387" y="2689183"/>
            <a:ext cx="628621" cy="341119"/>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Deploy </a:t>
            </a:r>
          </a:p>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a:ea typeface="+mn-ea"/>
                <a:cs typeface="+mn-cs"/>
              </a:rPr>
              <a:t>Containers</a:t>
            </a:r>
          </a:p>
        </p:txBody>
      </p:sp>
      <p:cxnSp>
        <p:nvCxnSpPr>
          <p:cNvPr id="68" name="Straight Arrow Connector 67">
            <a:extLst>
              <a:ext uri="{FF2B5EF4-FFF2-40B4-BE49-F238E27FC236}">
                <a16:creationId xmlns:a16="http://schemas.microsoft.com/office/drawing/2014/main" id="{CDF856A0-6419-489D-AB74-9F2E72C4B25A}"/>
              </a:ext>
            </a:extLst>
          </p:cNvPr>
          <p:cNvCxnSpPr/>
          <p:nvPr/>
        </p:nvCxnSpPr>
        <p:spPr bwMode="gray">
          <a:xfrm>
            <a:off x="1058161" y="2862773"/>
            <a:ext cx="440871" cy="0"/>
          </a:xfrm>
          <a:prstGeom prst="straightConnector1">
            <a:avLst/>
          </a:prstGeom>
          <a:noFill/>
          <a:ln w="25400" cap="flat" cmpd="sng" algn="ctr">
            <a:solidFill>
              <a:sysClr val="window" lastClr="FFFFFF"/>
            </a:solidFill>
            <a:prstDash val="solid"/>
            <a:miter lim="800000"/>
            <a:tailEnd type="triangle"/>
          </a:ln>
          <a:effectLst/>
        </p:spPr>
      </p:cxnSp>
      <p:cxnSp>
        <p:nvCxnSpPr>
          <p:cNvPr id="69" name="Straight Arrow Connector 68">
            <a:extLst>
              <a:ext uri="{FF2B5EF4-FFF2-40B4-BE49-F238E27FC236}">
                <a16:creationId xmlns:a16="http://schemas.microsoft.com/office/drawing/2014/main" id="{CF3E58F6-C7D4-4A23-AB87-6CA92E81D463}"/>
              </a:ext>
            </a:extLst>
          </p:cNvPr>
          <p:cNvCxnSpPr/>
          <p:nvPr/>
        </p:nvCxnSpPr>
        <p:spPr bwMode="gray">
          <a:xfrm>
            <a:off x="2535384" y="2861435"/>
            <a:ext cx="440871" cy="0"/>
          </a:xfrm>
          <a:prstGeom prst="straightConnector1">
            <a:avLst/>
          </a:prstGeom>
          <a:noFill/>
          <a:ln w="25400" cap="flat" cmpd="sng" algn="ctr">
            <a:solidFill>
              <a:sysClr val="window" lastClr="FFFFFF"/>
            </a:solidFill>
            <a:prstDash val="solid"/>
            <a:miter lim="800000"/>
            <a:tailEnd type="triangle"/>
          </a:ln>
          <a:effectLst/>
        </p:spPr>
      </p:cxnSp>
      <p:cxnSp>
        <p:nvCxnSpPr>
          <p:cNvPr id="70" name="Straight Arrow Connector 69">
            <a:extLst>
              <a:ext uri="{FF2B5EF4-FFF2-40B4-BE49-F238E27FC236}">
                <a16:creationId xmlns:a16="http://schemas.microsoft.com/office/drawing/2014/main" id="{0AED2C87-FA3E-4977-BCD8-6FDC546851EE}"/>
              </a:ext>
            </a:extLst>
          </p:cNvPr>
          <p:cNvCxnSpPr/>
          <p:nvPr/>
        </p:nvCxnSpPr>
        <p:spPr bwMode="gray">
          <a:xfrm>
            <a:off x="4269759" y="2861435"/>
            <a:ext cx="440871" cy="0"/>
          </a:xfrm>
          <a:prstGeom prst="straightConnector1">
            <a:avLst/>
          </a:prstGeom>
          <a:noFill/>
          <a:ln w="25400" cap="flat" cmpd="sng" algn="ctr">
            <a:solidFill>
              <a:sysClr val="window" lastClr="FFFFFF"/>
            </a:solidFill>
            <a:prstDash val="solid"/>
            <a:miter lim="800000"/>
            <a:tailEnd type="triangle"/>
          </a:ln>
          <a:effectLst/>
        </p:spPr>
      </p:cxnSp>
      <p:cxnSp>
        <p:nvCxnSpPr>
          <p:cNvPr id="71" name="Straight Arrow Connector 70">
            <a:extLst>
              <a:ext uri="{FF2B5EF4-FFF2-40B4-BE49-F238E27FC236}">
                <a16:creationId xmlns:a16="http://schemas.microsoft.com/office/drawing/2014/main" id="{47C85289-073A-46D5-9317-2DAC187A94AE}"/>
              </a:ext>
            </a:extLst>
          </p:cNvPr>
          <p:cNvCxnSpPr/>
          <p:nvPr/>
        </p:nvCxnSpPr>
        <p:spPr bwMode="gray">
          <a:xfrm>
            <a:off x="6643199" y="2858937"/>
            <a:ext cx="440871" cy="0"/>
          </a:xfrm>
          <a:prstGeom prst="straightConnector1">
            <a:avLst/>
          </a:prstGeom>
          <a:noFill/>
          <a:ln w="25400" cap="flat" cmpd="sng" algn="ctr">
            <a:solidFill>
              <a:sysClr val="window" lastClr="FFFFFF"/>
            </a:solidFill>
            <a:prstDash val="solid"/>
            <a:miter lim="800000"/>
            <a:tailEnd type="triangle"/>
          </a:ln>
          <a:effectLst/>
        </p:spPr>
      </p:cxnSp>
      <p:cxnSp>
        <p:nvCxnSpPr>
          <p:cNvPr id="72" name="Straight Arrow Connector 71">
            <a:extLst>
              <a:ext uri="{FF2B5EF4-FFF2-40B4-BE49-F238E27FC236}">
                <a16:creationId xmlns:a16="http://schemas.microsoft.com/office/drawing/2014/main" id="{E42C0D92-BB01-4604-8AD1-C96E9099E617}"/>
              </a:ext>
            </a:extLst>
          </p:cNvPr>
          <p:cNvCxnSpPr/>
          <p:nvPr/>
        </p:nvCxnSpPr>
        <p:spPr bwMode="gray">
          <a:xfrm>
            <a:off x="7527627" y="2856536"/>
            <a:ext cx="440871" cy="0"/>
          </a:xfrm>
          <a:prstGeom prst="straightConnector1">
            <a:avLst/>
          </a:prstGeom>
          <a:noFill/>
          <a:ln w="25400" cap="flat" cmpd="sng" algn="ctr">
            <a:solidFill>
              <a:sysClr val="window" lastClr="FFFFFF"/>
            </a:solidFill>
            <a:prstDash val="solid"/>
            <a:miter lim="800000"/>
            <a:tailEnd type="triangle"/>
          </a:ln>
          <a:effectLst/>
        </p:spPr>
      </p:cxnSp>
      <p:sp>
        <p:nvSpPr>
          <p:cNvPr id="73" name="TextBox 72">
            <a:extLst>
              <a:ext uri="{FF2B5EF4-FFF2-40B4-BE49-F238E27FC236}">
                <a16:creationId xmlns:a16="http://schemas.microsoft.com/office/drawing/2014/main" id="{589B8A4C-A66F-4614-94CA-E780990EE6BC}"/>
              </a:ext>
            </a:extLst>
          </p:cNvPr>
          <p:cNvSpPr txBox="1"/>
          <p:nvPr/>
        </p:nvSpPr>
        <p:spPr>
          <a:xfrm>
            <a:off x="272246" y="1597911"/>
            <a:ext cx="5786969" cy="207749"/>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350" b="0" i="0" u="none" strike="noStrike" kern="1200" cap="none" spc="0" normalizeH="0" baseline="0" noProof="0">
                <a:ln>
                  <a:noFill/>
                </a:ln>
                <a:solidFill>
                  <a:prstClr val="white">
                    <a:lumMod val="50000"/>
                  </a:prstClr>
                </a:solidFill>
                <a:effectLst/>
                <a:uLnTx/>
                <a:uFillTx/>
                <a:latin typeface="Arial"/>
                <a:ea typeface="+mn-ea"/>
                <a:cs typeface="+mn-cs"/>
              </a:rPr>
              <a:t>Cloud Foundation Administrator</a:t>
            </a:r>
          </a:p>
        </p:txBody>
      </p:sp>
      <p:sp>
        <p:nvSpPr>
          <p:cNvPr id="74" name="TextBox 73">
            <a:extLst>
              <a:ext uri="{FF2B5EF4-FFF2-40B4-BE49-F238E27FC236}">
                <a16:creationId xmlns:a16="http://schemas.microsoft.com/office/drawing/2014/main" id="{F62AC803-475F-4FB7-8895-0E2AB19FCFAE}"/>
              </a:ext>
            </a:extLst>
          </p:cNvPr>
          <p:cNvSpPr txBox="1"/>
          <p:nvPr/>
        </p:nvSpPr>
        <p:spPr>
          <a:xfrm>
            <a:off x="6035602" y="1585771"/>
            <a:ext cx="2678216" cy="207749"/>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350" b="0" i="0" u="none" strike="noStrike" kern="1200" cap="none" spc="0" normalizeH="0" baseline="0" noProof="0">
                <a:ln>
                  <a:noFill/>
                </a:ln>
                <a:solidFill>
                  <a:prstClr val="white">
                    <a:lumMod val="50000"/>
                  </a:prstClr>
                </a:solidFill>
                <a:effectLst/>
                <a:uLnTx/>
                <a:uFillTx/>
                <a:latin typeface="Arial"/>
                <a:ea typeface="+mn-ea"/>
                <a:cs typeface="+mn-cs"/>
              </a:rPr>
              <a:t>Dev Team</a:t>
            </a:r>
          </a:p>
        </p:txBody>
      </p:sp>
      <p:sp>
        <p:nvSpPr>
          <p:cNvPr id="75" name="Rectangle 74">
            <a:extLst>
              <a:ext uri="{FF2B5EF4-FFF2-40B4-BE49-F238E27FC236}">
                <a16:creationId xmlns:a16="http://schemas.microsoft.com/office/drawing/2014/main" id="{B48FF849-CE14-4C33-B009-39EFE2F555EE}"/>
              </a:ext>
            </a:extLst>
          </p:cNvPr>
          <p:cNvSpPr/>
          <p:nvPr/>
        </p:nvSpPr>
        <p:spPr>
          <a:xfrm>
            <a:off x="255917" y="4059923"/>
            <a:ext cx="3173071" cy="241366"/>
          </a:xfrm>
          <a:prstGeom prst="rect">
            <a:avLst/>
          </a:prstGeom>
          <a:solidFill>
            <a:srgbClr val="717074">
              <a:lumMod val="20000"/>
              <a:lumOff val="80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FEBA3433-141B-4284-9AA0-D65BD1CCB99F}"/>
              </a:ext>
            </a:extLst>
          </p:cNvPr>
          <p:cNvSpPr/>
          <p:nvPr/>
        </p:nvSpPr>
        <p:spPr>
          <a:xfrm>
            <a:off x="3491433" y="4059123"/>
            <a:ext cx="2567782" cy="241366"/>
          </a:xfrm>
          <a:prstGeom prst="rect">
            <a:avLst/>
          </a:prstGeom>
          <a:solidFill>
            <a:srgbClr val="717074">
              <a:lumMod val="20000"/>
              <a:lumOff val="80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4446935D-8A2F-4943-92D9-C4FAC95B13D8}"/>
              </a:ext>
            </a:extLst>
          </p:cNvPr>
          <p:cNvSpPr/>
          <p:nvPr/>
        </p:nvSpPr>
        <p:spPr>
          <a:xfrm>
            <a:off x="6083095" y="4052619"/>
            <a:ext cx="2678216" cy="241366"/>
          </a:xfrm>
          <a:prstGeom prst="rect">
            <a:avLst/>
          </a:prstGeom>
          <a:solidFill>
            <a:srgbClr val="717074">
              <a:lumMod val="20000"/>
              <a:lumOff val="80000"/>
            </a:srgbClr>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endParaRPr kumimoji="0" lang="en-US" sz="900" b="0" i="0" u="none" strike="noStrike" kern="0" cap="none" spc="0" normalizeH="0" baseline="0" noProof="0">
              <a:ln>
                <a:noFill/>
              </a:ln>
              <a:solidFill>
                <a:prstClr val="white"/>
              </a:solidFill>
              <a:effectLst/>
              <a:uLnTx/>
              <a:uFillTx/>
              <a:latin typeface="Arial"/>
              <a:ea typeface="+mn-ea"/>
              <a:cs typeface="+mn-cs"/>
            </a:endParaRPr>
          </a:p>
        </p:txBody>
      </p:sp>
      <p:sp>
        <p:nvSpPr>
          <p:cNvPr id="78" name="TextBox 77">
            <a:extLst>
              <a:ext uri="{FF2B5EF4-FFF2-40B4-BE49-F238E27FC236}">
                <a16:creationId xmlns:a16="http://schemas.microsoft.com/office/drawing/2014/main" id="{FC59C72A-9464-43CB-B126-47483E1DBB84}"/>
              </a:ext>
            </a:extLst>
          </p:cNvPr>
          <p:cNvSpPr txBox="1"/>
          <p:nvPr/>
        </p:nvSpPr>
        <p:spPr>
          <a:xfrm>
            <a:off x="928953" y="4081844"/>
            <a:ext cx="1841863" cy="184666"/>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200" b="0" i="1" u="none" strike="noStrike" kern="1200" cap="none" spc="0" normalizeH="0" baseline="0" noProof="0">
                <a:ln>
                  <a:noFill/>
                </a:ln>
                <a:solidFill>
                  <a:prstClr val="white">
                    <a:lumMod val="50000"/>
                  </a:prstClr>
                </a:solidFill>
                <a:effectLst/>
                <a:uLnTx/>
                <a:uFillTx/>
                <a:latin typeface="Arial"/>
                <a:ea typeface="+mn-ea"/>
                <a:cs typeface="+mn-cs"/>
              </a:rPr>
              <a:t>SDDC Manager</a:t>
            </a:r>
          </a:p>
        </p:txBody>
      </p:sp>
      <p:sp>
        <p:nvSpPr>
          <p:cNvPr id="79" name="TextBox 78">
            <a:extLst>
              <a:ext uri="{FF2B5EF4-FFF2-40B4-BE49-F238E27FC236}">
                <a16:creationId xmlns:a16="http://schemas.microsoft.com/office/drawing/2014/main" id="{0CD52595-96D7-442D-AA3F-D77EC07F13A1}"/>
              </a:ext>
            </a:extLst>
          </p:cNvPr>
          <p:cNvSpPr txBox="1"/>
          <p:nvPr/>
        </p:nvSpPr>
        <p:spPr>
          <a:xfrm>
            <a:off x="3882620" y="4080269"/>
            <a:ext cx="1841863" cy="184666"/>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200" b="0" i="1" u="none" strike="noStrike" kern="1200" cap="none" spc="0" normalizeH="0" baseline="0" noProof="0">
                <a:ln>
                  <a:noFill/>
                </a:ln>
                <a:solidFill>
                  <a:prstClr val="white">
                    <a:lumMod val="50000"/>
                  </a:prstClr>
                </a:solidFill>
                <a:effectLst/>
                <a:uLnTx/>
                <a:uFillTx/>
                <a:latin typeface="Arial"/>
                <a:ea typeface="+mn-ea"/>
                <a:cs typeface="+mn-cs"/>
              </a:rPr>
              <a:t>vSphere Web Client</a:t>
            </a:r>
          </a:p>
        </p:txBody>
      </p:sp>
      <p:sp>
        <p:nvSpPr>
          <p:cNvPr id="80" name="TextBox 79">
            <a:extLst>
              <a:ext uri="{FF2B5EF4-FFF2-40B4-BE49-F238E27FC236}">
                <a16:creationId xmlns:a16="http://schemas.microsoft.com/office/drawing/2014/main" id="{905FB094-77EC-4F15-91EE-5184B750ED21}"/>
              </a:ext>
            </a:extLst>
          </p:cNvPr>
          <p:cNvSpPr txBox="1"/>
          <p:nvPr/>
        </p:nvSpPr>
        <p:spPr>
          <a:xfrm>
            <a:off x="6416849" y="4069090"/>
            <a:ext cx="1841863" cy="184666"/>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200" b="0" i="1" u="none" strike="noStrike" kern="1200" cap="none" spc="0" normalizeH="0" baseline="0" noProof="0">
                <a:ln>
                  <a:noFill/>
                </a:ln>
                <a:solidFill>
                  <a:prstClr val="white">
                    <a:lumMod val="50000"/>
                  </a:prstClr>
                </a:solidFill>
                <a:effectLst/>
                <a:uLnTx/>
                <a:uFillTx/>
                <a:latin typeface="Arial"/>
                <a:ea typeface="+mn-ea"/>
                <a:cs typeface="+mn-cs"/>
              </a:rPr>
              <a:t>Kubectl </a:t>
            </a:r>
          </a:p>
        </p:txBody>
      </p:sp>
      <p:grpSp>
        <p:nvGrpSpPr>
          <p:cNvPr id="81" name="Group 80">
            <a:extLst>
              <a:ext uri="{FF2B5EF4-FFF2-40B4-BE49-F238E27FC236}">
                <a16:creationId xmlns:a16="http://schemas.microsoft.com/office/drawing/2014/main" id="{908FEF60-91E7-4208-BA92-7AA85705A141}"/>
              </a:ext>
            </a:extLst>
          </p:cNvPr>
          <p:cNvGrpSpPr/>
          <p:nvPr/>
        </p:nvGrpSpPr>
        <p:grpSpPr>
          <a:xfrm>
            <a:off x="590325" y="2052914"/>
            <a:ext cx="7858460" cy="1528792"/>
            <a:chOff x="785512" y="2737218"/>
            <a:chExt cx="10477946" cy="2038389"/>
          </a:xfrm>
        </p:grpSpPr>
        <p:sp>
          <p:nvSpPr>
            <p:cNvPr id="82" name="Oval 81">
              <a:extLst>
                <a:ext uri="{FF2B5EF4-FFF2-40B4-BE49-F238E27FC236}">
                  <a16:creationId xmlns:a16="http://schemas.microsoft.com/office/drawing/2014/main" id="{CAE8E5FB-558B-45B7-B81C-8E4DEB80DB81}"/>
                </a:ext>
              </a:extLst>
            </p:cNvPr>
            <p:cNvSpPr/>
            <p:nvPr/>
          </p:nvSpPr>
          <p:spPr>
            <a:xfrm>
              <a:off x="2462764" y="3300680"/>
              <a:ext cx="257207" cy="261257"/>
            </a:xfrm>
            <a:prstGeom prst="ellipse">
              <a:avLst/>
            </a:prstGeom>
            <a:solidFill>
              <a:srgbClr val="717074"/>
            </a:solidFill>
            <a:ln w="25400" cap="flat" cmpd="sng" algn="ctr">
              <a:solidFill>
                <a:srgbClr val="71707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mn-ea"/>
                  <a:cs typeface="+mn-cs"/>
                </a:rPr>
                <a:t>2</a:t>
              </a:r>
            </a:p>
          </p:txBody>
        </p:sp>
        <p:sp>
          <p:nvSpPr>
            <p:cNvPr id="83" name="Oval 82">
              <a:extLst>
                <a:ext uri="{FF2B5EF4-FFF2-40B4-BE49-F238E27FC236}">
                  <a16:creationId xmlns:a16="http://schemas.microsoft.com/office/drawing/2014/main" id="{C6D68E20-2440-4B50-BF2D-4755217D51EE}"/>
                </a:ext>
              </a:extLst>
            </p:cNvPr>
            <p:cNvSpPr/>
            <p:nvPr/>
          </p:nvSpPr>
          <p:spPr>
            <a:xfrm>
              <a:off x="4459680" y="3291660"/>
              <a:ext cx="257207" cy="261257"/>
            </a:xfrm>
            <a:prstGeom prst="ellipse">
              <a:avLst/>
            </a:prstGeom>
            <a:solidFill>
              <a:srgbClr val="717074"/>
            </a:solidFill>
            <a:ln w="25400" cap="flat" cmpd="sng" algn="ctr">
              <a:solidFill>
                <a:srgbClr val="71707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mn-ea"/>
                  <a:cs typeface="+mn-cs"/>
                </a:rPr>
                <a:t>3</a:t>
              </a:r>
            </a:p>
          </p:txBody>
        </p:sp>
        <p:sp>
          <p:nvSpPr>
            <p:cNvPr id="84" name="Oval 83">
              <a:extLst>
                <a:ext uri="{FF2B5EF4-FFF2-40B4-BE49-F238E27FC236}">
                  <a16:creationId xmlns:a16="http://schemas.microsoft.com/office/drawing/2014/main" id="{806706A4-DA94-460E-B072-6EFF25D8C9FB}"/>
                </a:ext>
              </a:extLst>
            </p:cNvPr>
            <p:cNvSpPr/>
            <p:nvPr/>
          </p:nvSpPr>
          <p:spPr>
            <a:xfrm>
              <a:off x="6780224" y="2737218"/>
              <a:ext cx="257207" cy="261257"/>
            </a:xfrm>
            <a:prstGeom prst="ellipse">
              <a:avLst/>
            </a:prstGeom>
            <a:solidFill>
              <a:srgbClr val="717074"/>
            </a:solidFill>
            <a:ln w="25400" cap="flat" cmpd="sng" algn="ctr">
              <a:solidFill>
                <a:srgbClr val="71707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mn-ea"/>
                  <a:cs typeface="+mn-cs"/>
                </a:rPr>
                <a:t>4</a:t>
              </a:r>
            </a:p>
          </p:txBody>
        </p:sp>
        <p:sp>
          <p:nvSpPr>
            <p:cNvPr id="85" name="Oval 84">
              <a:extLst>
                <a:ext uri="{FF2B5EF4-FFF2-40B4-BE49-F238E27FC236}">
                  <a16:creationId xmlns:a16="http://schemas.microsoft.com/office/drawing/2014/main" id="{C667A184-1FBB-4C0B-B71B-F870B07E63D5}"/>
                </a:ext>
              </a:extLst>
            </p:cNvPr>
            <p:cNvSpPr/>
            <p:nvPr/>
          </p:nvSpPr>
          <p:spPr>
            <a:xfrm>
              <a:off x="6774287" y="3634610"/>
              <a:ext cx="257207" cy="261257"/>
            </a:xfrm>
            <a:prstGeom prst="ellipse">
              <a:avLst/>
            </a:prstGeom>
            <a:solidFill>
              <a:srgbClr val="717074"/>
            </a:solidFill>
            <a:ln w="25400" cap="flat" cmpd="sng" algn="ctr">
              <a:solidFill>
                <a:srgbClr val="71707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mn-ea"/>
                  <a:cs typeface="+mn-cs"/>
                </a:rPr>
                <a:t>5</a:t>
              </a:r>
            </a:p>
          </p:txBody>
        </p:sp>
        <p:sp>
          <p:nvSpPr>
            <p:cNvPr id="86" name="Oval 85">
              <a:extLst>
                <a:ext uri="{FF2B5EF4-FFF2-40B4-BE49-F238E27FC236}">
                  <a16:creationId xmlns:a16="http://schemas.microsoft.com/office/drawing/2014/main" id="{8EE11BBC-0117-4D60-9914-98D957D10B47}"/>
                </a:ext>
              </a:extLst>
            </p:cNvPr>
            <p:cNvSpPr/>
            <p:nvPr/>
          </p:nvSpPr>
          <p:spPr>
            <a:xfrm>
              <a:off x="8463529" y="3296540"/>
              <a:ext cx="257207" cy="261257"/>
            </a:xfrm>
            <a:prstGeom prst="ellipse">
              <a:avLst/>
            </a:prstGeom>
            <a:solidFill>
              <a:srgbClr val="717074"/>
            </a:solidFill>
            <a:ln w="25400" cap="flat" cmpd="sng" algn="ctr">
              <a:solidFill>
                <a:srgbClr val="71707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mn-ea"/>
                  <a:cs typeface="+mn-cs"/>
                </a:rPr>
                <a:t>7</a:t>
              </a:r>
            </a:p>
          </p:txBody>
        </p:sp>
        <p:sp>
          <p:nvSpPr>
            <p:cNvPr id="87" name="Oval 86">
              <a:extLst>
                <a:ext uri="{FF2B5EF4-FFF2-40B4-BE49-F238E27FC236}">
                  <a16:creationId xmlns:a16="http://schemas.microsoft.com/office/drawing/2014/main" id="{DCDC197D-BB0F-452B-824F-9F422A440007}"/>
                </a:ext>
              </a:extLst>
            </p:cNvPr>
            <p:cNvSpPr/>
            <p:nvPr/>
          </p:nvSpPr>
          <p:spPr>
            <a:xfrm>
              <a:off x="6788697" y="4514350"/>
              <a:ext cx="257207" cy="261257"/>
            </a:xfrm>
            <a:prstGeom prst="ellipse">
              <a:avLst/>
            </a:prstGeom>
            <a:solidFill>
              <a:srgbClr val="717074"/>
            </a:solidFill>
            <a:ln w="25400" cap="flat" cmpd="sng" algn="ctr">
              <a:solidFill>
                <a:srgbClr val="71707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mn-ea"/>
                  <a:cs typeface="+mn-cs"/>
                </a:rPr>
                <a:t>6</a:t>
              </a:r>
            </a:p>
          </p:txBody>
        </p:sp>
        <p:sp>
          <p:nvSpPr>
            <p:cNvPr id="88" name="Oval 87">
              <a:extLst>
                <a:ext uri="{FF2B5EF4-FFF2-40B4-BE49-F238E27FC236}">
                  <a16:creationId xmlns:a16="http://schemas.microsoft.com/office/drawing/2014/main" id="{B85A0A57-F4D4-40FF-99D7-51A49018322A}"/>
                </a:ext>
              </a:extLst>
            </p:cNvPr>
            <p:cNvSpPr/>
            <p:nvPr/>
          </p:nvSpPr>
          <p:spPr>
            <a:xfrm>
              <a:off x="9766832" y="3298410"/>
              <a:ext cx="257207" cy="261257"/>
            </a:xfrm>
            <a:prstGeom prst="ellipse">
              <a:avLst/>
            </a:prstGeom>
            <a:solidFill>
              <a:srgbClr val="717074"/>
            </a:solidFill>
            <a:ln w="25400" cap="flat" cmpd="sng" algn="ctr">
              <a:solidFill>
                <a:srgbClr val="71707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mn-ea"/>
                  <a:cs typeface="+mn-cs"/>
                </a:rPr>
                <a:t>8</a:t>
              </a:r>
            </a:p>
          </p:txBody>
        </p:sp>
        <p:sp>
          <p:nvSpPr>
            <p:cNvPr id="89" name="Oval 88">
              <a:extLst>
                <a:ext uri="{FF2B5EF4-FFF2-40B4-BE49-F238E27FC236}">
                  <a16:creationId xmlns:a16="http://schemas.microsoft.com/office/drawing/2014/main" id="{ECA62662-AFDE-4709-BF67-86CED85B5E77}"/>
                </a:ext>
              </a:extLst>
            </p:cNvPr>
            <p:cNvSpPr/>
            <p:nvPr/>
          </p:nvSpPr>
          <p:spPr>
            <a:xfrm>
              <a:off x="11006251" y="3298708"/>
              <a:ext cx="257207" cy="261257"/>
            </a:xfrm>
            <a:prstGeom prst="ellipse">
              <a:avLst/>
            </a:prstGeom>
            <a:solidFill>
              <a:srgbClr val="717074"/>
            </a:solidFill>
            <a:ln w="25400" cap="flat" cmpd="sng" algn="ctr">
              <a:solidFill>
                <a:srgbClr val="71707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mn-ea"/>
                  <a:cs typeface="+mn-cs"/>
                </a:rPr>
                <a:t>9</a:t>
              </a:r>
            </a:p>
          </p:txBody>
        </p:sp>
        <p:sp>
          <p:nvSpPr>
            <p:cNvPr id="90" name="Oval 89">
              <a:extLst>
                <a:ext uri="{FF2B5EF4-FFF2-40B4-BE49-F238E27FC236}">
                  <a16:creationId xmlns:a16="http://schemas.microsoft.com/office/drawing/2014/main" id="{C9ED2259-C4B4-4B6F-8217-19EE6C29BAC0}"/>
                </a:ext>
              </a:extLst>
            </p:cNvPr>
            <p:cNvSpPr/>
            <p:nvPr/>
          </p:nvSpPr>
          <p:spPr>
            <a:xfrm>
              <a:off x="785512" y="3286275"/>
              <a:ext cx="257207" cy="261257"/>
            </a:xfrm>
            <a:prstGeom prst="ellipse">
              <a:avLst/>
            </a:prstGeom>
            <a:solidFill>
              <a:srgbClr val="717074"/>
            </a:solidFill>
            <a:ln w="25400" cap="flat" cmpd="sng" algn="ctr">
              <a:solidFill>
                <a:srgbClr val="717074">
                  <a:shade val="5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prstClr val="white"/>
                  </a:solidFill>
                  <a:effectLst/>
                  <a:uLnTx/>
                  <a:uFillTx/>
                  <a:latin typeface="Arial"/>
                  <a:ea typeface="+mn-ea"/>
                  <a:cs typeface="+mn-cs"/>
                </a:rPr>
                <a:t>1</a:t>
              </a:r>
            </a:p>
          </p:txBody>
        </p:sp>
      </p:grpSp>
      <p:cxnSp>
        <p:nvCxnSpPr>
          <p:cNvPr id="91" name="Straight Arrow Connector 90">
            <a:extLst>
              <a:ext uri="{FF2B5EF4-FFF2-40B4-BE49-F238E27FC236}">
                <a16:creationId xmlns:a16="http://schemas.microsoft.com/office/drawing/2014/main" id="{EFAC30C0-8C2B-4614-A458-ECA0F0B0ACF6}"/>
              </a:ext>
            </a:extLst>
          </p:cNvPr>
          <p:cNvCxnSpPr/>
          <p:nvPr/>
        </p:nvCxnSpPr>
        <p:spPr bwMode="gray">
          <a:xfrm>
            <a:off x="5554468" y="2860118"/>
            <a:ext cx="440871" cy="0"/>
          </a:xfrm>
          <a:prstGeom prst="straightConnector1">
            <a:avLst/>
          </a:prstGeom>
          <a:noFill/>
          <a:ln w="25400" cap="flat" cmpd="sng" algn="ctr">
            <a:solidFill>
              <a:sysClr val="window" lastClr="FFFFFF"/>
            </a:solidFill>
            <a:prstDash val="solid"/>
            <a:miter lim="800000"/>
            <a:tailEnd type="triangle"/>
          </a:ln>
          <a:effectLst/>
        </p:spPr>
      </p:cxnSp>
      <p:grpSp>
        <p:nvGrpSpPr>
          <p:cNvPr id="92" name="Group 91">
            <a:extLst>
              <a:ext uri="{FF2B5EF4-FFF2-40B4-BE49-F238E27FC236}">
                <a16:creationId xmlns:a16="http://schemas.microsoft.com/office/drawing/2014/main" id="{13C675A7-9E5B-4272-AB78-A2D0B59F5FB6}"/>
              </a:ext>
            </a:extLst>
          </p:cNvPr>
          <p:cNvGrpSpPr/>
          <p:nvPr/>
        </p:nvGrpSpPr>
        <p:grpSpPr>
          <a:xfrm>
            <a:off x="2982901" y="3589967"/>
            <a:ext cx="909215" cy="1077214"/>
            <a:chOff x="10915249" y="55268"/>
            <a:chExt cx="1212286" cy="1436284"/>
          </a:xfrm>
        </p:grpSpPr>
        <p:sp>
          <p:nvSpPr>
            <p:cNvPr id="93" name="TextBox 92">
              <a:extLst>
                <a:ext uri="{FF2B5EF4-FFF2-40B4-BE49-F238E27FC236}">
                  <a16:creationId xmlns:a16="http://schemas.microsoft.com/office/drawing/2014/main" id="{44CB5173-A489-4A49-8B8E-3BDF5750FBA9}"/>
                </a:ext>
              </a:extLst>
            </p:cNvPr>
            <p:cNvSpPr txBox="1"/>
            <p:nvPr/>
          </p:nvSpPr>
          <p:spPr>
            <a:xfrm>
              <a:off x="11036149" y="1306887"/>
              <a:ext cx="970486" cy="184665"/>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0" i="0" u="none" strike="noStrike" kern="0" cap="none" spc="0" normalizeH="0" baseline="0" noProof="0">
                  <a:ln>
                    <a:noFill/>
                  </a:ln>
                  <a:solidFill>
                    <a:srgbClr val="717074"/>
                  </a:solidFill>
                  <a:effectLst/>
                  <a:uLnTx/>
                  <a:uFillTx/>
                  <a:latin typeface="Arial"/>
                  <a:ea typeface="Avenir"/>
                  <a:cs typeface="Avenir"/>
                  <a:sym typeface="Avenir"/>
                </a:rPr>
                <a:t>IT Operator</a:t>
              </a:r>
            </a:p>
          </p:txBody>
        </p:sp>
        <p:pic>
          <p:nvPicPr>
            <p:cNvPr id="94" name="Picture 93" descr="A picture containing clock&#10;&#10;Description automatically generated">
              <a:extLst>
                <a:ext uri="{FF2B5EF4-FFF2-40B4-BE49-F238E27FC236}">
                  <a16:creationId xmlns:a16="http://schemas.microsoft.com/office/drawing/2014/main" id="{8A27B21C-4B07-4334-AA5D-F877266483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15249" y="55268"/>
              <a:ext cx="1212286" cy="1212286"/>
            </a:xfrm>
            <a:prstGeom prst="rect">
              <a:avLst/>
            </a:prstGeom>
          </p:spPr>
        </p:pic>
      </p:grpSp>
      <p:grpSp>
        <p:nvGrpSpPr>
          <p:cNvPr id="95" name="Group 94">
            <a:extLst>
              <a:ext uri="{FF2B5EF4-FFF2-40B4-BE49-F238E27FC236}">
                <a16:creationId xmlns:a16="http://schemas.microsoft.com/office/drawing/2014/main" id="{418B647E-95A6-45CF-8FAF-465ADFC4EF8C}"/>
              </a:ext>
            </a:extLst>
          </p:cNvPr>
          <p:cNvGrpSpPr/>
          <p:nvPr/>
        </p:nvGrpSpPr>
        <p:grpSpPr>
          <a:xfrm>
            <a:off x="7856855" y="3551001"/>
            <a:ext cx="985554" cy="1159438"/>
            <a:chOff x="10606422" y="4734667"/>
            <a:chExt cx="1314072" cy="1545917"/>
          </a:xfrm>
        </p:grpSpPr>
        <p:sp>
          <p:nvSpPr>
            <p:cNvPr id="96" name="Google Shape;3422;p245">
              <a:extLst>
                <a:ext uri="{FF2B5EF4-FFF2-40B4-BE49-F238E27FC236}">
                  <a16:creationId xmlns:a16="http://schemas.microsoft.com/office/drawing/2014/main" id="{96C15A1C-0E3B-4650-BFC8-A7091CBC05FD}"/>
                </a:ext>
              </a:extLst>
            </p:cNvPr>
            <p:cNvSpPr txBox="1"/>
            <p:nvPr/>
          </p:nvSpPr>
          <p:spPr>
            <a:xfrm>
              <a:off x="10820740" y="6065408"/>
              <a:ext cx="883780" cy="215176"/>
            </a:xfrm>
            <a:prstGeom prst="rect">
              <a:avLst/>
            </a:prstGeom>
            <a:noFill/>
            <a:ln>
              <a:noFill/>
            </a:ln>
          </p:spPr>
          <p:txBody>
            <a:bodyPr spcFirstLastPara="1" wrap="square" lIns="0" tIns="0" rIns="0" bIns="0" anchor="t" anchorCtr="0">
              <a:noAutofit/>
            </a:bodyPr>
            <a:lstStyle/>
            <a:p>
              <a:pPr marL="0" marR="0" lvl="0" indent="0" algn="ctr" defTabSz="68518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717074"/>
                  </a:solidFill>
                  <a:effectLst/>
                  <a:uLnTx/>
                  <a:uFillTx/>
                  <a:latin typeface="Arial"/>
                  <a:ea typeface="+mn-ea"/>
                  <a:cs typeface="+mn-cs"/>
                  <a:sym typeface="Arial"/>
                </a:rPr>
                <a:t>Developer</a:t>
              </a:r>
              <a:endParaRPr kumimoji="0" lang="en-US" sz="900" b="0" i="0" u="none" strike="noStrike" kern="0" cap="none" spc="0" normalizeH="0" baseline="0" noProof="0">
                <a:ln>
                  <a:noFill/>
                </a:ln>
                <a:solidFill>
                  <a:srgbClr val="717074"/>
                </a:solidFill>
                <a:effectLst/>
                <a:uLnTx/>
                <a:uFillTx/>
                <a:latin typeface="Arial"/>
                <a:ea typeface="+mn-ea"/>
                <a:cs typeface="+mn-cs"/>
              </a:endParaRPr>
            </a:p>
          </p:txBody>
        </p:sp>
        <p:grpSp>
          <p:nvGrpSpPr>
            <p:cNvPr id="97" name="Group 96">
              <a:extLst>
                <a:ext uri="{FF2B5EF4-FFF2-40B4-BE49-F238E27FC236}">
                  <a16:creationId xmlns:a16="http://schemas.microsoft.com/office/drawing/2014/main" id="{DE81DF50-6637-447A-8B2B-685F2FF0EE42}"/>
                </a:ext>
              </a:extLst>
            </p:cNvPr>
            <p:cNvGrpSpPr>
              <a:grpSpLocks noChangeAspect="1"/>
            </p:cNvGrpSpPr>
            <p:nvPr/>
          </p:nvGrpSpPr>
          <p:grpSpPr>
            <a:xfrm>
              <a:off x="10606422" y="4734667"/>
              <a:ext cx="1314072" cy="1259831"/>
              <a:chOff x="990374" y="1883238"/>
              <a:chExt cx="2091811" cy="2005466"/>
            </a:xfrm>
          </p:grpSpPr>
          <p:sp>
            <p:nvSpPr>
              <p:cNvPr id="103" name="Oval 102">
                <a:extLst>
                  <a:ext uri="{FF2B5EF4-FFF2-40B4-BE49-F238E27FC236}">
                    <a16:creationId xmlns:a16="http://schemas.microsoft.com/office/drawing/2014/main" id="{56896E6B-887B-497E-8B44-56B18C568DE3}"/>
                  </a:ext>
                </a:extLst>
              </p:cNvPr>
              <p:cNvSpPr/>
              <p:nvPr/>
            </p:nvSpPr>
            <p:spPr>
              <a:xfrm>
                <a:off x="1053263" y="1925306"/>
                <a:ext cx="1963398" cy="1963398"/>
              </a:xfrm>
              <a:prstGeom prst="ellipse">
                <a:avLst/>
              </a:prstGeom>
              <a:solidFill>
                <a:sysClr val="window" lastClr="FFFFFF"/>
              </a:solidFill>
              <a:ln w="25400" cap="flat" cmpd="sng" algn="ctr">
                <a:solidFill>
                  <a:srgbClr val="F2F2F2"/>
                </a:solidFill>
                <a:prstDash val="solid"/>
              </a:ln>
              <a:effectLst/>
            </p:spPr>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48" b="0" i="0" u="none" strike="noStrike" kern="0" cap="none" spc="0" normalizeH="0" baseline="0" noProof="0">
                  <a:ln>
                    <a:noFill/>
                  </a:ln>
                  <a:solidFill>
                    <a:prstClr val="white"/>
                  </a:solidFill>
                  <a:effectLst/>
                  <a:uLnTx/>
                  <a:uFillTx/>
                  <a:latin typeface="Arial"/>
                  <a:ea typeface="+mn-ea"/>
                  <a:cs typeface="+mn-cs"/>
                </a:endParaRPr>
              </a:p>
            </p:txBody>
          </p:sp>
          <p:pic>
            <p:nvPicPr>
              <p:cNvPr id="104" name="Picture 103">
                <a:extLst>
                  <a:ext uri="{FF2B5EF4-FFF2-40B4-BE49-F238E27FC236}">
                    <a16:creationId xmlns:a16="http://schemas.microsoft.com/office/drawing/2014/main" id="{9BC72E3D-7789-4B32-BAE9-7998F74F1D8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0374" y="1883238"/>
                <a:ext cx="2091811" cy="2002422"/>
              </a:xfrm>
              <a:prstGeom prst="rect">
                <a:avLst/>
              </a:prstGeom>
            </p:spPr>
          </p:pic>
        </p:grpSp>
        <p:grpSp>
          <p:nvGrpSpPr>
            <p:cNvPr id="98" name="Group 97">
              <a:extLst>
                <a:ext uri="{FF2B5EF4-FFF2-40B4-BE49-F238E27FC236}">
                  <a16:creationId xmlns:a16="http://schemas.microsoft.com/office/drawing/2014/main" id="{35F45E0C-5656-42DE-8399-8EDD0FA24D20}"/>
                </a:ext>
              </a:extLst>
            </p:cNvPr>
            <p:cNvGrpSpPr/>
            <p:nvPr/>
          </p:nvGrpSpPr>
          <p:grpSpPr>
            <a:xfrm>
              <a:off x="11454201" y="5724774"/>
              <a:ext cx="324583" cy="281447"/>
              <a:chOff x="5457881" y="3543050"/>
              <a:chExt cx="810540" cy="810328"/>
            </a:xfrm>
          </p:grpSpPr>
          <p:sp>
            <p:nvSpPr>
              <p:cNvPr id="99" name="Oval 98">
                <a:extLst>
                  <a:ext uri="{FF2B5EF4-FFF2-40B4-BE49-F238E27FC236}">
                    <a16:creationId xmlns:a16="http://schemas.microsoft.com/office/drawing/2014/main" id="{8108912C-E865-450D-9251-3B24F2106D40}"/>
                  </a:ext>
                </a:extLst>
              </p:cNvPr>
              <p:cNvSpPr/>
              <p:nvPr/>
            </p:nvSpPr>
            <p:spPr bwMode="gray">
              <a:xfrm>
                <a:off x="5457881" y="3543050"/>
                <a:ext cx="810540" cy="810328"/>
              </a:xfrm>
              <a:prstGeom prst="ellipse">
                <a:avLst/>
              </a:prstGeom>
              <a:solidFill>
                <a:srgbClr val="78BE20"/>
              </a:solidFill>
              <a:ln w="25400" cap="flat" cmpd="sng" algn="ctr">
                <a:noFill/>
                <a:prstDash val="solid"/>
              </a:ln>
              <a:effectLst/>
            </p:spPr>
            <p:txBody>
              <a:bodyPr rot="0" spcFirstLastPara="0" vertOverflow="overflow" horzOverflow="overflow" vert="horz" wrap="square" lIns="45696" tIns="22848" rIns="45696" bIns="22848" numCol="1" spcCol="0" rtlCol="0" fromWordArt="0" anchor="ctr" anchorCtr="0" forceAA="0" compatLnSpc="1">
                <a:prstTxWarp prst="textNoShape">
                  <a:avLst/>
                </a:prstTxWarp>
                <a:noAutofit/>
              </a:bodyPr>
              <a:lstStyle/>
              <a:p>
                <a:pPr marL="0" marR="0" lvl="0" indent="0" algn="ctr" defTabSz="68538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2142"/>
                  </a:solidFill>
                  <a:effectLst/>
                  <a:uLnTx/>
                  <a:uFillTx/>
                  <a:latin typeface="Arial"/>
                  <a:ea typeface="+mn-ea"/>
                  <a:cs typeface="+mn-cs"/>
                </a:endParaRPr>
              </a:p>
            </p:txBody>
          </p:sp>
          <p:grpSp>
            <p:nvGrpSpPr>
              <p:cNvPr id="100" name="Group 99">
                <a:extLst>
                  <a:ext uri="{FF2B5EF4-FFF2-40B4-BE49-F238E27FC236}">
                    <a16:creationId xmlns:a16="http://schemas.microsoft.com/office/drawing/2014/main" id="{5471FF7C-8643-4922-9485-CA488D6BCD12}"/>
                  </a:ext>
                </a:extLst>
              </p:cNvPr>
              <p:cNvGrpSpPr/>
              <p:nvPr/>
            </p:nvGrpSpPr>
            <p:grpSpPr>
              <a:xfrm>
                <a:off x="5772853" y="3747763"/>
                <a:ext cx="214369" cy="384778"/>
                <a:chOff x="4247593" y="1460261"/>
                <a:chExt cx="269240" cy="483266"/>
              </a:xfrm>
            </p:grpSpPr>
            <p:cxnSp>
              <p:nvCxnSpPr>
                <p:cNvPr id="101" name="Straight Connector 100">
                  <a:extLst>
                    <a:ext uri="{FF2B5EF4-FFF2-40B4-BE49-F238E27FC236}">
                      <a16:creationId xmlns:a16="http://schemas.microsoft.com/office/drawing/2014/main" id="{6F0AD027-35D2-4CF3-8DF7-BD8C52FA416F}"/>
                    </a:ext>
                  </a:extLst>
                </p:cNvPr>
                <p:cNvCxnSpPr/>
                <p:nvPr/>
              </p:nvCxnSpPr>
              <p:spPr bwMode="gray">
                <a:xfrm>
                  <a:off x="4247593" y="1460261"/>
                  <a:ext cx="269240" cy="269240"/>
                </a:xfrm>
                <a:prstGeom prst="line">
                  <a:avLst/>
                </a:prstGeom>
                <a:noFill/>
                <a:ln w="31750" cap="flat" cmpd="sng" algn="ctr">
                  <a:solidFill>
                    <a:sysClr val="window" lastClr="FFFFFF"/>
                  </a:solidFill>
                  <a:prstDash val="solid"/>
                  <a:miter lim="800000"/>
                  <a:tailEnd type="none"/>
                </a:ln>
                <a:effectLst/>
              </p:spPr>
            </p:cxnSp>
            <p:cxnSp>
              <p:nvCxnSpPr>
                <p:cNvPr id="102" name="Straight Connector 101">
                  <a:extLst>
                    <a:ext uri="{FF2B5EF4-FFF2-40B4-BE49-F238E27FC236}">
                      <a16:creationId xmlns:a16="http://schemas.microsoft.com/office/drawing/2014/main" id="{B180CF36-1610-44B4-8C62-124B0FFFCB9A}"/>
                    </a:ext>
                  </a:extLst>
                </p:cNvPr>
                <p:cNvCxnSpPr>
                  <a:cxnSpLocks/>
                </p:cNvCxnSpPr>
                <p:nvPr/>
              </p:nvCxnSpPr>
              <p:spPr bwMode="gray">
                <a:xfrm flipV="1">
                  <a:off x="4247593" y="1674288"/>
                  <a:ext cx="269240" cy="269239"/>
                </a:xfrm>
                <a:prstGeom prst="line">
                  <a:avLst/>
                </a:prstGeom>
                <a:noFill/>
                <a:ln w="31750" cap="flat" cmpd="sng" algn="ctr">
                  <a:solidFill>
                    <a:sysClr val="window" lastClr="FFFFFF"/>
                  </a:solidFill>
                  <a:prstDash val="solid"/>
                  <a:miter lim="800000"/>
                  <a:tailEnd type="none"/>
                </a:ln>
                <a:effectLst/>
              </p:spPr>
            </p:cxnSp>
          </p:grpSp>
        </p:grpSp>
      </p:grpSp>
    </p:spTree>
    <p:extLst>
      <p:ext uri="{BB962C8B-B14F-4D97-AF65-F5344CB8AC3E}">
        <p14:creationId xmlns:p14="http://schemas.microsoft.com/office/powerpoint/2010/main" val="19929956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3015-BE3E-934F-ACCC-368887451B9F}"/>
              </a:ext>
            </a:extLst>
          </p:cNvPr>
          <p:cNvSpPr>
            <a:spLocks noGrp="1"/>
          </p:cNvSpPr>
          <p:nvPr>
            <p:ph type="title"/>
          </p:nvPr>
        </p:nvSpPr>
        <p:spPr/>
        <p:txBody>
          <a:bodyPr/>
          <a:lstStyle/>
          <a:p>
            <a:r>
              <a:rPr lang="en-US"/>
              <a:t>VMware offers choices for Kubernetes Deployments</a:t>
            </a:r>
          </a:p>
        </p:txBody>
      </p:sp>
      <p:sp>
        <p:nvSpPr>
          <p:cNvPr id="4" name="Rectangle 3">
            <a:extLst>
              <a:ext uri="{FF2B5EF4-FFF2-40B4-BE49-F238E27FC236}">
                <a16:creationId xmlns:a16="http://schemas.microsoft.com/office/drawing/2014/main" id="{0440D015-F211-4E48-98A6-4B04D0E3599D}"/>
              </a:ext>
            </a:extLst>
          </p:cNvPr>
          <p:cNvSpPr/>
          <p:nvPr/>
        </p:nvSpPr>
        <p:spPr>
          <a:xfrm>
            <a:off x="2060265" y="3196381"/>
            <a:ext cx="1071659" cy="429657"/>
          </a:xfrm>
          <a:prstGeom prst="rect">
            <a:avLst/>
          </a:prstGeom>
          <a:solidFill>
            <a:schemeClr val="bg1">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Namespace</a:t>
            </a:r>
          </a:p>
        </p:txBody>
      </p:sp>
      <p:sp>
        <p:nvSpPr>
          <p:cNvPr id="5" name="Rectangle 4">
            <a:extLst>
              <a:ext uri="{FF2B5EF4-FFF2-40B4-BE49-F238E27FC236}">
                <a16:creationId xmlns:a16="http://schemas.microsoft.com/office/drawing/2014/main" id="{393F5DCF-AAA3-014F-BEFC-9C15E2F564C9}"/>
              </a:ext>
            </a:extLst>
          </p:cNvPr>
          <p:cNvSpPr/>
          <p:nvPr/>
        </p:nvSpPr>
        <p:spPr>
          <a:xfrm>
            <a:off x="5602485" y="2766702"/>
            <a:ext cx="1742865" cy="429657"/>
          </a:xfrm>
          <a:prstGeom prst="rect">
            <a:avLst/>
          </a:prstGeom>
          <a:solidFill>
            <a:schemeClr val="accent6">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Guest Cluster</a:t>
            </a:r>
          </a:p>
        </p:txBody>
      </p:sp>
      <p:sp>
        <p:nvSpPr>
          <p:cNvPr id="6" name="Rectangle 5">
            <a:extLst>
              <a:ext uri="{FF2B5EF4-FFF2-40B4-BE49-F238E27FC236}">
                <a16:creationId xmlns:a16="http://schemas.microsoft.com/office/drawing/2014/main" id="{B392A453-E801-1241-BAD7-2D29B7D6CAEE}"/>
              </a:ext>
            </a:extLst>
          </p:cNvPr>
          <p:cNvSpPr/>
          <p:nvPr/>
        </p:nvSpPr>
        <p:spPr>
          <a:xfrm>
            <a:off x="5606047" y="3196381"/>
            <a:ext cx="2800157" cy="429657"/>
          </a:xfrm>
          <a:prstGeom prst="rect">
            <a:avLst/>
          </a:prstGeom>
          <a:solidFill>
            <a:schemeClr val="bg1">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Namespace</a:t>
            </a:r>
          </a:p>
        </p:txBody>
      </p:sp>
      <p:sp>
        <p:nvSpPr>
          <p:cNvPr id="7" name="Rectangle 6">
            <a:extLst>
              <a:ext uri="{FF2B5EF4-FFF2-40B4-BE49-F238E27FC236}">
                <a16:creationId xmlns:a16="http://schemas.microsoft.com/office/drawing/2014/main" id="{6476901D-55A0-0744-BFC9-430CAEE4D140}"/>
              </a:ext>
            </a:extLst>
          </p:cNvPr>
          <p:cNvSpPr/>
          <p:nvPr/>
        </p:nvSpPr>
        <p:spPr>
          <a:xfrm>
            <a:off x="3127755" y="3196381"/>
            <a:ext cx="1409340" cy="429657"/>
          </a:xfrm>
          <a:prstGeom prst="rect">
            <a:avLst/>
          </a:prstGeom>
          <a:solidFill>
            <a:schemeClr val="bg1">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Namespace</a:t>
            </a:r>
          </a:p>
        </p:txBody>
      </p:sp>
      <p:grpSp>
        <p:nvGrpSpPr>
          <p:cNvPr id="8" name="Group 7">
            <a:extLst>
              <a:ext uri="{FF2B5EF4-FFF2-40B4-BE49-F238E27FC236}">
                <a16:creationId xmlns:a16="http://schemas.microsoft.com/office/drawing/2014/main" id="{188C16F1-97C7-9D4E-8645-4824DB6FDB5C}"/>
              </a:ext>
            </a:extLst>
          </p:cNvPr>
          <p:cNvGrpSpPr/>
          <p:nvPr/>
        </p:nvGrpSpPr>
        <p:grpSpPr>
          <a:xfrm>
            <a:off x="2066325" y="2766702"/>
            <a:ext cx="1062014" cy="429657"/>
            <a:chOff x="2802771" y="3565789"/>
            <a:chExt cx="1416018" cy="572876"/>
          </a:xfrm>
        </p:grpSpPr>
        <p:sp>
          <p:nvSpPr>
            <p:cNvPr id="9" name="Rectangle 8">
              <a:extLst>
                <a:ext uri="{FF2B5EF4-FFF2-40B4-BE49-F238E27FC236}">
                  <a16:creationId xmlns:a16="http://schemas.microsoft.com/office/drawing/2014/main" id="{3077C39C-7AC5-AC4F-80EF-4D85736260F1}"/>
                </a:ext>
              </a:extLst>
            </p:cNvPr>
            <p:cNvSpPr/>
            <p:nvPr/>
          </p:nvSpPr>
          <p:spPr>
            <a:xfrm>
              <a:off x="2802771" y="3565789"/>
              <a:ext cx="473042" cy="572876"/>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10" name="Rectangle 9">
              <a:extLst>
                <a:ext uri="{FF2B5EF4-FFF2-40B4-BE49-F238E27FC236}">
                  <a16:creationId xmlns:a16="http://schemas.microsoft.com/office/drawing/2014/main" id="{BF4551EA-901A-AF42-8F46-80309A542F48}"/>
                </a:ext>
              </a:extLst>
            </p:cNvPr>
            <p:cNvSpPr/>
            <p:nvPr/>
          </p:nvSpPr>
          <p:spPr>
            <a:xfrm>
              <a:off x="3745747" y="3565789"/>
              <a:ext cx="473042" cy="572876"/>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11" name="Rectangle 10">
              <a:extLst>
                <a:ext uri="{FF2B5EF4-FFF2-40B4-BE49-F238E27FC236}">
                  <a16:creationId xmlns:a16="http://schemas.microsoft.com/office/drawing/2014/main" id="{D36E81CD-8A51-434F-9086-339D4E9D1289}"/>
                </a:ext>
              </a:extLst>
            </p:cNvPr>
            <p:cNvSpPr/>
            <p:nvPr/>
          </p:nvSpPr>
          <p:spPr>
            <a:xfrm>
              <a:off x="3274259" y="3565789"/>
              <a:ext cx="473042" cy="572876"/>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grpSp>
      <p:grpSp>
        <p:nvGrpSpPr>
          <p:cNvPr id="12" name="Group 11">
            <a:extLst>
              <a:ext uri="{FF2B5EF4-FFF2-40B4-BE49-F238E27FC236}">
                <a16:creationId xmlns:a16="http://schemas.microsoft.com/office/drawing/2014/main" id="{81411CD4-1193-964D-BB6C-55BACF72A2E7}"/>
              </a:ext>
            </a:extLst>
          </p:cNvPr>
          <p:cNvGrpSpPr/>
          <p:nvPr/>
        </p:nvGrpSpPr>
        <p:grpSpPr>
          <a:xfrm>
            <a:off x="3127173" y="2766702"/>
            <a:ext cx="1415630" cy="429657"/>
            <a:chOff x="4217235" y="3565789"/>
            <a:chExt cx="1887506" cy="572876"/>
          </a:xfrm>
        </p:grpSpPr>
        <p:sp>
          <p:nvSpPr>
            <p:cNvPr id="13" name="Rectangle 12">
              <a:extLst>
                <a:ext uri="{FF2B5EF4-FFF2-40B4-BE49-F238E27FC236}">
                  <a16:creationId xmlns:a16="http://schemas.microsoft.com/office/drawing/2014/main" id="{EA53C531-4447-8D4A-A684-439B55B789E3}"/>
                </a:ext>
              </a:extLst>
            </p:cNvPr>
            <p:cNvSpPr/>
            <p:nvPr/>
          </p:nvSpPr>
          <p:spPr>
            <a:xfrm>
              <a:off x="4688723" y="3565789"/>
              <a:ext cx="473042" cy="572876"/>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sp>
          <p:nvSpPr>
            <p:cNvPr id="14" name="Rectangle 13">
              <a:extLst>
                <a:ext uri="{FF2B5EF4-FFF2-40B4-BE49-F238E27FC236}">
                  <a16:creationId xmlns:a16="http://schemas.microsoft.com/office/drawing/2014/main" id="{1E5C52DB-2392-A54E-894F-D83D2BCBAE5C}"/>
                </a:ext>
              </a:extLst>
            </p:cNvPr>
            <p:cNvSpPr/>
            <p:nvPr/>
          </p:nvSpPr>
          <p:spPr>
            <a:xfrm>
              <a:off x="5160211" y="3565789"/>
              <a:ext cx="473042" cy="572876"/>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sp>
          <p:nvSpPr>
            <p:cNvPr id="15" name="Rectangle 14">
              <a:extLst>
                <a:ext uri="{FF2B5EF4-FFF2-40B4-BE49-F238E27FC236}">
                  <a16:creationId xmlns:a16="http://schemas.microsoft.com/office/drawing/2014/main" id="{ABE25995-F068-F249-8D59-2DF3404CE926}"/>
                </a:ext>
              </a:extLst>
            </p:cNvPr>
            <p:cNvSpPr/>
            <p:nvPr/>
          </p:nvSpPr>
          <p:spPr>
            <a:xfrm>
              <a:off x="5631699" y="3565789"/>
              <a:ext cx="473042" cy="572876"/>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sp>
          <p:nvSpPr>
            <p:cNvPr id="16" name="Rectangle 15">
              <a:extLst>
                <a:ext uri="{FF2B5EF4-FFF2-40B4-BE49-F238E27FC236}">
                  <a16:creationId xmlns:a16="http://schemas.microsoft.com/office/drawing/2014/main" id="{05E20F69-752D-D142-B3A0-68C3B7731D96}"/>
                </a:ext>
              </a:extLst>
            </p:cNvPr>
            <p:cNvSpPr/>
            <p:nvPr/>
          </p:nvSpPr>
          <p:spPr>
            <a:xfrm>
              <a:off x="4217235" y="3565789"/>
              <a:ext cx="473042" cy="572876"/>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grpSp>
      <p:sp>
        <p:nvSpPr>
          <p:cNvPr id="17" name="Rectangle 16">
            <a:extLst>
              <a:ext uri="{FF2B5EF4-FFF2-40B4-BE49-F238E27FC236}">
                <a16:creationId xmlns:a16="http://schemas.microsoft.com/office/drawing/2014/main" id="{68C77FE3-BF1F-2C4E-BAD3-A0672A2DBC74}"/>
              </a:ext>
            </a:extLst>
          </p:cNvPr>
          <p:cNvSpPr/>
          <p:nvPr/>
        </p:nvSpPr>
        <p:spPr>
          <a:xfrm>
            <a:off x="651445" y="4055698"/>
            <a:ext cx="7754759" cy="429657"/>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SDDC</a:t>
            </a:r>
          </a:p>
        </p:txBody>
      </p:sp>
      <p:sp>
        <p:nvSpPr>
          <p:cNvPr id="18" name="Rectangle 17">
            <a:extLst>
              <a:ext uri="{FF2B5EF4-FFF2-40B4-BE49-F238E27FC236}">
                <a16:creationId xmlns:a16="http://schemas.microsoft.com/office/drawing/2014/main" id="{A8A92302-1BD4-D94A-9781-BC38E5342614}"/>
              </a:ext>
            </a:extLst>
          </p:cNvPr>
          <p:cNvSpPr/>
          <p:nvPr/>
        </p:nvSpPr>
        <p:spPr>
          <a:xfrm>
            <a:off x="651445" y="3626042"/>
            <a:ext cx="3897038" cy="429657"/>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Supervisor Cluster</a:t>
            </a:r>
          </a:p>
        </p:txBody>
      </p:sp>
      <p:sp>
        <p:nvSpPr>
          <p:cNvPr id="19" name="Rectangle 18">
            <a:extLst>
              <a:ext uri="{FF2B5EF4-FFF2-40B4-BE49-F238E27FC236}">
                <a16:creationId xmlns:a16="http://schemas.microsoft.com/office/drawing/2014/main" id="{98801E5E-8F90-FF46-98F3-69D3711847A2}"/>
              </a:ext>
            </a:extLst>
          </p:cNvPr>
          <p:cNvSpPr/>
          <p:nvPr/>
        </p:nvSpPr>
        <p:spPr>
          <a:xfrm>
            <a:off x="4538865" y="3626042"/>
            <a:ext cx="3867339" cy="429657"/>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Supervisor Cluster</a:t>
            </a:r>
          </a:p>
        </p:txBody>
      </p:sp>
      <p:sp>
        <p:nvSpPr>
          <p:cNvPr id="20" name="Rectangle 19">
            <a:extLst>
              <a:ext uri="{FF2B5EF4-FFF2-40B4-BE49-F238E27FC236}">
                <a16:creationId xmlns:a16="http://schemas.microsoft.com/office/drawing/2014/main" id="{549CF436-8856-2F48-8267-18012F320DF7}"/>
              </a:ext>
            </a:extLst>
          </p:cNvPr>
          <p:cNvSpPr/>
          <p:nvPr/>
        </p:nvSpPr>
        <p:spPr>
          <a:xfrm>
            <a:off x="651445" y="3196381"/>
            <a:ext cx="1412989" cy="429657"/>
          </a:xfrm>
          <a:prstGeom prst="rect">
            <a:avLst/>
          </a:prstGeom>
          <a:solidFill>
            <a:schemeClr val="bg1">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Namespace</a:t>
            </a:r>
          </a:p>
        </p:txBody>
      </p:sp>
      <p:sp>
        <p:nvSpPr>
          <p:cNvPr id="21" name="Rectangle 20">
            <a:extLst>
              <a:ext uri="{FF2B5EF4-FFF2-40B4-BE49-F238E27FC236}">
                <a16:creationId xmlns:a16="http://schemas.microsoft.com/office/drawing/2014/main" id="{4E08BC16-5AA7-F742-9BCD-8CBD0AADD831}"/>
              </a:ext>
            </a:extLst>
          </p:cNvPr>
          <p:cNvSpPr/>
          <p:nvPr/>
        </p:nvSpPr>
        <p:spPr>
          <a:xfrm>
            <a:off x="4532927" y="3196381"/>
            <a:ext cx="1077287" cy="429657"/>
          </a:xfrm>
          <a:prstGeom prst="rect">
            <a:avLst/>
          </a:prstGeom>
          <a:solidFill>
            <a:schemeClr val="bg1">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Namespace</a:t>
            </a:r>
          </a:p>
        </p:txBody>
      </p:sp>
      <p:sp>
        <p:nvSpPr>
          <p:cNvPr id="22" name="Rectangle 21">
            <a:extLst>
              <a:ext uri="{FF2B5EF4-FFF2-40B4-BE49-F238E27FC236}">
                <a16:creationId xmlns:a16="http://schemas.microsoft.com/office/drawing/2014/main" id="{788C2770-92E9-F349-83C4-0A1748EB87D1}"/>
              </a:ext>
            </a:extLst>
          </p:cNvPr>
          <p:cNvSpPr/>
          <p:nvPr/>
        </p:nvSpPr>
        <p:spPr>
          <a:xfrm>
            <a:off x="651861" y="2766702"/>
            <a:ext cx="354782" cy="429657"/>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23" name="Rectangle 22">
            <a:extLst>
              <a:ext uri="{FF2B5EF4-FFF2-40B4-BE49-F238E27FC236}">
                <a16:creationId xmlns:a16="http://schemas.microsoft.com/office/drawing/2014/main" id="{1D9D8B21-E5BD-7E40-95A8-EF6B76ADCB41}"/>
              </a:ext>
            </a:extLst>
          </p:cNvPr>
          <p:cNvSpPr/>
          <p:nvPr/>
        </p:nvSpPr>
        <p:spPr>
          <a:xfrm>
            <a:off x="1005477" y="2766702"/>
            <a:ext cx="354782" cy="429657"/>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24" name="Rectangle 23">
            <a:extLst>
              <a:ext uri="{FF2B5EF4-FFF2-40B4-BE49-F238E27FC236}">
                <a16:creationId xmlns:a16="http://schemas.microsoft.com/office/drawing/2014/main" id="{C311DAF6-83CD-E14F-961D-245150440F9A}"/>
              </a:ext>
            </a:extLst>
          </p:cNvPr>
          <p:cNvSpPr/>
          <p:nvPr/>
        </p:nvSpPr>
        <p:spPr>
          <a:xfrm>
            <a:off x="1359093" y="2766702"/>
            <a:ext cx="354782" cy="429657"/>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25" name="Rectangle 24">
            <a:extLst>
              <a:ext uri="{FF2B5EF4-FFF2-40B4-BE49-F238E27FC236}">
                <a16:creationId xmlns:a16="http://schemas.microsoft.com/office/drawing/2014/main" id="{38D37952-127A-FD48-A573-CFE2638DCFC4}"/>
              </a:ext>
            </a:extLst>
          </p:cNvPr>
          <p:cNvSpPr/>
          <p:nvPr/>
        </p:nvSpPr>
        <p:spPr>
          <a:xfrm>
            <a:off x="4541637" y="2766702"/>
            <a:ext cx="354782" cy="429657"/>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26" name="Rectangle 25">
            <a:extLst>
              <a:ext uri="{FF2B5EF4-FFF2-40B4-BE49-F238E27FC236}">
                <a16:creationId xmlns:a16="http://schemas.microsoft.com/office/drawing/2014/main" id="{2EBF9FE1-FB79-BB41-ADD8-10357FF80D1D}"/>
              </a:ext>
            </a:extLst>
          </p:cNvPr>
          <p:cNvSpPr/>
          <p:nvPr/>
        </p:nvSpPr>
        <p:spPr>
          <a:xfrm>
            <a:off x="5248869" y="2766702"/>
            <a:ext cx="354782" cy="429657"/>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27" name="Rectangle 26">
            <a:extLst>
              <a:ext uri="{FF2B5EF4-FFF2-40B4-BE49-F238E27FC236}">
                <a16:creationId xmlns:a16="http://schemas.microsoft.com/office/drawing/2014/main" id="{FCD60C85-ADAB-4240-A146-7BD3784F161C}"/>
              </a:ext>
            </a:extLst>
          </p:cNvPr>
          <p:cNvSpPr/>
          <p:nvPr/>
        </p:nvSpPr>
        <p:spPr>
          <a:xfrm>
            <a:off x="1712709" y="2766702"/>
            <a:ext cx="354782" cy="429657"/>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28" name="Rectangle 27">
            <a:extLst>
              <a:ext uri="{FF2B5EF4-FFF2-40B4-BE49-F238E27FC236}">
                <a16:creationId xmlns:a16="http://schemas.microsoft.com/office/drawing/2014/main" id="{3CA30D26-78A9-9C40-BE07-69F208EEB0E2}"/>
              </a:ext>
            </a:extLst>
          </p:cNvPr>
          <p:cNvSpPr/>
          <p:nvPr/>
        </p:nvSpPr>
        <p:spPr>
          <a:xfrm>
            <a:off x="4895253" y="2766702"/>
            <a:ext cx="354782" cy="429657"/>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29" name="Rectangle 28">
            <a:extLst>
              <a:ext uri="{FF2B5EF4-FFF2-40B4-BE49-F238E27FC236}">
                <a16:creationId xmlns:a16="http://schemas.microsoft.com/office/drawing/2014/main" id="{8B9AE604-C54C-9A48-941E-11E7F923491E}"/>
              </a:ext>
            </a:extLst>
          </p:cNvPr>
          <p:cNvSpPr/>
          <p:nvPr/>
        </p:nvSpPr>
        <p:spPr>
          <a:xfrm>
            <a:off x="708763" y="3677930"/>
            <a:ext cx="652567" cy="325880"/>
          </a:xfrm>
          <a:prstGeom prst="rect">
            <a:avLst/>
          </a:prstGeom>
          <a:solidFill>
            <a:schemeClr val="bg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788" b="0" i="0" u="none" strike="noStrike" kern="1200" cap="none" spc="0" normalizeH="0" baseline="0" noProof="0">
                <a:ln>
                  <a:noFill/>
                </a:ln>
                <a:solidFill>
                  <a:srgbClr val="000000"/>
                </a:solidFill>
                <a:effectLst/>
                <a:uLnTx/>
                <a:uFillTx/>
                <a:latin typeface="Arial"/>
                <a:ea typeface="+mn-ea"/>
                <a:cs typeface="+mn-cs"/>
              </a:rPr>
              <a:t>VM Operator</a:t>
            </a:r>
          </a:p>
        </p:txBody>
      </p:sp>
      <p:sp>
        <p:nvSpPr>
          <p:cNvPr id="30" name="Rectangle 29">
            <a:extLst>
              <a:ext uri="{FF2B5EF4-FFF2-40B4-BE49-F238E27FC236}">
                <a16:creationId xmlns:a16="http://schemas.microsoft.com/office/drawing/2014/main" id="{D5180A3B-DE6F-2843-80AD-BF58394BC942}"/>
              </a:ext>
            </a:extLst>
          </p:cNvPr>
          <p:cNvSpPr/>
          <p:nvPr/>
        </p:nvSpPr>
        <p:spPr>
          <a:xfrm>
            <a:off x="4605802" y="3677930"/>
            <a:ext cx="652567" cy="325880"/>
          </a:xfrm>
          <a:prstGeom prst="rect">
            <a:avLst/>
          </a:prstGeom>
          <a:solidFill>
            <a:schemeClr val="bg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788" b="0" i="0" u="none" strike="noStrike" kern="1200" cap="none" spc="0" normalizeH="0" baseline="0" noProof="0">
                <a:ln>
                  <a:noFill/>
                </a:ln>
                <a:solidFill>
                  <a:srgbClr val="000000"/>
                </a:solidFill>
                <a:effectLst/>
                <a:uLnTx/>
                <a:uFillTx/>
                <a:latin typeface="Arial"/>
                <a:ea typeface="+mn-ea"/>
                <a:cs typeface="+mn-cs"/>
              </a:rPr>
              <a:t>VM Operator</a:t>
            </a:r>
          </a:p>
        </p:txBody>
      </p:sp>
      <p:sp>
        <p:nvSpPr>
          <p:cNvPr id="31" name="Rectangle 30">
            <a:extLst>
              <a:ext uri="{FF2B5EF4-FFF2-40B4-BE49-F238E27FC236}">
                <a16:creationId xmlns:a16="http://schemas.microsoft.com/office/drawing/2014/main" id="{6E2B3BC5-47DD-4443-ACF4-E5E4AF13A313}"/>
              </a:ext>
            </a:extLst>
          </p:cNvPr>
          <p:cNvSpPr/>
          <p:nvPr/>
        </p:nvSpPr>
        <p:spPr>
          <a:xfrm>
            <a:off x="7175710" y="3677815"/>
            <a:ext cx="521532" cy="325880"/>
          </a:xfrm>
          <a:prstGeom prst="rect">
            <a:avLst/>
          </a:prstGeom>
          <a:solidFill>
            <a:schemeClr val="bg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788" b="0" i="0" u="none" strike="noStrike" kern="1200" cap="none" spc="0" normalizeH="0" baseline="0" noProof="0">
                <a:ln>
                  <a:noFill/>
                </a:ln>
                <a:solidFill>
                  <a:srgbClr val="000000"/>
                </a:solidFill>
                <a:effectLst/>
                <a:uLnTx/>
                <a:uFillTx/>
                <a:latin typeface="Arial"/>
                <a:ea typeface="+mn-ea"/>
                <a:cs typeface="+mn-cs"/>
              </a:rPr>
              <a:t>Cluster API</a:t>
            </a:r>
          </a:p>
        </p:txBody>
      </p:sp>
      <p:sp>
        <p:nvSpPr>
          <p:cNvPr id="32" name="Rectangle 31">
            <a:extLst>
              <a:ext uri="{FF2B5EF4-FFF2-40B4-BE49-F238E27FC236}">
                <a16:creationId xmlns:a16="http://schemas.microsoft.com/office/drawing/2014/main" id="{E4067917-D6DA-3341-8D4C-CA46046CFD89}"/>
              </a:ext>
            </a:extLst>
          </p:cNvPr>
          <p:cNvSpPr/>
          <p:nvPr/>
        </p:nvSpPr>
        <p:spPr>
          <a:xfrm>
            <a:off x="7741972" y="3677814"/>
            <a:ext cx="521532" cy="325880"/>
          </a:xfrm>
          <a:prstGeom prst="rect">
            <a:avLst/>
          </a:prstGeom>
          <a:solidFill>
            <a:schemeClr val="bg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788" b="0" i="0" u="none" strike="noStrike" kern="1200" cap="none" spc="0" normalizeH="0" baseline="0" noProof="0">
                <a:ln>
                  <a:noFill/>
                </a:ln>
                <a:solidFill>
                  <a:srgbClr val="000000"/>
                </a:solidFill>
                <a:effectLst/>
                <a:uLnTx/>
                <a:uFillTx/>
                <a:latin typeface="Arial"/>
                <a:ea typeface="+mn-ea"/>
                <a:cs typeface="+mn-cs"/>
              </a:rPr>
              <a:t>Guest Clusters</a:t>
            </a:r>
          </a:p>
        </p:txBody>
      </p:sp>
      <p:sp>
        <p:nvSpPr>
          <p:cNvPr id="33" name="Rectangle 32">
            <a:extLst>
              <a:ext uri="{FF2B5EF4-FFF2-40B4-BE49-F238E27FC236}">
                <a16:creationId xmlns:a16="http://schemas.microsoft.com/office/drawing/2014/main" id="{DA706BF6-D997-924A-8B39-8BC7CE60F977}"/>
              </a:ext>
            </a:extLst>
          </p:cNvPr>
          <p:cNvSpPr/>
          <p:nvPr/>
        </p:nvSpPr>
        <p:spPr>
          <a:xfrm>
            <a:off x="3344945" y="3677703"/>
            <a:ext cx="521532" cy="325880"/>
          </a:xfrm>
          <a:prstGeom prst="rect">
            <a:avLst/>
          </a:prstGeom>
          <a:solidFill>
            <a:schemeClr val="bg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788" b="0" i="0" u="none" strike="noStrike" kern="1200" cap="none" spc="0" normalizeH="0" baseline="0" noProof="0">
                <a:ln>
                  <a:noFill/>
                </a:ln>
                <a:solidFill>
                  <a:srgbClr val="000000"/>
                </a:solidFill>
                <a:effectLst/>
                <a:uLnTx/>
                <a:uFillTx/>
                <a:latin typeface="Arial"/>
                <a:ea typeface="+mn-ea"/>
                <a:cs typeface="+mn-cs"/>
              </a:rPr>
              <a:t>Cluster API</a:t>
            </a:r>
          </a:p>
        </p:txBody>
      </p:sp>
      <p:sp>
        <p:nvSpPr>
          <p:cNvPr id="34" name="Rectangle 33">
            <a:extLst>
              <a:ext uri="{FF2B5EF4-FFF2-40B4-BE49-F238E27FC236}">
                <a16:creationId xmlns:a16="http://schemas.microsoft.com/office/drawing/2014/main" id="{3AFDB01D-428E-6047-B52F-D3978AC41F17}"/>
              </a:ext>
            </a:extLst>
          </p:cNvPr>
          <p:cNvSpPr/>
          <p:nvPr/>
        </p:nvSpPr>
        <p:spPr>
          <a:xfrm>
            <a:off x="3911207" y="3677703"/>
            <a:ext cx="521532" cy="325880"/>
          </a:xfrm>
          <a:prstGeom prst="rect">
            <a:avLst/>
          </a:prstGeom>
          <a:solidFill>
            <a:schemeClr val="bg1">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788" b="0" i="0" u="none" strike="noStrike" kern="1200" cap="none" spc="0" normalizeH="0" baseline="0" noProof="0">
                <a:ln>
                  <a:noFill/>
                </a:ln>
                <a:solidFill>
                  <a:srgbClr val="000000"/>
                </a:solidFill>
                <a:effectLst/>
                <a:uLnTx/>
                <a:uFillTx/>
                <a:latin typeface="Arial"/>
                <a:ea typeface="+mn-ea"/>
                <a:cs typeface="+mn-cs"/>
              </a:rPr>
              <a:t>Guest Clusters</a:t>
            </a:r>
          </a:p>
        </p:txBody>
      </p:sp>
      <p:grpSp>
        <p:nvGrpSpPr>
          <p:cNvPr id="35" name="Group 34">
            <a:extLst>
              <a:ext uri="{FF2B5EF4-FFF2-40B4-BE49-F238E27FC236}">
                <a16:creationId xmlns:a16="http://schemas.microsoft.com/office/drawing/2014/main" id="{C691758D-0560-4842-875A-EB81FC516287}"/>
              </a:ext>
            </a:extLst>
          </p:cNvPr>
          <p:cNvGrpSpPr/>
          <p:nvPr/>
        </p:nvGrpSpPr>
        <p:grpSpPr>
          <a:xfrm>
            <a:off x="7344185" y="2766702"/>
            <a:ext cx="708398" cy="429657"/>
            <a:chOff x="9839917" y="3565789"/>
            <a:chExt cx="944530" cy="572876"/>
          </a:xfrm>
        </p:grpSpPr>
        <p:sp>
          <p:nvSpPr>
            <p:cNvPr id="36" name="Rectangle 35">
              <a:extLst>
                <a:ext uri="{FF2B5EF4-FFF2-40B4-BE49-F238E27FC236}">
                  <a16:creationId xmlns:a16="http://schemas.microsoft.com/office/drawing/2014/main" id="{F7E06D99-146B-664C-916C-8F33151E2637}"/>
                </a:ext>
              </a:extLst>
            </p:cNvPr>
            <p:cNvSpPr/>
            <p:nvPr/>
          </p:nvSpPr>
          <p:spPr>
            <a:xfrm>
              <a:off x="9839917" y="3565789"/>
              <a:ext cx="473042" cy="572876"/>
            </a:xfrm>
            <a:prstGeom prst="rect">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Pod</a:t>
              </a:r>
            </a:p>
          </p:txBody>
        </p:sp>
        <p:sp>
          <p:nvSpPr>
            <p:cNvPr id="37" name="Rectangle 36">
              <a:extLst>
                <a:ext uri="{FF2B5EF4-FFF2-40B4-BE49-F238E27FC236}">
                  <a16:creationId xmlns:a16="http://schemas.microsoft.com/office/drawing/2014/main" id="{A6E9B590-02CC-A14C-9538-DBC2FD7AEA85}"/>
                </a:ext>
              </a:extLst>
            </p:cNvPr>
            <p:cNvSpPr/>
            <p:nvPr/>
          </p:nvSpPr>
          <p:spPr>
            <a:xfrm>
              <a:off x="10311405" y="3565789"/>
              <a:ext cx="473042" cy="572876"/>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grpSp>
      <p:grpSp>
        <p:nvGrpSpPr>
          <p:cNvPr id="38" name="Group 37">
            <a:extLst>
              <a:ext uri="{FF2B5EF4-FFF2-40B4-BE49-F238E27FC236}">
                <a16:creationId xmlns:a16="http://schemas.microsoft.com/office/drawing/2014/main" id="{CEFE6A79-136F-654E-988B-36DF4D897A8E}"/>
              </a:ext>
            </a:extLst>
          </p:cNvPr>
          <p:cNvGrpSpPr/>
          <p:nvPr/>
        </p:nvGrpSpPr>
        <p:grpSpPr>
          <a:xfrm>
            <a:off x="5605543" y="1890593"/>
            <a:ext cx="1738637" cy="872860"/>
            <a:chOff x="7521728" y="2397644"/>
            <a:chExt cx="2318182" cy="1163813"/>
          </a:xfrm>
        </p:grpSpPr>
        <p:sp>
          <p:nvSpPr>
            <p:cNvPr id="39" name="Rectangle 38">
              <a:extLst>
                <a:ext uri="{FF2B5EF4-FFF2-40B4-BE49-F238E27FC236}">
                  <a16:creationId xmlns:a16="http://schemas.microsoft.com/office/drawing/2014/main" id="{B3B3B568-FC2B-D748-BA18-512C91486B4F}"/>
                </a:ext>
              </a:extLst>
            </p:cNvPr>
            <p:cNvSpPr/>
            <p:nvPr/>
          </p:nvSpPr>
          <p:spPr>
            <a:xfrm>
              <a:off x="7521728" y="3275102"/>
              <a:ext cx="2318182" cy="286355"/>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mn-cs"/>
                </a:rPr>
                <a:t>Cluster API Cluster</a:t>
              </a:r>
            </a:p>
          </p:txBody>
        </p:sp>
        <p:sp>
          <p:nvSpPr>
            <p:cNvPr id="40" name="Rectangle 39">
              <a:extLst>
                <a:ext uri="{FF2B5EF4-FFF2-40B4-BE49-F238E27FC236}">
                  <a16:creationId xmlns:a16="http://schemas.microsoft.com/office/drawing/2014/main" id="{1BEBEAEE-3114-9C4A-9463-C71E376F8050}"/>
                </a:ext>
              </a:extLst>
            </p:cNvPr>
            <p:cNvSpPr/>
            <p:nvPr/>
          </p:nvSpPr>
          <p:spPr>
            <a:xfrm>
              <a:off x="7527956" y="2979248"/>
              <a:ext cx="2311953" cy="286355"/>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900" b="1" i="0" u="none" strike="noStrike" kern="1200" cap="none" spc="0" normalizeH="0" baseline="0" noProof="0" err="1">
                  <a:ln>
                    <a:noFill/>
                  </a:ln>
                  <a:solidFill>
                    <a:srgbClr val="FFFFFF"/>
                  </a:solidFill>
                  <a:effectLst/>
                  <a:uLnTx/>
                  <a:uFillTx/>
                  <a:latin typeface="Arial"/>
                  <a:ea typeface="+mn-ea"/>
                  <a:cs typeface="+mn-cs"/>
                </a:rPr>
                <a:t>MachineDeployment</a:t>
              </a:r>
              <a:endParaRPr kumimoji="0" lang="en-US" sz="900" b="1" i="0" u="none" strike="noStrike" kern="1200" cap="none" spc="0" normalizeH="0" baseline="0" noProof="0">
                <a:ln>
                  <a:noFill/>
                </a:ln>
                <a:solidFill>
                  <a:srgbClr val="FFFFFF"/>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AD6498FD-200E-A445-ACB3-998E67299525}"/>
                </a:ext>
              </a:extLst>
            </p:cNvPr>
            <p:cNvSpPr/>
            <p:nvPr/>
          </p:nvSpPr>
          <p:spPr>
            <a:xfrm>
              <a:off x="9382709" y="2397644"/>
              <a:ext cx="457200" cy="57181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scene3d>
                <a:camera prst="orthographicFront">
                  <a:rot lat="0" lon="0" rev="0"/>
                </a:camera>
                <a:lightRig rig="threePt" dir="t"/>
              </a:scene3d>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525" b="1" i="0" u="none" strike="noStrike" kern="1200" cap="none" spc="0" normalizeH="0" baseline="0" noProof="0">
                  <a:ln>
                    <a:noFill/>
                  </a:ln>
                  <a:solidFill>
                    <a:srgbClr val="FFFFFF"/>
                  </a:solidFill>
                  <a:effectLst/>
                  <a:uLnTx/>
                  <a:uFillTx/>
                  <a:latin typeface="Arial"/>
                  <a:ea typeface="+mn-ea"/>
                  <a:cs typeface="+mn-cs"/>
                </a:rPr>
                <a:t>Machine</a:t>
              </a:r>
            </a:p>
          </p:txBody>
        </p:sp>
        <p:sp>
          <p:nvSpPr>
            <p:cNvPr id="42" name="Rectangle 41">
              <a:extLst>
                <a:ext uri="{FF2B5EF4-FFF2-40B4-BE49-F238E27FC236}">
                  <a16:creationId xmlns:a16="http://schemas.microsoft.com/office/drawing/2014/main" id="{5EA97997-D5C3-0E43-8B44-57967C94A2BC}"/>
                </a:ext>
              </a:extLst>
            </p:cNvPr>
            <p:cNvSpPr/>
            <p:nvPr/>
          </p:nvSpPr>
          <p:spPr>
            <a:xfrm>
              <a:off x="8919164" y="2397644"/>
              <a:ext cx="457200" cy="57181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scene3d>
                <a:camera prst="orthographicFront">
                  <a:rot lat="0" lon="0" rev="0"/>
                </a:camera>
                <a:lightRig rig="threePt" dir="t"/>
              </a:scene3d>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525" b="1" i="0" u="none" strike="noStrike" kern="1200" cap="none" spc="0" normalizeH="0" baseline="0" noProof="0">
                  <a:ln>
                    <a:noFill/>
                  </a:ln>
                  <a:solidFill>
                    <a:srgbClr val="FFFFFF"/>
                  </a:solidFill>
                  <a:effectLst/>
                  <a:uLnTx/>
                  <a:uFillTx/>
                  <a:latin typeface="Arial"/>
                  <a:ea typeface="+mn-ea"/>
                  <a:cs typeface="+mn-cs"/>
                </a:rPr>
                <a:t>Machine</a:t>
              </a:r>
            </a:p>
          </p:txBody>
        </p:sp>
        <p:sp>
          <p:nvSpPr>
            <p:cNvPr id="43" name="Rectangle 42">
              <a:extLst>
                <a:ext uri="{FF2B5EF4-FFF2-40B4-BE49-F238E27FC236}">
                  <a16:creationId xmlns:a16="http://schemas.microsoft.com/office/drawing/2014/main" id="{60CBFD00-250F-FB46-BF71-CF4EDC993C86}"/>
                </a:ext>
              </a:extLst>
            </p:cNvPr>
            <p:cNvSpPr/>
            <p:nvPr/>
          </p:nvSpPr>
          <p:spPr>
            <a:xfrm>
              <a:off x="8443304" y="2397644"/>
              <a:ext cx="457200" cy="571819"/>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scene3d>
                <a:camera prst="orthographicFront">
                  <a:rot lat="0" lon="0" rev="0"/>
                </a:camera>
                <a:lightRig rig="threePt" dir="t"/>
              </a:scene3d>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525" b="1" i="0" u="none" strike="noStrike" kern="1200" cap="none" spc="0" normalizeH="0" baseline="0" noProof="0">
                  <a:ln>
                    <a:noFill/>
                  </a:ln>
                  <a:solidFill>
                    <a:srgbClr val="FFFFFF"/>
                  </a:solidFill>
                  <a:effectLst/>
                  <a:uLnTx/>
                  <a:uFillTx/>
                  <a:latin typeface="Arial"/>
                  <a:ea typeface="+mn-ea"/>
                  <a:cs typeface="+mn-cs"/>
                </a:rPr>
                <a:t>Machine</a:t>
              </a:r>
            </a:p>
          </p:txBody>
        </p:sp>
        <p:sp>
          <p:nvSpPr>
            <p:cNvPr id="44" name="Rectangle 43">
              <a:extLst>
                <a:ext uri="{FF2B5EF4-FFF2-40B4-BE49-F238E27FC236}">
                  <a16:creationId xmlns:a16="http://schemas.microsoft.com/office/drawing/2014/main" id="{77F25CE1-121C-CA42-A7E1-063DB01B7C74}"/>
                </a:ext>
              </a:extLst>
            </p:cNvPr>
            <p:cNvSpPr/>
            <p:nvPr/>
          </p:nvSpPr>
          <p:spPr>
            <a:xfrm>
              <a:off x="7992072" y="2397644"/>
              <a:ext cx="457200" cy="57181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scene3d>
                <a:camera prst="orthographicFront">
                  <a:rot lat="0" lon="0" rev="0"/>
                </a:camera>
                <a:lightRig rig="threePt" dir="t"/>
              </a:scene3d>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525" b="1" i="0" u="none" strike="noStrike" kern="1200" cap="none" spc="0" normalizeH="0" baseline="0" noProof="0">
                  <a:ln>
                    <a:noFill/>
                  </a:ln>
                  <a:solidFill>
                    <a:srgbClr val="FFFFFF"/>
                  </a:solidFill>
                  <a:effectLst/>
                  <a:uLnTx/>
                  <a:uFillTx/>
                  <a:latin typeface="Arial"/>
                  <a:ea typeface="+mn-ea"/>
                  <a:cs typeface="+mn-cs"/>
                </a:rPr>
                <a:t>Machine</a:t>
              </a:r>
            </a:p>
          </p:txBody>
        </p:sp>
        <p:sp>
          <p:nvSpPr>
            <p:cNvPr id="45" name="Rectangle 44">
              <a:extLst>
                <a:ext uri="{FF2B5EF4-FFF2-40B4-BE49-F238E27FC236}">
                  <a16:creationId xmlns:a16="http://schemas.microsoft.com/office/drawing/2014/main" id="{C42FA2CD-836A-CB4E-AECA-C891B2E7EA27}"/>
                </a:ext>
              </a:extLst>
            </p:cNvPr>
            <p:cNvSpPr/>
            <p:nvPr/>
          </p:nvSpPr>
          <p:spPr>
            <a:xfrm>
              <a:off x="7528526" y="2397644"/>
              <a:ext cx="457200" cy="571818"/>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scene3d>
                <a:camera prst="orthographicFront">
                  <a:rot lat="0" lon="0" rev="0"/>
                </a:camera>
                <a:lightRig rig="threePt" dir="t"/>
              </a:scene3d>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525" b="1" i="0" u="none" strike="noStrike" kern="1200" cap="none" spc="0" normalizeH="0" baseline="0" noProof="0">
                  <a:ln>
                    <a:noFill/>
                  </a:ln>
                  <a:solidFill>
                    <a:srgbClr val="FFFFFF"/>
                  </a:solidFill>
                  <a:effectLst/>
                  <a:uLnTx/>
                  <a:uFillTx/>
                  <a:latin typeface="Arial"/>
                  <a:ea typeface="+mn-ea"/>
                  <a:cs typeface="+mn-cs"/>
                </a:rPr>
                <a:t>Machine</a:t>
              </a:r>
            </a:p>
          </p:txBody>
        </p:sp>
      </p:grpSp>
      <p:grpSp>
        <p:nvGrpSpPr>
          <p:cNvPr id="46" name="Group 45">
            <a:extLst>
              <a:ext uri="{FF2B5EF4-FFF2-40B4-BE49-F238E27FC236}">
                <a16:creationId xmlns:a16="http://schemas.microsoft.com/office/drawing/2014/main" id="{CA21B4CE-F3BF-E04B-A078-DD195B487365}"/>
              </a:ext>
            </a:extLst>
          </p:cNvPr>
          <p:cNvGrpSpPr/>
          <p:nvPr/>
        </p:nvGrpSpPr>
        <p:grpSpPr>
          <a:xfrm>
            <a:off x="5606047" y="1453780"/>
            <a:ext cx="1738132" cy="429657"/>
            <a:chOff x="7522400" y="1818401"/>
            <a:chExt cx="2317509" cy="572876"/>
          </a:xfrm>
        </p:grpSpPr>
        <p:sp>
          <p:nvSpPr>
            <p:cNvPr id="47" name="Rectangle 46">
              <a:extLst>
                <a:ext uri="{FF2B5EF4-FFF2-40B4-BE49-F238E27FC236}">
                  <a16:creationId xmlns:a16="http://schemas.microsoft.com/office/drawing/2014/main" id="{747B2252-B9E4-8E4C-B3DB-5CC0A6460B84}"/>
                </a:ext>
              </a:extLst>
            </p:cNvPr>
            <p:cNvSpPr/>
            <p:nvPr/>
          </p:nvSpPr>
          <p:spPr>
            <a:xfrm>
              <a:off x="7522400" y="1818401"/>
              <a:ext cx="457102" cy="572876"/>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sp>
          <p:nvSpPr>
            <p:cNvPr id="48" name="Rectangle 47">
              <a:extLst>
                <a:ext uri="{FF2B5EF4-FFF2-40B4-BE49-F238E27FC236}">
                  <a16:creationId xmlns:a16="http://schemas.microsoft.com/office/drawing/2014/main" id="{EF3C1925-2DD9-EE47-9C43-643A7AC43621}"/>
                </a:ext>
              </a:extLst>
            </p:cNvPr>
            <p:cNvSpPr/>
            <p:nvPr/>
          </p:nvSpPr>
          <p:spPr>
            <a:xfrm>
              <a:off x="7987502" y="1818401"/>
              <a:ext cx="457102" cy="572876"/>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sp>
          <p:nvSpPr>
            <p:cNvPr id="49" name="Rectangle 48">
              <a:extLst>
                <a:ext uri="{FF2B5EF4-FFF2-40B4-BE49-F238E27FC236}">
                  <a16:creationId xmlns:a16="http://schemas.microsoft.com/office/drawing/2014/main" id="{805E3722-D8DC-0943-A816-A0A1BD296EC3}"/>
                </a:ext>
              </a:extLst>
            </p:cNvPr>
            <p:cNvSpPr/>
            <p:nvPr/>
          </p:nvSpPr>
          <p:spPr>
            <a:xfrm>
              <a:off x="8452604" y="1818401"/>
              <a:ext cx="457102" cy="572876"/>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sp>
          <p:nvSpPr>
            <p:cNvPr id="50" name="Rectangle 49">
              <a:extLst>
                <a:ext uri="{FF2B5EF4-FFF2-40B4-BE49-F238E27FC236}">
                  <a16:creationId xmlns:a16="http://schemas.microsoft.com/office/drawing/2014/main" id="{8632376C-1422-4E4E-9262-0F250D9F4135}"/>
                </a:ext>
              </a:extLst>
            </p:cNvPr>
            <p:cNvSpPr/>
            <p:nvPr/>
          </p:nvSpPr>
          <p:spPr>
            <a:xfrm>
              <a:off x="8917706" y="1818401"/>
              <a:ext cx="457102" cy="572876"/>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sp>
          <p:nvSpPr>
            <p:cNvPr id="51" name="Rectangle 50">
              <a:extLst>
                <a:ext uri="{FF2B5EF4-FFF2-40B4-BE49-F238E27FC236}">
                  <a16:creationId xmlns:a16="http://schemas.microsoft.com/office/drawing/2014/main" id="{93D0495D-D864-3347-85EE-9F6C0016BA0B}"/>
                </a:ext>
              </a:extLst>
            </p:cNvPr>
            <p:cNvSpPr/>
            <p:nvPr/>
          </p:nvSpPr>
          <p:spPr>
            <a:xfrm>
              <a:off x="9382807" y="1818401"/>
              <a:ext cx="457102" cy="572876"/>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grpSp>
      <p:grpSp>
        <p:nvGrpSpPr>
          <p:cNvPr id="52" name="Group 51">
            <a:extLst>
              <a:ext uri="{FF2B5EF4-FFF2-40B4-BE49-F238E27FC236}">
                <a16:creationId xmlns:a16="http://schemas.microsoft.com/office/drawing/2014/main" id="{52F3BA60-779E-2C4D-91C2-0180D8B6897E}"/>
              </a:ext>
            </a:extLst>
          </p:cNvPr>
          <p:cNvGrpSpPr/>
          <p:nvPr/>
        </p:nvGrpSpPr>
        <p:grpSpPr>
          <a:xfrm>
            <a:off x="5610215" y="952032"/>
            <a:ext cx="1742864" cy="429656"/>
            <a:chOff x="6394716" y="2600408"/>
            <a:chExt cx="2323819" cy="572875"/>
          </a:xfrm>
        </p:grpSpPr>
        <p:sp>
          <p:nvSpPr>
            <p:cNvPr id="53" name="Rounded Rectangle 52">
              <a:extLst>
                <a:ext uri="{FF2B5EF4-FFF2-40B4-BE49-F238E27FC236}">
                  <a16:creationId xmlns:a16="http://schemas.microsoft.com/office/drawing/2014/main" id="{97A57AFC-4216-2D42-BE5D-5AE0446B6C8E}"/>
                </a:ext>
              </a:extLst>
            </p:cNvPr>
            <p:cNvSpPr/>
            <p:nvPr/>
          </p:nvSpPr>
          <p:spPr>
            <a:xfrm>
              <a:off x="6394716" y="2600408"/>
              <a:ext cx="2323819" cy="572875"/>
            </a:xfrm>
            <a:prstGeom prst="roundRect">
              <a:avLst/>
            </a:prstGeom>
            <a:noFill/>
            <a:ln w="25400">
              <a:solidFill>
                <a:schemeClr val="accent1">
                  <a:lumMod val="60000"/>
                  <a:lumOff val="40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US" sz="900" b="0" i="0" u="none" strike="noStrike" kern="1200" cap="none" spc="0" normalizeH="0" baseline="0" noProof="0">
                <a:ln>
                  <a:noFill/>
                </a:ln>
                <a:solidFill>
                  <a:srgbClr val="0076CE"/>
                </a:solidFill>
                <a:effectLst/>
                <a:uLnTx/>
                <a:uFillTx/>
                <a:latin typeface="Arial"/>
                <a:ea typeface="+mn-ea"/>
                <a:cs typeface="+mn-cs"/>
              </a:endParaRPr>
            </a:p>
          </p:txBody>
        </p:sp>
        <p:pic>
          <p:nvPicPr>
            <p:cNvPr id="54" name="Picture 53">
              <a:extLst>
                <a:ext uri="{FF2B5EF4-FFF2-40B4-BE49-F238E27FC236}">
                  <a16:creationId xmlns:a16="http://schemas.microsoft.com/office/drawing/2014/main" id="{9E993485-7069-D147-A675-8A0D403BA54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8304" y="2670841"/>
              <a:ext cx="406862" cy="394760"/>
            </a:xfrm>
            <a:prstGeom prst="rect">
              <a:avLst/>
            </a:prstGeom>
          </p:spPr>
        </p:pic>
      </p:grpSp>
      <p:grpSp>
        <p:nvGrpSpPr>
          <p:cNvPr id="55" name="Group 54">
            <a:extLst>
              <a:ext uri="{FF2B5EF4-FFF2-40B4-BE49-F238E27FC236}">
                <a16:creationId xmlns:a16="http://schemas.microsoft.com/office/drawing/2014/main" id="{026B2EF0-C6DB-1B40-9493-27487615750A}"/>
              </a:ext>
            </a:extLst>
          </p:cNvPr>
          <p:cNvGrpSpPr/>
          <p:nvPr/>
        </p:nvGrpSpPr>
        <p:grpSpPr>
          <a:xfrm>
            <a:off x="6126287" y="999211"/>
            <a:ext cx="554005" cy="325259"/>
            <a:chOff x="8216053" y="1209135"/>
            <a:chExt cx="738673" cy="433678"/>
          </a:xfrm>
        </p:grpSpPr>
        <p:sp>
          <p:nvSpPr>
            <p:cNvPr id="56" name="Rectangle 55">
              <a:extLst>
                <a:ext uri="{FF2B5EF4-FFF2-40B4-BE49-F238E27FC236}">
                  <a16:creationId xmlns:a16="http://schemas.microsoft.com/office/drawing/2014/main" id="{BC636B9B-CD2D-E84C-AE9E-EE410E58442B}"/>
                </a:ext>
              </a:extLst>
            </p:cNvPr>
            <p:cNvSpPr/>
            <p:nvPr/>
          </p:nvSpPr>
          <p:spPr>
            <a:xfrm>
              <a:off x="8216053" y="1209135"/>
              <a:ext cx="356447" cy="21378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a:ea typeface="+mn-ea"/>
                  <a:cs typeface="+mn-cs"/>
                </a:rPr>
                <a:t>Pod</a:t>
              </a:r>
            </a:p>
          </p:txBody>
        </p:sp>
        <p:sp>
          <p:nvSpPr>
            <p:cNvPr id="57" name="Rectangle 56">
              <a:extLst>
                <a:ext uri="{FF2B5EF4-FFF2-40B4-BE49-F238E27FC236}">
                  <a16:creationId xmlns:a16="http://schemas.microsoft.com/office/drawing/2014/main" id="{A026BCEF-E5FC-0545-932B-3095597523FD}"/>
                </a:ext>
              </a:extLst>
            </p:cNvPr>
            <p:cNvSpPr/>
            <p:nvPr/>
          </p:nvSpPr>
          <p:spPr>
            <a:xfrm>
              <a:off x="8216053" y="1457356"/>
              <a:ext cx="738673" cy="185457"/>
            </a:xfrm>
            <a:prstGeom prst="rect">
              <a:avLst/>
            </a:prstGeom>
            <a:solidFill>
              <a:schemeClr val="bg1">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a:ea typeface="+mn-ea"/>
                  <a:cs typeface="+mn-cs"/>
                </a:rPr>
                <a:t>Namespace</a:t>
              </a:r>
            </a:p>
          </p:txBody>
        </p:sp>
        <p:sp>
          <p:nvSpPr>
            <p:cNvPr id="58" name="Rectangle 57">
              <a:extLst>
                <a:ext uri="{FF2B5EF4-FFF2-40B4-BE49-F238E27FC236}">
                  <a16:creationId xmlns:a16="http://schemas.microsoft.com/office/drawing/2014/main" id="{914D904C-D4CD-F748-AE2A-E0642A6E8AB4}"/>
                </a:ext>
              </a:extLst>
            </p:cNvPr>
            <p:cNvSpPr/>
            <p:nvPr/>
          </p:nvSpPr>
          <p:spPr>
            <a:xfrm>
              <a:off x="8598279" y="1209135"/>
              <a:ext cx="356447" cy="21378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a:ea typeface="+mn-ea"/>
                  <a:cs typeface="+mn-cs"/>
                </a:rPr>
                <a:t>Pod</a:t>
              </a:r>
            </a:p>
          </p:txBody>
        </p:sp>
      </p:grpSp>
      <p:grpSp>
        <p:nvGrpSpPr>
          <p:cNvPr id="59" name="Group 58">
            <a:extLst>
              <a:ext uri="{FF2B5EF4-FFF2-40B4-BE49-F238E27FC236}">
                <a16:creationId xmlns:a16="http://schemas.microsoft.com/office/drawing/2014/main" id="{9324EF53-1DC3-0841-A81F-884FE909BC96}"/>
              </a:ext>
            </a:extLst>
          </p:cNvPr>
          <p:cNvGrpSpPr/>
          <p:nvPr/>
        </p:nvGrpSpPr>
        <p:grpSpPr>
          <a:xfrm>
            <a:off x="6709960" y="997428"/>
            <a:ext cx="554005" cy="327041"/>
            <a:chOff x="8994284" y="1206758"/>
            <a:chExt cx="738673" cy="436054"/>
          </a:xfrm>
        </p:grpSpPr>
        <p:sp>
          <p:nvSpPr>
            <p:cNvPr id="60" name="Rectangle 59">
              <a:extLst>
                <a:ext uri="{FF2B5EF4-FFF2-40B4-BE49-F238E27FC236}">
                  <a16:creationId xmlns:a16="http://schemas.microsoft.com/office/drawing/2014/main" id="{532362F2-2643-C246-8EE8-19515E570D67}"/>
                </a:ext>
              </a:extLst>
            </p:cNvPr>
            <p:cNvSpPr/>
            <p:nvPr/>
          </p:nvSpPr>
          <p:spPr>
            <a:xfrm>
              <a:off x="8994284" y="1457355"/>
              <a:ext cx="738673" cy="185457"/>
            </a:xfrm>
            <a:prstGeom prst="rect">
              <a:avLst/>
            </a:prstGeom>
            <a:solidFill>
              <a:schemeClr val="bg1">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a:ea typeface="+mn-ea"/>
                  <a:cs typeface="+mn-cs"/>
                </a:rPr>
                <a:t>Namespace</a:t>
              </a:r>
            </a:p>
          </p:txBody>
        </p:sp>
        <p:sp>
          <p:nvSpPr>
            <p:cNvPr id="61" name="Rectangle 60">
              <a:extLst>
                <a:ext uri="{FF2B5EF4-FFF2-40B4-BE49-F238E27FC236}">
                  <a16:creationId xmlns:a16="http://schemas.microsoft.com/office/drawing/2014/main" id="{CC984EB2-6445-E643-8EC5-96D6702C34C4}"/>
                </a:ext>
              </a:extLst>
            </p:cNvPr>
            <p:cNvSpPr/>
            <p:nvPr/>
          </p:nvSpPr>
          <p:spPr>
            <a:xfrm>
              <a:off x="9379534" y="1216661"/>
              <a:ext cx="353423" cy="203886"/>
            </a:xfrm>
            <a:prstGeom prst="rect">
              <a:avLst/>
            </a:prstGeom>
            <a:noFill/>
            <a:ln w="12700">
              <a:solidFill>
                <a:schemeClr val="accent4"/>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a:ea typeface="+mn-ea"/>
                  <a:cs typeface="+mn-cs"/>
                </a:rPr>
                <a:t>VM</a:t>
              </a:r>
            </a:p>
          </p:txBody>
        </p:sp>
        <p:sp>
          <p:nvSpPr>
            <p:cNvPr id="62" name="Rectangle 61">
              <a:extLst>
                <a:ext uri="{FF2B5EF4-FFF2-40B4-BE49-F238E27FC236}">
                  <a16:creationId xmlns:a16="http://schemas.microsoft.com/office/drawing/2014/main" id="{9BE2AEF4-99CB-6F4C-9D09-32D4330884BE}"/>
                </a:ext>
              </a:extLst>
            </p:cNvPr>
            <p:cNvSpPr/>
            <p:nvPr/>
          </p:nvSpPr>
          <p:spPr>
            <a:xfrm>
              <a:off x="8997308" y="1206758"/>
              <a:ext cx="356447" cy="21378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a:ea typeface="+mn-ea"/>
                  <a:cs typeface="+mn-cs"/>
                </a:rPr>
                <a:t>Pod</a:t>
              </a:r>
            </a:p>
          </p:txBody>
        </p:sp>
      </p:grpSp>
      <p:grpSp>
        <p:nvGrpSpPr>
          <p:cNvPr id="63" name="Group 62">
            <a:extLst>
              <a:ext uri="{FF2B5EF4-FFF2-40B4-BE49-F238E27FC236}">
                <a16:creationId xmlns:a16="http://schemas.microsoft.com/office/drawing/2014/main" id="{790FF1BF-C36D-0845-AD1E-FB060432B391}"/>
              </a:ext>
            </a:extLst>
          </p:cNvPr>
          <p:cNvGrpSpPr/>
          <p:nvPr/>
        </p:nvGrpSpPr>
        <p:grpSpPr>
          <a:xfrm>
            <a:off x="7263963" y="1081313"/>
            <a:ext cx="1143831" cy="2115046"/>
            <a:chOff x="9683687" y="1441754"/>
            <a:chExt cx="1525108" cy="2820060"/>
          </a:xfrm>
        </p:grpSpPr>
        <p:cxnSp>
          <p:nvCxnSpPr>
            <p:cNvPr id="64" name="Elbow Connector 63">
              <a:extLst>
                <a:ext uri="{FF2B5EF4-FFF2-40B4-BE49-F238E27FC236}">
                  <a16:creationId xmlns:a16="http://schemas.microsoft.com/office/drawing/2014/main" id="{AD85570A-2AC1-3C4D-A476-EE49C48DE8ED}"/>
                </a:ext>
              </a:extLst>
            </p:cNvPr>
            <p:cNvCxnSpPr>
              <a:cxnSpLocks/>
              <a:stCxn id="61" idx="3"/>
              <a:endCxn id="65" idx="0"/>
            </p:cNvCxnSpPr>
            <p:nvPr/>
          </p:nvCxnSpPr>
          <p:spPr bwMode="gray">
            <a:xfrm>
              <a:off x="9683687" y="1441754"/>
              <a:ext cx="1288588" cy="2247183"/>
            </a:xfrm>
            <a:prstGeom prst="bentConnector2">
              <a:avLst/>
            </a:prstGeom>
            <a:ln w="12700">
              <a:solidFill>
                <a:schemeClr val="accent2">
                  <a:lumMod val="50000"/>
                </a:schemeClr>
              </a:solidFill>
              <a:prstDash val="sysDot"/>
              <a:miter lim="800000"/>
              <a:tailEnd type="non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06E65DC-E8DA-804F-B206-C9874D2FA7EC}"/>
                </a:ext>
              </a:extLst>
            </p:cNvPr>
            <p:cNvSpPr/>
            <p:nvPr/>
          </p:nvSpPr>
          <p:spPr>
            <a:xfrm>
              <a:off x="10735754" y="3688937"/>
              <a:ext cx="473041" cy="572877"/>
            </a:xfrm>
            <a:prstGeom prst="rect">
              <a:avLst/>
            </a:prstGeom>
            <a:solidFill>
              <a:schemeClr val="accent2">
                <a:lumMod val="5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825" b="0" i="0" u="none" strike="noStrike" kern="1200" cap="none" spc="0" normalizeH="0" baseline="0" noProof="0">
                  <a:ln>
                    <a:noFill/>
                  </a:ln>
                  <a:solidFill>
                    <a:srgbClr val="FFFFFF"/>
                  </a:solidFill>
                  <a:effectLst/>
                  <a:uLnTx/>
                  <a:uFillTx/>
                  <a:latin typeface="Arial"/>
                  <a:ea typeface="+mn-ea"/>
                  <a:cs typeface="+mn-cs"/>
                </a:rPr>
                <a:t>VM</a:t>
              </a:r>
            </a:p>
          </p:txBody>
        </p:sp>
      </p:grpSp>
    </p:spTree>
    <p:extLst>
      <p:ext uri="{BB962C8B-B14F-4D97-AF65-F5344CB8AC3E}">
        <p14:creationId xmlns:p14="http://schemas.microsoft.com/office/powerpoint/2010/main" val="32227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Heptagon 58">
            <a:extLst>
              <a:ext uri="{FF2B5EF4-FFF2-40B4-BE49-F238E27FC236}">
                <a16:creationId xmlns:a16="http://schemas.microsoft.com/office/drawing/2014/main" id="{AC0F5129-D4F7-554C-BCBD-23E0B5FBC42D}"/>
              </a:ext>
            </a:extLst>
          </p:cNvPr>
          <p:cNvSpPr/>
          <p:nvPr/>
        </p:nvSpPr>
        <p:spPr>
          <a:xfrm>
            <a:off x="7782625" y="2345171"/>
            <a:ext cx="397826" cy="365993"/>
          </a:xfrm>
          <a:prstGeom prst="heptagon">
            <a:avLst/>
          </a:prstGeom>
          <a:noFill/>
          <a:ln w="1905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GB" sz="90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endParaRPr>
          </a:p>
        </p:txBody>
      </p:sp>
      <p:pic>
        <p:nvPicPr>
          <p:cNvPr id="43" name="Picture 42">
            <a:extLst>
              <a:ext uri="{FF2B5EF4-FFF2-40B4-BE49-F238E27FC236}">
                <a16:creationId xmlns:a16="http://schemas.microsoft.com/office/drawing/2014/main" id="{35BE2B6A-DD9E-1E42-B77D-009F9CFCB87B}"/>
              </a:ext>
            </a:extLst>
          </p:cNvPr>
          <p:cNvPicPr>
            <a:picLocks noChangeAspect="1"/>
          </p:cNvPicPr>
          <p:nvPr/>
        </p:nvPicPr>
        <p:blipFill rotWithShape="1">
          <a:blip r:embed="rId3" cstate="screen">
            <a:duotone>
              <a:schemeClr val="bg2">
                <a:shade val="45000"/>
                <a:satMod val="135000"/>
              </a:schemeClr>
              <a:prstClr val="white"/>
            </a:duotone>
            <a:extLst>
              <a:ext uri="{28A0092B-C50C-407E-A947-70E740481C1C}">
                <a14:useLocalDpi xmlns:a14="http://schemas.microsoft.com/office/drawing/2010/main"/>
              </a:ext>
            </a:extLst>
          </a:blip>
          <a:srcRect r="68899"/>
          <a:stretch/>
        </p:blipFill>
        <p:spPr>
          <a:xfrm>
            <a:off x="755095" y="2306091"/>
            <a:ext cx="589276" cy="524786"/>
          </a:xfrm>
          <a:prstGeom prst="rect">
            <a:avLst/>
          </a:prstGeom>
          <a:solidFill>
            <a:schemeClr val="tx2"/>
          </a:solidFill>
        </p:spPr>
      </p:pic>
      <p:sp>
        <p:nvSpPr>
          <p:cNvPr id="49" name="Rectangle 48">
            <a:extLst>
              <a:ext uri="{FF2B5EF4-FFF2-40B4-BE49-F238E27FC236}">
                <a16:creationId xmlns:a16="http://schemas.microsoft.com/office/drawing/2014/main" id="{3737201D-C176-8B46-BF93-B4E8D84BCA7E}"/>
              </a:ext>
            </a:extLst>
          </p:cNvPr>
          <p:cNvSpPr/>
          <p:nvPr/>
        </p:nvSpPr>
        <p:spPr>
          <a:xfrm flipH="1">
            <a:off x="1636391" y="1789740"/>
            <a:ext cx="5787690" cy="2482770"/>
          </a:xfrm>
          <a:prstGeom prst="rect">
            <a:avLst/>
          </a:prstGeom>
          <a:solidFill>
            <a:schemeClr val="tx2">
              <a:lumMod val="85000"/>
            </a:schemeClr>
          </a:solidFill>
          <a:ln w="25400">
            <a:no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de-DE" sz="4500" b="0" i="0" u="none" strike="noStrike" kern="1200" cap="none" spc="0" normalizeH="0" baseline="0" noProof="0">
              <a:ln>
                <a:noFill/>
              </a:ln>
              <a:solidFill>
                <a:srgbClr val="0095D3"/>
              </a:solidFill>
              <a:effectLst/>
              <a:uLnTx/>
              <a:uFillTx/>
              <a:latin typeface="Calibri" panose="020F0502020204030204" pitchFamily="34" charset="0"/>
              <a:ea typeface="+mn-ea"/>
              <a:cs typeface="Calibri" panose="020F0502020204030204" pitchFamily="34" charset="0"/>
            </a:endParaRPr>
          </a:p>
        </p:txBody>
      </p:sp>
      <p:sp>
        <p:nvSpPr>
          <p:cNvPr id="2" name="Title 1">
            <a:extLst>
              <a:ext uri="{FF2B5EF4-FFF2-40B4-BE49-F238E27FC236}">
                <a16:creationId xmlns:a16="http://schemas.microsoft.com/office/drawing/2014/main" id="{1EC65288-2B7A-43D7-A44F-A5189B253315}"/>
              </a:ext>
            </a:extLst>
          </p:cNvPr>
          <p:cNvSpPr>
            <a:spLocks noGrp="1"/>
          </p:cNvSpPr>
          <p:nvPr>
            <p:ph type="title"/>
          </p:nvPr>
        </p:nvSpPr>
        <p:spPr/>
        <p:txBody>
          <a:bodyPr/>
          <a:lstStyle/>
          <a:p>
            <a:r>
              <a:rPr lang="en-US" err="1"/>
              <a:t>Tanzu</a:t>
            </a:r>
            <a:r>
              <a:rPr lang="en-US"/>
              <a:t> Mission Control</a:t>
            </a:r>
          </a:p>
        </p:txBody>
      </p:sp>
      <p:sp>
        <p:nvSpPr>
          <p:cNvPr id="3" name="Subtitle 2">
            <a:extLst>
              <a:ext uri="{FF2B5EF4-FFF2-40B4-BE49-F238E27FC236}">
                <a16:creationId xmlns:a16="http://schemas.microsoft.com/office/drawing/2014/main" id="{9B6CD88A-C780-9B41-847F-FE782CEC4773}"/>
              </a:ext>
            </a:extLst>
          </p:cNvPr>
          <p:cNvSpPr>
            <a:spLocks noGrp="1"/>
          </p:cNvSpPr>
          <p:nvPr>
            <p:ph type="subTitle" idx="1"/>
          </p:nvPr>
        </p:nvSpPr>
        <p:spPr/>
        <p:txBody>
          <a:bodyPr/>
          <a:lstStyle/>
          <a:p>
            <a:r>
              <a:rPr lang="en-US"/>
              <a:t>Centralized management of policy and security for all clusters across all teams</a:t>
            </a:r>
          </a:p>
        </p:txBody>
      </p:sp>
      <p:sp>
        <p:nvSpPr>
          <p:cNvPr id="7" name="Rectangle 6">
            <a:extLst>
              <a:ext uri="{FF2B5EF4-FFF2-40B4-BE49-F238E27FC236}">
                <a16:creationId xmlns:a16="http://schemas.microsoft.com/office/drawing/2014/main" id="{9D7D2E3F-E399-A74B-9D5D-954F2935992B}"/>
              </a:ext>
            </a:extLst>
          </p:cNvPr>
          <p:cNvSpPr/>
          <p:nvPr/>
        </p:nvSpPr>
        <p:spPr>
          <a:xfrm>
            <a:off x="1832499" y="3163115"/>
            <a:ext cx="1660412" cy="917051"/>
          </a:xfrm>
          <a:prstGeom prst="rect">
            <a:avLst/>
          </a:prstGeom>
          <a:solidFill>
            <a:schemeClr val="tx2"/>
          </a:solidFill>
          <a:ln w="25400">
            <a:noFill/>
            <a:prstDash val="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405000"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444444"/>
                </a:solidFill>
                <a:effectLst/>
                <a:uLnTx/>
                <a:uFillTx/>
                <a:latin typeface="Calibri" panose="020F0502020204030204" pitchFamily="34" charset="0"/>
                <a:ea typeface="+mn-ea"/>
                <a:cs typeface="Calibri" panose="020F0502020204030204" pitchFamily="34" charset="0"/>
              </a:rPr>
              <a:t>Observability &amp; diagnostics</a:t>
            </a:r>
          </a:p>
        </p:txBody>
      </p:sp>
      <p:sp>
        <p:nvSpPr>
          <p:cNvPr id="15" name="TextBox 14">
            <a:extLst>
              <a:ext uri="{FF2B5EF4-FFF2-40B4-BE49-F238E27FC236}">
                <a16:creationId xmlns:a16="http://schemas.microsoft.com/office/drawing/2014/main" id="{F1DF5470-3503-604B-93C5-142DAA031C7F}"/>
              </a:ext>
            </a:extLst>
          </p:cNvPr>
          <p:cNvSpPr txBox="1"/>
          <p:nvPr/>
        </p:nvSpPr>
        <p:spPr>
          <a:xfrm>
            <a:off x="545665" y="2017772"/>
            <a:ext cx="1050758" cy="184666"/>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200" b="0" i="0" u="none" strike="noStrike" kern="1200" cap="none" spc="0" normalizeH="0" baseline="0" noProof="0">
                <a:ln>
                  <a:noFill/>
                </a:ln>
                <a:solidFill>
                  <a:srgbClr val="444444">
                    <a:lumMod val="50000"/>
                  </a:srgbClr>
                </a:solidFill>
                <a:effectLst/>
                <a:uLnTx/>
                <a:uFillTx/>
                <a:latin typeface="Calibri" panose="020F0502020204030204" pitchFamily="34" charset="0"/>
                <a:ea typeface="+mn-ea"/>
                <a:cs typeface="Calibri" panose="020F0502020204030204" pitchFamily="34" charset="0"/>
              </a:rPr>
              <a:t>Provision</a:t>
            </a:r>
          </a:p>
        </p:txBody>
      </p:sp>
      <p:sp>
        <p:nvSpPr>
          <p:cNvPr id="16" name="TextBox 15">
            <a:extLst>
              <a:ext uri="{FF2B5EF4-FFF2-40B4-BE49-F238E27FC236}">
                <a16:creationId xmlns:a16="http://schemas.microsoft.com/office/drawing/2014/main" id="{7AAA66F1-1634-7B4A-B554-C8B1E1C9A630}"/>
              </a:ext>
            </a:extLst>
          </p:cNvPr>
          <p:cNvSpPr txBox="1"/>
          <p:nvPr/>
        </p:nvSpPr>
        <p:spPr>
          <a:xfrm>
            <a:off x="7463963" y="2017772"/>
            <a:ext cx="1050758" cy="184666"/>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200" b="0" i="0" u="none" strike="noStrike" kern="1200" cap="none" spc="0" normalizeH="0" baseline="0" noProof="0">
                <a:ln>
                  <a:noFill/>
                </a:ln>
                <a:solidFill>
                  <a:srgbClr val="444444">
                    <a:lumMod val="50000"/>
                  </a:srgbClr>
                </a:solidFill>
                <a:effectLst/>
                <a:uLnTx/>
                <a:uFillTx/>
                <a:latin typeface="Calibri" panose="020F0502020204030204" pitchFamily="34" charset="0"/>
                <a:ea typeface="+mn-ea"/>
                <a:cs typeface="Calibri" panose="020F0502020204030204" pitchFamily="34" charset="0"/>
              </a:rPr>
              <a:t>Attach</a:t>
            </a:r>
          </a:p>
        </p:txBody>
      </p:sp>
      <p:sp>
        <p:nvSpPr>
          <p:cNvPr id="47" name="TextBox 46">
            <a:extLst>
              <a:ext uri="{FF2B5EF4-FFF2-40B4-BE49-F238E27FC236}">
                <a16:creationId xmlns:a16="http://schemas.microsoft.com/office/drawing/2014/main" id="{B0BBC864-BB35-374D-B4FA-83C5F6DC506E}"/>
              </a:ext>
            </a:extLst>
          </p:cNvPr>
          <p:cNvSpPr txBox="1"/>
          <p:nvPr/>
        </p:nvSpPr>
        <p:spPr>
          <a:xfrm>
            <a:off x="3207416" y="1441670"/>
            <a:ext cx="2628900" cy="207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350" b="0" i="0" u="none" strike="noStrike" kern="1200" cap="none" spc="0" normalizeH="0" baseline="0" noProof="0" err="1">
                <a:ln>
                  <a:noFill/>
                </a:ln>
                <a:solidFill>
                  <a:srgbClr val="6EA204"/>
                </a:solidFill>
                <a:effectLst/>
                <a:uLnTx/>
                <a:uFillTx/>
                <a:latin typeface="Calibri" panose="020F0502020204030204" pitchFamily="34" charset="0"/>
                <a:ea typeface="+mn-ea"/>
                <a:cs typeface="Calibri" panose="020F0502020204030204" pitchFamily="34" charset="0"/>
                <a:sym typeface="Metropolis Regular"/>
              </a:rPr>
              <a:t>Tanzu</a:t>
            </a:r>
            <a:r>
              <a:rPr kumimoji="0" lang="en-US" sz="1350" b="0" i="0" u="none" strike="noStrike" kern="1200" cap="none" spc="0" normalizeH="0" baseline="0" noProof="0">
                <a:ln>
                  <a:noFill/>
                </a:ln>
                <a:solidFill>
                  <a:srgbClr val="6EA204"/>
                </a:solidFill>
                <a:effectLst/>
                <a:uLnTx/>
                <a:uFillTx/>
                <a:latin typeface="Calibri" panose="020F0502020204030204" pitchFamily="34" charset="0"/>
                <a:ea typeface="+mn-ea"/>
                <a:cs typeface="Calibri" panose="020F0502020204030204" pitchFamily="34" charset="0"/>
                <a:sym typeface="Metropolis Regular"/>
              </a:rPr>
              <a:t> Mission Control</a:t>
            </a:r>
          </a:p>
        </p:txBody>
      </p:sp>
      <p:sp>
        <p:nvSpPr>
          <p:cNvPr id="35" name="Rectangle 34">
            <a:extLst>
              <a:ext uri="{FF2B5EF4-FFF2-40B4-BE49-F238E27FC236}">
                <a16:creationId xmlns:a16="http://schemas.microsoft.com/office/drawing/2014/main" id="{F2D1C6FE-ADAC-D64A-AC4A-AA0F5A405F8E}"/>
              </a:ext>
            </a:extLst>
          </p:cNvPr>
          <p:cNvSpPr/>
          <p:nvPr/>
        </p:nvSpPr>
        <p:spPr>
          <a:xfrm>
            <a:off x="2923057" y="1993387"/>
            <a:ext cx="1015745" cy="1029407"/>
          </a:xfrm>
          <a:prstGeom prst="rect">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rPr>
              <a:t>Identity &amp; access</a:t>
            </a:r>
          </a:p>
        </p:txBody>
      </p:sp>
      <p:sp>
        <p:nvSpPr>
          <p:cNvPr id="36" name="Rectangle 35">
            <a:extLst>
              <a:ext uri="{FF2B5EF4-FFF2-40B4-BE49-F238E27FC236}">
                <a16:creationId xmlns:a16="http://schemas.microsoft.com/office/drawing/2014/main" id="{7A5E367B-5003-6F45-8D09-18BF0BF209CC}"/>
              </a:ext>
            </a:extLst>
          </p:cNvPr>
          <p:cNvSpPr/>
          <p:nvPr/>
        </p:nvSpPr>
        <p:spPr>
          <a:xfrm>
            <a:off x="4018740" y="1993387"/>
            <a:ext cx="1015745" cy="1029407"/>
          </a:xfrm>
          <a:prstGeom prst="rect">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rPr>
              <a:t>Security &amp; configuration</a:t>
            </a:r>
          </a:p>
        </p:txBody>
      </p:sp>
      <p:sp>
        <p:nvSpPr>
          <p:cNvPr id="37" name="Rectangle 36">
            <a:extLst>
              <a:ext uri="{FF2B5EF4-FFF2-40B4-BE49-F238E27FC236}">
                <a16:creationId xmlns:a16="http://schemas.microsoft.com/office/drawing/2014/main" id="{E5368DA1-45E1-7548-B20C-AA787328790B}"/>
              </a:ext>
            </a:extLst>
          </p:cNvPr>
          <p:cNvSpPr/>
          <p:nvPr/>
        </p:nvSpPr>
        <p:spPr>
          <a:xfrm>
            <a:off x="5120807" y="1994443"/>
            <a:ext cx="1015745" cy="1029407"/>
          </a:xfrm>
          <a:prstGeom prst="rect">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rPr>
              <a:t>Audit &amp; compliance</a:t>
            </a:r>
          </a:p>
        </p:txBody>
      </p:sp>
      <p:sp>
        <p:nvSpPr>
          <p:cNvPr id="42" name="Rectangle 41">
            <a:extLst>
              <a:ext uri="{FF2B5EF4-FFF2-40B4-BE49-F238E27FC236}">
                <a16:creationId xmlns:a16="http://schemas.microsoft.com/office/drawing/2014/main" id="{73C37B7D-A434-624B-8A4B-CC562BCD40AE}"/>
              </a:ext>
            </a:extLst>
          </p:cNvPr>
          <p:cNvSpPr/>
          <p:nvPr/>
        </p:nvSpPr>
        <p:spPr>
          <a:xfrm>
            <a:off x="6222874" y="1993387"/>
            <a:ext cx="1015745" cy="1029407"/>
          </a:xfrm>
          <a:prstGeom prst="rect">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rPr>
              <a:t>Data protection</a:t>
            </a:r>
          </a:p>
        </p:txBody>
      </p:sp>
      <p:sp>
        <p:nvSpPr>
          <p:cNvPr id="45" name="Rectangle 44">
            <a:extLst>
              <a:ext uri="{FF2B5EF4-FFF2-40B4-BE49-F238E27FC236}">
                <a16:creationId xmlns:a16="http://schemas.microsoft.com/office/drawing/2014/main" id="{54C4CFBE-30DA-CD4E-8F48-F5AC7271F6F3}"/>
              </a:ext>
            </a:extLst>
          </p:cNvPr>
          <p:cNvSpPr/>
          <p:nvPr/>
        </p:nvSpPr>
        <p:spPr>
          <a:xfrm>
            <a:off x="5578208" y="3163115"/>
            <a:ext cx="1660412" cy="917051"/>
          </a:xfrm>
          <a:prstGeom prst="rect">
            <a:avLst/>
          </a:prstGeom>
          <a:solidFill>
            <a:schemeClr val="tx2"/>
          </a:solidFill>
          <a:ln w="25400">
            <a:noFill/>
            <a:prstDash val="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405000"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444444"/>
                </a:solidFill>
                <a:effectLst/>
                <a:uLnTx/>
                <a:uFillTx/>
                <a:latin typeface="Calibri" panose="020F0502020204030204" pitchFamily="34" charset="0"/>
                <a:ea typeface="+mn-ea"/>
                <a:cs typeface="Calibri" panose="020F0502020204030204" pitchFamily="34" charset="0"/>
              </a:rPr>
              <a:t>Connectivity &amp; traffic management</a:t>
            </a:r>
          </a:p>
        </p:txBody>
      </p:sp>
      <p:sp>
        <p:nvSpPr>
          <p:cNvPr id="46" name="Rectangle 45">
            <a:extLst>
              <a:ext uri="{FF2B5EF4-FFF2-40B4-BE49-F238E27FC236}">
                <a16:creationId xmlns:a16="http://schemas.microsoft.com/office/drawing/2014/main" id="{154C2B34-7E07-F146-9C25-669188D8B8E9}"/>
              </a:ext>
            </a:extLst>
          </p:cNvPr>
          <p:cNvSpPr/>
          <p:nvPr/>
        </p:nvSpPr>
        <p:spPr>
          <a:xfrm>
            <a:off x="3710490" y="3163115"/>
            <a:ext cx="1660412" cy="917051"/>
          </a:xfrm>
          <a:prstGeom prst="rect">
            <a:avLst/>
          </a:prstGeom>
          <a:solidFill>
            <a:schemeClr val="tx2"/>
          </a:solidFill>
          <a:ln w="25400">
            <a:noFill/>
            <a:prstDash val="dash"/>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405000"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444444"/>
                </a:solidFill>
                <a:effectLst/>
                <a:uLnTx/>
                <a:uFillTx/>
                <a:latin typeface="Calibri" panose="020F0502020204030204" pitchFamily="34" charset="0"/>
                <a:ea typeface="+mn-ea"/>
                <a:cs typeface="Calibri" panose="020F0502020204030204" pitchFamily="34" charset="0"/>
              </a:rPr>
              <a:t>Optimization</a:t>
            </a:r>
          </a:p>
        </p:txBody>
      </p:sp>
      <p:pic>
        <p:nvPicPr>
          <p:cNvPr id="48" name="Graphic 47">
            <a:extLst>
              <a:ext uri="{FF2B5EF4-FFF2-40B4-BE49-F238E27FC236}">
                <a16:creationId xmlns:a16="http://schemas.microsoft.com/office/drawing/2014/main" id="{D26D00CA-7D86-E043-860D-61AE6A7C84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8393" y="3270703"/>
            <a:ext cx="317279" cy="317279"/>
          </a:xfrm>
          <a:prstGeom prst="rect">
            <a:avLst/>
          </a:prstGeom>
        </p:spPr>
      </p:pic>
      <p:pic>
        <p:nvPicPr>
          <p:cNvPr id="50" name="Graphic 49">
            <a:extLst>
              <a:ext uri="{FF2B5EF4-FFF2-40B4-BE49-F238E27FC236}">
                <a16:creationId xmlns:a16="http://schemas.microsoft.com/office/drawing/2014/main" id="{FA11E9C8-E292-BB41-A1D7-93298C033B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2876" y="3270702"/>
            <a:ext cx="285457" cy="298922"/>
          </a:xfrm>
          <a:prstGeom prst="rect">
            <a:avLst/>
          </a:prstGeom>
        </p:spPr>
      </p:pic>
      <p:pic>
        <p:nvPicPr>
          <p:cNvPr id="51" name="Graphic 50">
            <a:extLst>
              <a:ext uri="{FF2B5EF4-FFF2-40B4-BE49-F238E27FC236}">
                <a16:creationId xmlns:a16="http://schemas.microsoft.com/office/drawing/2014/main" id="{F4955D02-EA9B-A749-87FA-BA0B9157E0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56853" y="3272374"/>
            <a:ext cx="346766" cy="343969"/>
          </a:xfrm>
          <a:prstGeom prst="rect">
            <a:avLst/>
          </a:prstGeom>
        </p:spPr>
      </p:pic>
      <p:sp>
        <p:nvSpPr>
          <p:cNvPr id="55" name="Heptagon 54">
            <a:extLst>
              <a:ext uri="{FF2B5EF4-FFF2-40B4-BE49-F238E27FC236}">
                <a16:creationId xmlns:a16="http://schemas.microsoft.com/office/drawing/2014/main" id="{1D2125DA-E3A6-1740-A78E-2BF40D0468E5}"/>
              </a:ext>
            </a:extLst>
          </p:cNvPr>
          <p:cNvSpPr/>
          <p:nvPr/>
        </p:nvSpPr>
        <p:spPr>
          <a:xfrm>
            <a:off x="866096" y="2820641"/>
            <a:ext cx="397826" cy="365993"/>
          </a:xfrm>
          <a:prstGeom prst="heptagon">
            <a:avLst/>
          </a:prstGeom>
          <a:noFill/>
          <a:ln w="1905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GB" sz="90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endParaRPr>
          </a:p>
        </p:txBody>
      </p:sp>
      <p:sp>
        <p:nvSpPr>
          <p:cNvPr id="56" name="Heptagon 55">
            <a:extLst>
              <a:ext uri="{FF2B5EF4-FFF2-40B4-BE49-F238E27FC236}">
                <a16:creationId xmlns:a16="http://schemas.microsoft.com/office/drawing/2014/main" id="{2BB7D49A-3175-F643-9C04-6AD647A6AAA6}"/>
              </a:ext>
            </a:extLst>
          </p:cNvPr>
          <p:cNvSpPr/>
          <p:nvPr/>
        </p:nvSpPr>
        <p:spPr>
          <a:xfrm>
            <a:off x="872359" y="3292660"/>
            <a:ext cx="397826" cy="365993"/>
          </a:xfrm>
          <a:prstGeom prst="heptagon">
            <a:avLst/>
          </a:prstGeom>
          <a:noFill/>
          <a:ln w="1905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GB" sz="90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endParaRPr>
          </a:p>
        </p:txBody>
      </p:sp>
      <p:pic>
        <p:nvPicPr>
          <p:cNvPr id="57" name="Picture 56">
            <a:extLst>
              <a:ext uri="{FF2B5EF4-FFF2-40B4-BE49-F238E27FC236}">
                <a16:creationId xmlns:a16="http://schemas.microsoft.com/office/drawing/2014/main" id="{75383698-5568-9548-AB86-02F60077AC21}"/>
              </a:ext>
            </a:extLst>
          </p:cNvPr>
          <p:cNvPicPr>
            <a:picLocks noChangeAspect="1"/>
          </p:cNvPicPr>
          <p:nvPr/>
        </p:nvPicPr>
        <p:blipFill rotWithShape="1">
          <a:blip r:embed="rId10">
            <a:duotone>
              <a:schemeClr val="bg2">
                <a:shade val="45000"/>
                <a:satMod val="135000"/>
              </a:schemeClr>
              <a:prstClr val="white"/>
            </a:duotone>
          </a:blip>
          <a:srcRect r="59884"/>
          <a:stretch/>
        </p:blipFill>
        <p:spPr>
          <a:xfrm>
            <a:off x="962378" y="3384906"/>
            <a:ext cx="241405" cy="173949"/>
          </a:xfrm>
          <a:prstGeom prst="rect">
            <a:avLst/>
          </a:prstGeom>
        </p:spPr>
      </p:pic>
      <p:pic>
        <p:nvPicPr>
          <p:cNvPr id="58" name="Picture 57" descr="A close up of a logo&#10;&#10;Description automatically generated">
            <a:extLst>
              <a:ext uri="{FF2B5EF4-FFF2-40B4-BE49-F238E27FC236}">
                <a16:creationId xmlns:a16="http://schemas.microsoft.com/office/drawing/2014/main" id="{7E0AC1F9-2DCE-0D43-B62C-48C00B23D06F}"/>
              </a:ext>
            </a:extLst>
          </p:cNvPr>
          <p:cNvPicPr>
            <a:picLocks noChangeAspect="1"/>
          </p:cNvPicPr>
          <p:nvPr/>
        </p:nvPicPr>
        <p:blipFill>
          <a:blip r:embed="rId11">
            <a:duotone>
              <a:schemeClr val="bg2">
                <a:shade val="45000"/>
                <a:satMod val="135000"/>
              </a:schemeClr>
              <a:prstClr val="white"/>
            </a:duotone>
          </a:blip>
          <a:stretch>
            <a:fillRect/>
          </a:stretch>
        </p:blipFill>
        <p:spPr>
          <a:xfrm>
            <a:off x="881292" y="2910992"/>
            <a:ext cx="367431" cy="205761"/>
          </a:xfrm>
          <a:prstGeom prst="rect">
            <a:avLst/>
          </a:prstGeom>
        </p:spPr>
      </p:pic>
      <p:sp>
        <p:nvSpPr>
          <p:cNvPr id="60" name="Heptagon 59">
            <a:extLst>
              <a:ext uri="{FF2B5EF4-FFF2-40B4-BE49-F238E27FC236}">
                <a16:creationId xmlns:a16="http://schemas.microsoft.com/office/drawing/2014/main" id="{726BF411-3B03-AE42-ACF7-53C8DF50F01B}"/>
              </a:ext>
            </a:extLst>
          </p:cNvPr>
          <p:cNvSpPr/>
          <p:nvPr/>
        </p:nvSpPr>
        <p:spPr>
          <a:xfrm>
            <a:off x="7560655" y="2777029"/>
            <a:ext cx="397826" cy="365993"/>
          </a:xfrm>
          <a:prstGeom prst="heptagon">
            <a:avLst/>
          </a:prstGeom>
          <a:noFill/>
          <a:ln w="1905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GB" sz="90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endParaRPr>
          </a:p>
        </p:txBody>
      </p:sp>
      <p:sp>
        <p:nvSpPr>
          <p:cNvPr id="61" name="Heptagon 60">
            <a:extLst>
              <a:ext uri="{FF2B5EF4-FFF2-40B4-BE49-F238E27FC236}">
                <a16:creationId xmlns:a16="http://schemas.microsoft.com/office/drawing/2014/main" id="{16337537-C59C-654B-BFBD-580360965B2D}"/>
              </a:ext>
            </a:extLst>
          </p:cNvPr>
          <p:cNvSpPr/>
          <p:nvPr/>
        </p:nvSpPr>
        <p:spPr>
          <a:xfrm>
            <a:off x="8006702" y="2774231"/>
            <a:ext cx="397826" cy="365993"/>
          </a:xfrm>
          <a:prstGeom prst="heptagon">
            <a:avLst/>
          </a:prstGeom>
          <a:noFill/>
          <a:ln w="1905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GB" sz="90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endParaRPr>
          </a:p>
        </p:txBody>
      </p:sp>
      <p:sp>
        <p:nvSpPr>
          <p:cNvPr id="62" name="Heptagon 61">
            <a:extLst>
              <a:ext uri="{FF2B5EF4-FFF2-40B4-BE49-F238E27FC236}">
                <a16:creationId xmlns:a16="http://schemas.microsoft.com/office/drawing/2014/main" id="{E9349846-21C9-8D4D-9A6C-933A75CB4317}"/>
              </a:ext>
            </a:extLst>
          </p:cNvPr>
          <p:cNvSpPr/>
          <p:nvPr/>
        </p:nvSpPr>
        <p:spPr>
          <a:xfrm>
            <a:off x="7560655" y="3241656"/>
            <a:ext cx="397826" cy="365993"/>
          </a:xfrm>
          <a:prstGeom prst="heptagon">
            <a:avLst/>
          </a:prstGeom>
          <a:noFill/>
          <a:ln w="1905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GB" sz="90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endParaRPr>
          </a:p>
        </p:txBody>
      </p:sp>
      <p:sp>
        <p:nvSpPr>
          <p:cNvPr id="63" name="Heptagon 62">
            <a:extLst>
              <a:ext uri="{FF2B5EF4-FFF2-40B4-BE49-F238E27FC236}">
                <a16:creationId xmlns:a16="http://schemas.microsoft.com/office/drawing/2014/main" id="{EEB4D7C6-3628-304A-AE7A-86F77149F69A}"/>
              </a:ext>
            </a:extLst>
          </p:cNvPr>
          <p:cNvSpPr/>
          <p:nvPr/>
        </p:nvSpPr>
        <p:spPr>
          <a:xfrm>
            <a:off x="8006702" y="3238858"/>
            <a:ext cx="397826" cy="365993"/>
          </a:xfrm>
          <a:prstGeom prst="heptagon">
            <a:avLst/>
          </a:prstGeom>
          <a:noFill/>
          <a:ln w="1905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GB" sz="90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endParaRPr>
          </a:p>
        </p:txBody>
      </p:sp>
      <p:sp>
        <p:nvSpPr>
          <p:cNvPr id="64" name="Heptagon 63">
            <a:extLst>
              <a:ext uri="{FF2B5EF4-FFF2-40B4-BE49-F238E27FC236}">
                <a16:creationId xmlns:a16="http://schemas.microsoft.com/office/drawing/2014/main" id="{78275AFC-29AA-C643-B4EA-3777EDC11D4B}"/>
              </a:ext>
            </a:extLst>
          </p:cNvPr>
          <p:cNvSpPr/>
          <p:nvPr/>
        </p:nvSpPr>
        <p:spPr>
          <a:xfrm>
            <a:off x="7791403" y="3661765"/>
            <a:ext cx="397826" cy="365993"/>
          </a:xfrm>
          <a:prstGeom prst="heptagon">
            <a:avLst/>
          </a:prstGeom>
          <a:noFill/>
          <a:ln w="19050">
            <a:solidFill>
              <a:schemeClr val="bg2">
                <a:lumMod val="9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endParaRPr kumimoji="0" lang="en-GB" sz="90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endParaRPr>
          </a:p>
        </p:txBody>
      </p:sp>
      <p:pic>
        <p:nvPicPr>
          <p:cNvPr id="19" name="Picture 18" descr="A close up of a sign&#10;&#10;Description automatically generated">
            <a:extLst>
              <a:ext uri="{FF2B5EF4-FFF2-40B4-BE49-F238E27FC236}">
                <a16:creationId xmlns:a16="http://schemas.microsoft.com/office/drawing/2014/main" id="{D9A13E80-66EC-A94F-BFB8-C8D36A264DAC}"/>
              </a:ext>
            </a:extLst>
          </p:cNvPr>
          <p:cNvPicPr>
            <a:picLocks noChangeAspect="1"/>
          </p:cNvPicPr>
          <p:nvPr/>
        </p:nvPicPr>
        <p:blipFill rotWithShape="1">
          <a:blip r:embed="rId12">
            <a:duotone>
              <a:schemeClr val="bg2">
                <a:shade val="45000"/>
                <a:satMod val="135000"/>
              </a:schemeClr>
              <a:prstClr val="white"/>
            </a:duotone>
          </a:blip>
          <a:srcRect b="39611"/>
          <a:stretch/>
        </p:blipFill>
        <p:spPr>
          <a:xfrm>
            <a:off x="7820219" y="3801650"/>
            <a:ext cx="360107" cy="110037"/>
          </a:xfrm>
          <a:prstGeom prst="rect">
            <a:avLst/>
          </a:prstGeom>
        </p:spPr>
      </p:pic>
      <p:pic>
        <p:nvPicPr>
          <p:cNvPr id="21" name="Picture 20" descr="A close up of a logo&#10;&#10;Description automatically generated">
            <a:extLst>
              <a:ext uri="{FF2B5EF4-FFF2-40B4-BE49-F238E27FC236}">
                <a16:creationId xmlns:a16="http://schemas.microsoft.com/office/drawing/2014/main" id="{5ACCF2D6-D8F8-E042-A4BA-32BF34BECF5C}"/>
              </a:ext>
            </a:extLst>
          </p:cNvPr>
          <p:cNvPicPr>
            <a:picLocks noChangeAspect="1"/>
          </p:cNvPicPr>
          <p:nvPr/>
        </p:nvPicPr>
        <p:blipFill>
          <a:blip r:embed="rId13">
            <a:duotone>
              <a:schemeClr val="bg2">
                <a:shade val="45000"/>
                <a:satMod val="135000"/>
              </a:schemeClr>
              <a:prstClr val="white"/>
            </a:duotone>
          </a:blip>
          <a:stretch>
            <a:fillRect/>
          </a:stretch>
        </p:blipFill>
        <p:spPr>
          <a:xfrm>
            <a:off x="7887428" y="2445386"/>
            <a:ext cx="188217" cy="188217"/>
          </a:xfrm>
          <a:prstGeom prst="rect">
            <a:avLst/>
          </a:prstGeom>
        </p:spPr>
      </p:pic>
      <p:pic>
        <p:nvPicPr>
          <p:cNvPr id="34" name="Picture 33" descr="A picture containing room&#10;&#10;Description automatically generated">
            <a:extLst>
              <a:ext uri="{FF2B5EF4-FFF2-40B4-BE49-F238E27FC236}">
                <a16:creationId xmlns:a16="http://schemas.microsoft.com/office/drawing/2014/main" id="{00C8D00A-34F4-E642-8C93-A5582607663A}"/>
              </a:ext>
            </a:extLst>
          </p:cNvPr>
          <p:cNvPicPr>
            <a:picLocks noChangeAspect="1"/>
          </p:cNvPicPr>
          <p:nvPr/>
        </p:nvPicPr>
        <p:blipFill>
          <a:blip r:embed="rId14">
            <a:duotone>
              <a:schemeClr val="bg2">
                <a:shade val="45000"/>
                <a:satMod val="135000"/>
              </a:schemeClr>
              <a:prstClr val="white"/>
            </a:duotone>
          </a:blip>
          <a:stretch>
            <a:fillRect/>
          </a:stretch>
        </p:blipFill>
        <p:spPr>
          <a:xfrm>
            <a:off x="7658743" y="3346547"/>
            <a:ext cx="200873" cy="166349"/>
          </a:xfrm>
          <a:prstGeom prst="rect">
            <a:avLst/>
          </a:prstGeom>
        </p:spPr>
      </p:pic>
      <p:pic>
        <p:nvPicPr>
          <p:cNvPr id="66" name="Picture 65" descr="A close up of a sign&#10;&#10;Description automatically generated">
            <a:extLst>
              <a:ext uri="{FF2B5EF4-FFF2-40B4-BE49-F238E27FC236}">
                <a16:creationId xmlns:a16="http://schemas.microsoft.com/office/drawing/2014/main" id="{4C553EC9-CA41-8E47-B64F-8A37221AB587}"/>
              </a:ext>
            </a:extLst>
          </p:cNvPr>
          <p:cNvPicPr>
            <a:picLocks noChangeAspect="1"/>
          </p:cNvPicPr>
          <p:nvPr/>
        </p:nvPicPr>
        <p:blipFill>
          <a:blip r:embed="rId15">
            <a:duotone>
              <a:schemeClr val="bg2">
                <a:shade val="45000"/>
                <a:satMod val="135000"/>
              </a:schemeClr>
              <a:prstClr val="white"/>
            </a:duotone>
          </a:blip>
          <a:stretch>
            <a:fillRect/>
          </a:stretch>
        </p:blipFill>
        <p:spPr>
          <a:xfrm>
            <a:off x="8107767" y="3327430"/>
            <a:ext cx="185467" cy="185467"/>
          </a:xfrm>
          <a:prstGeom prst="rect">
            <a:avLst/>
          </a:prstGeom>
        </p:spPr>
      </p:pic>
      <p:pic>
        <p:nvPicPr>
          <p:cNvPr id="68" name="Picture 67" descr="A close up of a logo&#10;&#10;Description automatically generated">
            <a:extLst>
              <a:ext uri="{FF2B5EF4-FFF2-40B4-BE49-F238E27FC236}">
                <a16:creationId xmlns:a16="http://schemas.microsoft.com/office/drawing/2014/main" id="{82D6324B-9197-1C42-9C03-86E6F7C7211B}"/>
              </a:ext>
            </a:extLst>
          </p:cNvPr>
          <p:cNvPicPr>
            <a:picLocks noChangeAspect="1"/>
          </p:cNvPicPr>
          <p:nvPr/>
        </p:nvPicPr>
        <p:blipFill rotWithShape="1">
          <a:blip r:embed="rId16">
            <a:duotone>
              <a:schemeClr val="bg2">
                <a:shade val="45000"/>
                <a:satMod val="135000"/>
              </a:schemeClr>
              <a:prstClr val="white"/>
            </a:duotone>
          </a:blip>
          <a:srcRect l="5353" r="61256"/>
          <a:stretch/>
        </p:blipFill>
        <p:spPr>
          <a:xfrm>
            <a:off x="8093441" y="2809800"/>
            <a:ext cx="214118" cy="302456"/>
          </a:xfrm>
          <a:prstGeom prst="rect">
            <a:avLst/>
          </a:prstGeom>
        </p:spPr>
      </p:pic>
      <p:pic>
        <p:nvPicPr>
          <p:cNvPr id="70" name="Picture 69" descr="A picture containing clock&#10;&#10;Description automatically generated">
            <a:extLst>
              <a:ext uri="{FF2B5EF4-FFF2-40B4-BE49-F238E27FC236}">
                <a16:creationId xmlns:a16="http://schemas.microsoft.com/office/drawing/2014/main" id="{DD07C115-18A0-7942-8BA8-ED84764C9032}"/>
              </a:ext>
            </a:extLst>
          </p:cNvPr>
          <p:cNvPicPr>
            <a:picLocks noChangeAspect="1"/>
          </p:cNvPicPr>
          <p:nvPr/>
        </p:nvPicPr>
        <p:blipFill rotWithShape="1">
          <a:blip r:embed="rId17">
            <a:duotone>
              <a:schemeClr val="bg2">
                <a:shade val="45000"/>
                <a:satMod val="135000"/>
              </a:schemeClr>
              <a:prstClr val="white"/>
            </a:duotone>
          </a:blip>
          <a:srcRect b="21798"/>
          <a:stretch/>
        </p:blipFill>
        <p:spPr>
          <a:xfrm>
            <a:off x="7648570" y="2873852"/>
            <a:ext cx="221995" cy="185468"/>
          </a:xfrm>
          <a:prstGeom prst="rect">
            <a:avLst/>
          </a:prstGeom>
        </p:spPr>
      </p:pic>
      <p:cxnSp>
        <p:nvCxnSpPr>
          <p:cNvPr id="74" name="Straight Connector 73">
            <a:extLst>
              <a:ext uri="{FF2B5EF4-FFF2-40B4-BE49-F238E27FC236}">
                <a16:creationId xmlns:a16="http://schemas.microsoft.com/office/drawing/2014/main" id="{DD542572-E073-A04C-A27B-D59E4E58689D}"/>
              </a:ext>
            </a:extLst>
          </p:cNvPr>
          <p:cNvCxnSpPr>
            <a:cxnSpLocks/>
          </p:cNvCxnSpPr>
          <p:nvPr/>
        </p:nvCxnSpPr>
        <p:spPr bwMode="gray">
          <a:xfrm flipV="1">
            <a:off x="1504802" y="2575050"/>
            <a:ext cx="0" cy="937847"/>
          </a:xfrm>
          <a:prstGeom prst="line">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FC30760-266C-2741-8870-CC7EAA800ABE}"/>
              </a:ext>
            </a:extLst>
          </p:cNvPr>
          <p:cNvCxnSpPr>
            <a:cxnSpLocks/>
          </p:cNvCxnSpPr>
          <p:nvPr/>
        </p:nvCxnSpPr>
        <p:spPr bwMode="gray">
          <a:xfrm flipH="1">
            <a:off x="1248724" y="3031125"/>
            <a:ext cx="256079" cy="0"/>
          </a:xfrm>
          <a:prstGeom prst="line">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CAEEF8B-D379-EC44-AAE9-76DBD22230EF}"/>
              </a:ext>
            </a:extLst>
          </p:cNvPr>
          <p:cNvCxnSpPr>
            <a:cxnSpLocks/>
          </p:cNvCxnSpPr>
          <p:nvPr/>
        </p:nvCxnSpPr>
        <p:spPr bwMode="gray">
          <a:xfrm flipH="1">
            <a:off x="1270186" y="3512896"/>
            <a:ext cx="234617" cy="0"/>
          </a:xfrm>
          <a:prstGeom prst="line">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2718ACC-3823-B948-B549-6EAC33BD85EB}"/>
              </a:ext>
            </a:extLst>
          </p:cNvPr>
          <p:cNvCxnSpPr>
            <a:cxnSpLocks/>
          </p:cNvCxnSpPr>
          <p:nvPr/>
        </p:nvCxnSpPr>
        <p:spPr bwMode="gray">
          <a:xfrm flipH="1">
            <a:off x="1270184" y="2575336"/>
            <a:ext cx="599984" cy="0"/>
          </a:xfrm>
          <a:prstGeom prst="line">
            <a:avLst/>
          </a:prstGeom>
          <a:ln w="190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52428F6-39A0-B244-A6ED-B0D18056B9A1}"/>
              </a:ext>
            </a:extLst>
          </p:cNvPr>
          <p:cNvSpPr/>
          <p:nvPr/>
        </p:nvSpPr>
        <p:spPr>
          <a:xfrm>
            <a:off x="1827375" y="1993387"/>
            <a:ext cx="1015745" cy="1029407"/>
          </a:xfrm>
          <a:prstGeom prst="rect">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450"/>
              </a:spcAft>
              <a:buClrTx/>
              <a:buSzTx/>
              <a:buFontTx/>
              <a:buNone/>
              <a:tabLst/>
              <a:defRPr/>
            </a:pPr>
            <a:r>
              <a:rPr kumimoji="0" lang="en-US" sz="1050" b="0" i="0" u="none" strike="noStrike" kern="1200" cap="none" spc="0" normalizeH="0" baseline="0" noProof="0">
                <a:ln>
                  <a:noFill/>
                </a:ln>
                <a:solidFill>
                  <a:srgbClr val="0076CE"/>
                </a:solidFill>
                <a:effectLst/>
                <a:uLnTx/>
                <a:uFillTx/>
                <a:latin typeface="Calibri" panose="020F0502020204030204" pitchFamily="34" charset="0"/>
                <a:ea typeface="+mn-ea"/>
                <a:cs typeface="Calibri" panose="020F0502020204030204" pitchFamily="34" charset="0"/>
              </a:rPr>
              <a:t>Cluster lifecycle management</a:t>
            </a:r>
          </a:p>
        </p:txBody>
      </p:sp>
    </p:spTree>
    <p:extLst>
      <p:ext uri="{BB962C8B-B14F-4D97-AF65-F5344CB8AC3E}">
        <p14:creationId xmlns:p14="http://schemas.microsoft.com/office/powerpoint/2010/main" val="28207235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9DE3D8-A7C1-4CBE-8F90-4B00510D8A41}"/>
              </a:ext>
            </a:extLst>
          </p:cNvPr>
          <p:cNvSpPr>
            <a:spLocks noGrp="1"/>
          </p:cNvSpPr>
          <p:nvPr>
            <p:ph type="title"/>
          </p:nvPr>
        </p:nvSpPr>
        <p:spPr>
          <a:xfrm>
            <a:off x="285750" y="228600"/>
            <a:ext cx="8572500" cy="304699"/>
          </a:xfrm>
        </p:spPr>
        <p:txBody>
          <a:bodyPr/>
          <a:lstStyle/>
          <a:p>
            <a:r>
              <a:rPr lang="en-US" sz="2200"/>
              <a:t>VMware Cloud Foundation enabled vSphere with Kubernetes</a:t>
            </a:r>
          </a:p>
        </p:txBody>
      </p:sp>
      <p:sp>
        <p:nvSpPr>
          <p:cNvPr id="4" name="Subtitle 3">
            <a:extLst>
              <a:ext uri="{FF2B5EF4-FFF2-40B4-BE49-F238E27FC236}">
                <a16:creationId xmlns:a16="http://schemas.microsoft.com/office/drawing/2014/main" id="{30EE0EA2-8482-47C8-8693-3131EB087625}"/>
              </a:ext>
            </a:extLst>
          </p:cNvPr>
          <p:cNvSpPr>
            <a:spLocks noGrp="1"/>
          </p:cNvSpPr>
          <p:nvPr>
            <p:ph type="subTitle" idx="1"/>
          </p:nvPr>
        </p:nvSpPr>
        <p:spPr>
          <a:xfrm>
            <a:off x="285750" y="628650"/>
            <a:ext cx="8572500" cy="215444"/>
          </a:xfrm>
        </p:spPr>
        <p:txBody>
          <a:bodyPr/>
          <a:lstStyle/>
          <a:p>
            <a:r>
              <a:rPr lang="en-US"/>
              <a:t>Summary</a:t>
            </a:r>
          </a:p>
        </p:txBody>
      </p:sp>
      <p:sp>
        <p:nvSpPr>
          <p:cNvPr id="7" name="Content Placeholder 1">
            <a:extLst>
              <a:ext uri="{FF2B5EF4-FFF2-40B4-BE49-F238E27FC236}">
                <a16:creationId xmlns:a16="http://schemas.microsoft.com/office/drawing/2014/main" id="{98C3D233-5F59-4A02-97B6-A8523F8E5CF3}"/>
              </a:ext>
            </a:extLst>
          </p:cNvPr>
          <p:cNvSpPr txBox="1">
            <a:spLocks/>
          </p:cNvSpPr>
          <p:nvPr/>
        </p:nvSpPr>
        <p:spPr>
          <a:xfrm>
            <a:off x="456128" y="1175097"/>
            <a:ext cx="8231744" cy="3429000"/>
          </a:xfrm>
          <a:prstGeom prst="rect">
            <a:avLst/>
          </a:prstGeom>
        </p:spPr>
        <p:txBody>
          <a:bodyPr vert="horz" lIns="0" tIns="0" rIns="0" bIns="0" rtlCol="0">
            <a:noAutofit/>
          </a:bodyPr>
          <a:lstStyle>
            <a:lvl1pPr marL="0" indent="0" algn="l" defTabSz="685800" rtl="0" eaLnBrk="1" latinLnBrk="0" hangingPunct="1">
              <a:lnSpc>
                <a:spcPct val="100000"/>
              </a:lnSpc>
              <a:spcBef>
                <a:spcPts val="1125"/>
              </a:spcBef>
              <a:buClr>
                <a:schemeClr val="tx1">
                  <a:lumMod val="60000"/>
                  <a:lumOff val="40000"/>
                </a:schemeClr>
              </a:buClr>
              <a:buSzPct val="90000"/>
              <a:buFont typeface="Arial" panose="020B0604020202020204" pitchFamily="34" charset="0"/>
              <a:buChar char="​"/>
              <a:defRPr sz="1500" kern="1200">
                <a:solidFill>
                  <a:schemeClr val="tx2"/>
                </a:solidFill>
                <a:latin typeface="+mn-lt"/>
                <a:ea typeface="+mn-ea"/>
                <a:cs typeface="+mn-cs"/>
              </a:defRPr>
            </a:lvl1pPr>
            <a:lvl2pPr marL="342900" indent="-138113" algn="l" defTabSz="685800" rtl="0" eaLnBrk="1" latinLnBrk="0" hangingPunct="1">
              <a:lnSpc>
                <a:spcPct val="100000"/>
              </a:lnSpc>
              <a:spcBef>
                <a:spcPts val="225"/>
              </a:spcBef>
              <a:buClr>
                <a:schemeClr val="tx2"/>
              </a:buClr>
              <a:buSzPct val="90000"/>
              <a:buFont typeface="Arial" panose="020B0604020202020204" pitchFamily="34" charset="0"/>
              <a:buChar char="•"/>
              <a:defRPr sz="1350" kern="1200">
                <a:solidFill>
                  <a:schemeClr val="tx2"/>
                </a:solidFill>
                <a:latin typeface="+mn-lt"/>
                <a:ea typeface="+mn-ea"/>
                <a:cs typeface="+mn-cs"/>
              </a:defRPr>
            </a:lvl2pPr>
            <a:lvl3pPr marL="558404" indent="-127397" algn="l" defTabSz="685800" rtl="0" eaLnBrk="1" latinLnBrk="0" hangingPunct="1">
              <a:lnSpc>
                <a:spcPct val="100000"/>
              </a:lnSpc>
              <a:spcBef>
                <a:spcPts val="225"/>
              </a:spcBef>
              <a:spcAft>
                <a:spcPts val="0"/>
              </a:spcAft>
              <a:buClr>
                <a:schemeClr val="tx2"/>
              </a:buClr>
              <a:buSzPct val="90000"/>
              <a:buFont typeface="Camphor Std" panose="020B0504030404020204" pitchFamily="34" charset="0"/>
              <a:buChar char="–"/>
              <a:defRPr sz="1200" kern="1200">
                <a:solidFill>
                  <a:schemeClr val="tx2"/>
                </a:solidFill>
                <a:latin typeface="+mn-lt"/>
                <a:ea typeface="+mn-ea"/>
                <a:cs typeface="+mn-cs"/>
              </a:defRPr>
            </a:lvl3pPr>
            <a:lvl4pPr marL="727472" indent="-125016" algn="l" defTabSz="685800" rtl="0" eaLnBrk="1" latinLnBrk="0" hangingPunct="1">
              <a:lnSpc>
                <a:spcPct val="100000"/>
              </a:lnSpc>
              <a:spcBef>
                <a:spcPts val="225"/>
              </a:spcBef>
              <a:buClr>
                <a:schemeClr val="tx2"/>
              </a:buClr>
              <a:buSzPct val="90000"/>
              <a:buFont typeface="Arial" panose="020B0604020202020204" pitchFamily="34" charset="0"/>
              <a:buChar char="•"/>
              <a:defRPr sz="1050" kern="1200">
                <a:solidFill>
                  <a:schemeClr val="tx2"/>
                </a:solidFill>
                <a:latin typeface="+mn-lt"/>
                <a:ea typeface="+mn-ea"/>
                <a:cs typeface="+mn-cs"/>
              </a:defRPr>
            </a:lvl4pPr>
            <a:lvl5pPr marL="857250" indent="-103585" algn="l" defTabSz="685800" rtl="0" eaLnBrk="1" latinLnBrk="0" hangingPunct="1">
              <a:lnSpc>
                <a:spcPct val="100000"/>
              </a:lnSpc>
              <a:spcBef>
                <a:spcPts val="225"/>
              </a:spcBef>
              <a:buClr>
                <a:schemeClr val="tx2"/>
              </a:buClr>
              <a:buSzPct val="90000"/>
              <a:buFont typeface="Camphor Std" panose="020B0504030404020204" pitchFamily="34" charset="0"/>
              <a:buChar char="–"/>
              <a:tabLst/>
              <a:defRPr sz="1050" kern="1200">
                <a:solidFill>
                  <a:schemeClr val="tx2"/>
                </a:solidFill>
                <a:latin typeface="+mn-lt"/>
                <a:ea typeface="+mn-ea"/>
                <a:cs typeface="+mn-cs"/>
              </a:defRPr>
            </a:lvl5pPr>
            <a:lvl6pPr marL="171450" indent="-171450" algn="l" defTabSz="685800" rtl="0" eaLnBrk="1" latinLnBrk="0" hangingPunct="1">
              <a:lnSpc>
                <a:spcPct val="100000"/>
              </a:lnSpc>
              <a:spcBef>
                <a:spcPts val="1350"/>
              </a:spcBef>
              <a:buClr>
                <a:schemeClr val="tx2"/>
              </a:buClr>
              <a:buSzPct val="90000"/>
              <a:buFont typeface="+mj-lt"/>
              <a:buAutoNum type="arabicPeriod"/>
              <a:defRPr sz="1500" kern="1200">
                <a:solidFill>
                  <a:schemeClr val="tx2"/>
                </a:solidFill>
                <a:latin typeface="+mn-lt"/>
                <a:ea typeface="+mn-ea"/>
                <a:cs typeface="+mn-cs"/>
              </a:defRPr>
            </a:lvl6pPr>
            <a:lvl7pPr marL="384572" indent="-171450" algn="l" defTabSz="685800" rtl="0" eaLnBrk="1" latinLnBrk="0" hangingPunct="1">
              <a:lnSpc>
                <a:spcPct val="100000"/>
              </a:lnSpc>
              <a:spcBef>
                <a:spcPts val="225"/>
              </a:spcBef>
              <a:buClr>
                <a:schemeClr val="tx2"/>
              </a:buClr>
              <a:buSzPct val="90000"/>
              <a:buFont typeface="+mj-lt"/>
              <a:buAutoNum type="alphaLcPeriod"/>
              <a:defRPr sz="1200" kern="1200">
                <a:solidFill>
                  <a:schemeClr val="tx2"/>
                </a:solidFill>
                <a:latin typeface="+mn-lt"/>
                <a:ea typeface="+mn-ea"/>
                <a:cs typeface="+mn-cs"/>
              </a:defRPr>
            </a:lvl7pPr>
            <a:lvl8pPr marL="556022" indent="-125016" algn="l" defTabSz="685800" rtl="0" eaLnBrk="1" latinLnBrk="0" hangingPunct="1">
              <a:lnSpc>
                <a:spcPct val="90000"/>
              </a:lnSpc>
              <a:spcBef>
                <a:spcPts val="450"/>
              </a:spcBef>
              <a:buClr>
                <a:schemeClr val="tx2"/>
              </a:buClr>
              <a:buSzPct val="90000"/>
              <a:buFont typeface="+mj-lt"/>
              <a:buAutoNum type="romanLcPeriod"/>
              <a:defRPr sz="1050" kern="1200">
                <a:solidFill>
                  <a:schemeClr val="tx2"/>
                </a:solidFill>
                <a:latin typeface="+mn-lt"/>
                <a:ea typeface="+mn-ea"/>
                <a:cs typeface="+mn-cs"/>
              </a:defRPr>
            </a:lvl8pPr>
            <a:lvl9pPr marL="213122" indent="-213122" algn="l" defTabSz="685800" rtl="0" eaLnBrk="1" latinLnBrk="0" hangingPunct="1">
              <a:lnSpc>
                <a:spcPct val="100000"/>
              </a:lnSpc>
              <a:spcBef>
                <a:spcPts val="1350"/>
              </a:spcBef>
              <a:buClr>
                <a:schemeClr val="tx2"/>
              </a:buClr>
              <a:buSzPct val="90000"/>
              <a:buFont typeface="+mj-lt"/>
              <a:buAutoNum type="alphaUcPeriod"/>
              <a:defRPr sz="1500" kern="1200">
                <a:solidFill>
                  <a:schemeClr val="tx2"/>
                </a:solidFill>
                <a:latin typeface="+mn-lt"/>
                <a:ea typeface="+mn-ea"/>
                <a:cs typeface="+mn-cs"/>
              </a:defRPr>
            </a:lvl9pPr>
          </a:lstStyle>
          <a:p>
            <a:pPr marL="342900" marR="0" lvl="1" indent="-138113" algn="l" defTabSz="685800" rtl="0" eaLnBrk="1" fontAlgn="auto" latinLnBrk="0" hangingPunct="1">
              <a:lnSpc>
                <a:spcPct val="100000"/>
              </a:lnSpc>
              <a:spcBef>
                <a:spcPts val="225"/>
              </a:spcBef>
              <a:spcAft>
                <a:spcPts val="0"/>
              </a:spcAft>
              <a:buClr>
                <a:srgbClr val="3F3F3F"/>
              </a:buClr>
              <a:buSzPct val="90000"/>
              <a:buFont typeface="Arial" panose="020B0604020202020204" pitchFamily="34" charset="0"/>
              <a:buChar char="•"/>
              <a:tabLst/>
              <a:defRPr/>
            </a:pPr>
            <a:r>
              <a:rPr kumimoji="0" lang="en-US" sz="1350" b="0" i="0" u="none" strike="noStrike" kern="1200" cap="none" spc="0" normalizeH="0" baseline="0" noProof="0">
                <a:ln>
                  <a:noFill/>
                </a:ln>
                <a:solidFill>
                  <a:srgbClr val="000000"/>
                </a:solidFill>
                <a:effectLst/>
                <a:uLnTx/>
                <a:uFillTx/>
                <a:latin typeface="Arial"/>
                <a:ea typeface="+mn-ea"/>
                <a:cs typeface="+mn-cs"/>
              </a:rPr>
              <a:t>vSphere with Kubernetes enables a platform agnostic development environment that runs directly on vSphere. </a:t>
            </a:r>
          </a:p>
          <a:p>
            <a:pPr marL="342900" marR="0" lvl="1" indent="-138113" algn="l" defTabSz="685800" rtl="0" eaLnBrk="1" fontAlgn="auto" latinLnBrk="0" hangingPunct="1">
              <a:lnSpc>
                <a:spcPct val="100000"/>
              </a:lnSpc>
              <a:spcBef>
                <a:spcPts val="225"/>
              </a:spcBef>
              <a:spcAft>
                <a:spcPts val="0"/>
              </a:spcAft>
              <a:buClr>
                <a:srgbClr val="3F3F3F"/>
              </a:buClr>
              <a:buSzPct val="90000"/>
              <a:buFont typeface="Arial" panose="020B0604020202020204" pitchFamily="34" charset="0"/>
              <a:buChar char="•"/>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a:p>
            <a:pPr marL="342900" marR="0" lvl="1" indent="-138113" algn="l" defTabSz="685800" rtl="0" eaLnBrk="1" fontAlgn="auto" latinLnBrk="0" hangingPunct="1">
              <a:lnSpc>
                <a:spcPct val="100000"/>
              </a:lnSpc>
              <a:spcBef>
                <a:spcPts val="225"/>
              </a:spcBef>
              <a:spcAft>
                <a:spcPts val="0"/>
              </a:spcAft>
              <a:buClr>
                <a:srgbClr val="3F3F3F"/>
              </a:buClr>
              <a:buSzPct val="90000"/>
              <a:buFont typeface="Arial" panose="020B0604020202020204" pitchFamily="34" charset="0"/>
              <a:buChar char="•"/>
              <a:tabLst/>
              <a:defRPr/>
            </a:pPr>
            <a:r>
              <a:rPr kumimoji="0" lang="en-US" sz="1350" b="0" i="0" u="none" strike="noStrike" kern="1200" cap="none" spc="0" normalizeH="0" baseline="0" noProof="0">
                <a:ln>
                  <a:noFill/>
                </a:ln>
                <a:solidFill>
                  <a:srgbClr val="000000"/>
                </a:solidFill>
                <a:effectLst/>
                <a:uLnTx/>
                <a:uFillTx/>
                <a:latin typeface="Arial"/>
                <a:ea typeface="+mn-ea"/>
                <a:cs typeface="+mn-cs"/>
              </a:rPr>
              <a:t>Running Kubernetes in vSphere leverages the existing knowledge base of IT Operations while providing developers a trusted infrastructure on which to develop and run their code. </a:t>
            </a:r>
          </a:p>
          <a:p>
            <a:pPr marL="342900" marR="0" lvl="1" indent="-138113" algn="l" defTabSz="685800" rtl="0" eaLnBrk="1" fontAlgn="auto" latinLnBrk="0" hangingPunct="1">
              <a:lnSpc>
                <a:spcPct val="100000"/>
              </a:lnSpc>
              <a:spcBef>
                <a:spcPts val="225"/>
              </a:spcBef>
              <a:spcAft>
                <a:spcPts val="0"/>
              </a:spcAft>
              <a:buClr>
                <a:srgbClr val="3F3F3F"/>
              </a:buClr>
              <a:buSzPct val="90000"/>
              <a:buFont typeface="Arial" panose="020B0604020202020204" pitchFamily="34" charset="0"/>
              <a:buChar char="•"/>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a:p>
            <a:pPr marL="342900" marR="0" lvl="1" indent="-138113" algn="l" defTabSz="685800" rtl="0" eaLnBrk="1" fontAlgn="auto" latinLnBrk="0" hangingPunct="1">
              <a:lnSpc>
                <a:spcPct val="100000"/>
              </a:lnSpc>
              <a:spcBef>
                <a:spcPts val="225"/>
              </a:spcBef>
              <a:spcAft>
                <a:spcPts val="0"/>
              </a:spcAft>
              <a:buClr>
                <a:srgbClr val="3F3F3F"/>
              </a:buClr>
              <a:buSzPct val="90000"/>
              <a:buFont typeface="Arial" panose="020B0604020202020204" pitchFamily="34" charset="0"/>
              <a:buChar char="•"/>
              <a:tabLst/>
              <a:defRPr/>
            </a:pPr>
            <a:r>
              <a:rPr kumimoji="0" lang="en-US" sz="1350" b="0" i="0" u="none" strike="noStrike" kern="1200" cap="none" spc="0" normalizeH="0" baseline="0" noProof="0">
                <a:ln>
                  <a:noFill/>
                </a:ln>
                <a:solidFill>
                  <a:srgbClr val="000000"/>
                </a:solidFill>
                <a:effectLst/>
                <a:uLnTx/>
                <a:uFillTx/>
                <a:latin typeface="Arial"/>
                <a:ea typeface="+mn-ea"/>
                <a:cs typeface="+mn-cs"/>
              </a:rPr>
              <a:t>Cloud Foundation provides a best-in-class modern hybrid cloud platform for hosting both traditional and modern application workloads.</a:t>
            </a:r>
          </a:p>
          <a:p>
            <a:pPr marL="342900" marR="0" lvl="1" indent="-138113" algn="l" defTabSz="685800" rtl="0" eaLnBrk="1" fontAlgn="auto" latinLnBrk="0" hangingPunct="1">
              <a:lnSpc>
                <a:spcPct val="100000"/>
              </a:lnSpc>
              <a:spcBef>
                <a:spcPts val="225"/>
              </a:spcBef>
              <a:spcAft>
                <a:spcPts val="0"/>
              </a:spcAft>
              <a:buClr>
                <a:srgbClr val="3F3F3F"/>
              </a:buClr>
              <a:buSzPct val="90000"/>
              <a:buFont typeface="Arial" panose="020B0604020202020204" pitchFamily="34" charset="0"/>
              <a:buChar char="•"/>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a:p>
            <a:pPr marL="342900" marR="0" lvl="1" indent="-138113" algn="l" defTabSz="685800" rtl="0" eaLnBrk="1" fontAlgn="auto" latinLnBrk="0" hangingPunct="1">
              <a:lnSpc>
                <a:spcPct val="100000"/>
              </a:lnSpc>
              <a:spcBef>
                <a:spcPts val="225"/>
              </a:spcBef>
              <a:spcAft>
                <a:spcPts val="0"/>
              </a:spcAft>
              <a:buClr>
                <a:srgbClr val="3F3F3F"/>
              </a:buClr>
              <a:buSzPct val="90000"/>
              <a:buFont typeface="Arial" panose="020B0604020202020204" pitchFamily="34" charset="0"/>
              <a:buChar char="•"/>
              <a:tabLst/>
              <a:defRPr/>
            </a:pPr>
            <a:r>
              <a:rPr kumimoji="0" lang="en-US" sz="1350" b="0" i="0" u="none" strike="noStrike" kern="1200" cap="none" spc="0" normalizeH="0" baseline="0" noProof="0">
                <a:ln>
                  <a:noFill/>
                </a:ln>
                <a:solidFill>
                  <a:srgbClr val="000000"/>
                </a:solidFill>
                <a:effectLst/>
                <a:uLnTx/>
                <a:uFillTx/>
                <a:latin typeface="Arial"/>
                <a:ea typeface="+mn-ea"/>
                <a:cs typeface="+mn-cs"/>
              </a:rPr>
              <a:t>Cloud Foundation provides a standardized and repeatable method for deploying and managing infrastructure that facilitates running vSphere with Kubernetes at scale.</a:t>
            </a:r>
          </a:p>
          <a:p>
            <a:pPr marL="0" marR="0" lvl="0" indent="0" algn="l" defTabSz="685800" rtl="0" eaLnBrk="1" fontAlgn="auto" latinLnBrk="0" hangingPunct="1">
              <a:lnSpc>
                <a:spcPct val="100000"/>
              </a:lnSpc>
              <a:spcBef>
                <a:spcPts val="1125"/>
              </a:spcBef>
              <a:spcAft>
                <a:spcPts val="0"/>
              </a:spcAft>
              <a:buClr>
                <a:srgbClr val="717074">
                  <a:lumMod val="60000"/>
                  <a:lumOff val="40000"/>
                </a:srgbClr>
              </a:buClr>
              <a:buSzPct val="90000"/>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Arial"/>
              <a:ea typeface="+mn-ea"/>
              <a:cs typeface="+mn-cs"/>
            </a:endParaRPr>
          </a:p>
          <a:p>
            <a:pPr marL="0" marR="0" lvl="0" indent="0" algn="l" defTabSz="685800" rtl="0" eaLnBrk="1" fontAlgn="auto" latinLnBrk="0" hangingPunct="1">
              <a:lnSpc>
                <a:spcPct val="100000"/>
              </a:lnSpc>
              <a:spcBef>
                <a:spcPts val="1125"/>
              </a:spcBef>
              <a:spcAft>
                <a:spcPts val="0"/>
              </a:spcAft>
              <a:buClr>
                <a:srgbClr val="717074">
                  <a:lumMod val="60000"/>
                  <a:lumOff val="40000"/>
                </a:srgbClr>
              </a:buClr>
              <a:buSzPct val="90000"/>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865933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4C98C-C6A1-4E0E-BC92-A612F2FB8F3A}"/>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AU" sz="1200">
              <a:solidFill>
                <a:srgbClr val="000000"/>
              </a:solidFill>
              <a:latin typeface="Arial"/>
            </a:endParaRPr>
          </a:p>
        </p:txBody>
      </p:sp>
      <p:sp>
        <p:nvSpPr>
          <p:cNvPr id="2" name="Title 1"/>
          <p:cNvSpPr>
            <a:spLocks noGrp="1"/>
          </p:cNvSpPr>
          <p:nvPr>
            <p:ph type="title"/>
          </p:nvPr>
        </p:nvSpPr>
        <p:spPr>
          <a:xfrm>
            <a:off x="285750" y="1574555"/>
            <a:ext cx="7886700" cy="1994392"/>
          </a:xfrm>
        </p:spPr>
        <p:txBody>
          <a:bodyPr/>
          <a:lstStyle/>
          <a:p>
            <a:r>
              <a:rPr lang="en-US"/>
              <a:t>Lab 5: </a:t>
            </a:r>
            <a:r>
              <a:rPr lang="en-AU"/>
              <a:t>TKG in </a:t>
            </a:r>
            <a:r>
              <a:rPr lang="en-US"/>
              <a:t>vSphere 7 with Kubernetes</a:t>
            </a:r>
            <a:br>
              <a:rPr lang="en-US"/>
            </a:br>
            <a:r>
              <a:rPr lang="en-AU" sz="3600"/>
              <a:t>–</a:t>
            </a:r>
            <a:r>
              <a:rPr lang="en-US" sz="3600"/>
              <a:t>HOL-2013-01-ISM</a:t>
            </a:r>
          </a:p>
        </p:txBody>
      </p:sp>
    </p:spTree>
    <p:extLst>
      <p:ext uri="{BB962C8B-B14F-4D97-AF65-F5344CB8AC3E}">
        <p14:creationId xmlns:p14="http://schemas.microsoft.com/office/powerpoint/2010/main" val="1415561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BCB2EC-D269-49C6-9C66-EC482B821DC8}"/>
              </a:ext>
            </a:extLst>
          </p:cNvPr>
          <p:cNvSpPr>
            <a:spLocks noGrp="1"/>
          </p:cNvSpPr>
          <p:nvPr>
            <p:ph type="title"/>
          </p:nvPr>
        </p:nvSpPr>
        <p:spPr/>
        <p:txBody>
          <a:bodyPr/>
          <a:lstStyle/>
          <a:p>
            <a:r>
              <a:rPr lang="en-US">
                <a:solidFill>
                  <a:srgbClr val="0070C0"/>
                </a:solidFill>
                <a:latin typeface="+mj-lt"/>
              </a:rPr>
              <a:t>Cloud Native vs. Cloud Computing</a:t>
            </a:r>
          </a:p>
        </p:txBody>
      </p:sp>
      <p:sp>
        <p:nvSpPr>
          <p:cNvPr id="9" name="Subtitle 8">
            <a:extLst>
              <a:ext uri="{FF2B5EF4-FFF2-40B4-BE49-F238E27FC236}">
                <a16:creationId xmlns:a16="http://schemas.microsoft.com/office/drawing/2014/main" id="{31AB3C40-5B28-47C6-B8CD-28BFCF19FFEA}"/>
              </a:ext>
            </a:extLst>
          </p:cNvPr>
          <p:cNvSpPr>
            <a:spLocks noGrp="1"/>
          </p:cNvSpPr>
          <p:nvPr>
            <p:ph type="subTitle" idx="1"/>
          </p:nvPr>
        </p:nvSpPr>
        <p:spPr/>
        <p:txBody>
          <a:bodyPr/>
          <a:lstStyle/>
          <a:p>
            <a:r>
              <a:rPr lang="en-US">
                <a:latin typeface="+mj-lt"/>
              </a:rPr>
              <a:t>Are they the Same?</a:t>
            </a:r>
          </a:p>
        </p:txBody>
      </p:sp>
      <p:pic>
        <p:nvPicPr>
          <p:cNvPr id="3" name="Picture 2">
            <a:extLst>
              <a:ext uri="{FF2B5EF4-FFF2-40B4-BE49-F238E27FC236}">
                <a16:creationId xmlns:a16="http://schemas.microsoft.com/office/drawing/2014/main" id="{B6EAB026-83C8-4D45-ACC1-50391F076ADB}"/>
              </a:ext>
            </a:extLst>
          </p:cNvPr>
          <p:cNvPicPr>
            <a:picLocks noChangeAspect="1"/>
          </p:cNvPicPr>
          <p:nvPr/>
        </p:nvPicPr>
        <p:blipFill>
          <a:blip r:embed="rId2"/>
          <a:stretch>
            <a:fillRect/>
          </a:stretch>
        </p:blipFill>
        <p:spPr>
          <a:xfrm>
            <a:off x="1348280" y="1279693"/>
            <a:ext cx="1105617" cy="1085803"/>
          </a:xfrm>
          <a:prstGeom prst="rect">
            <a:avLst/>
          </a:prstGeom>
        </p:spPr>
      </p:pic>
      <p:pic>
        <p:nvPicPr>
          <p:cNvPr id="4" name="Picture 3">
            <a:extLst>
              <a:ext uri="{FF2B5EF4-FFF2-40B4-BE49-F238E27FC236}">
                <a16:creationId xmlns:a16="http://schemas.microsoft.com/office/drawing/2014/main" id="{C297C1EC-263E-4D9E-A855-17436F856012}"/>
              </a:ext>
            </a:extLst>
          </p:cNvPr>
          <p:cNvPicPr>
            <a:picLocks noChangeAspect="1"/>
          </p:cNvPicPr>
          <p:nvPr/>
        </p:nvPicPr>
        <p:blipFill>
          <a:blip r:embed="rId3"/>
          <a:stretch>
            <a:fillRect/>
          </a:stretch>
        </p:blipFill>
        <p:spPr>
          <a:xfrm>
            <a:off x="5197078" y="1072071"/>
            <a:ext cx="2993334" cy="1590050"/>
          </a:xfrm>
          <a:prstGeom prst="rect">
            <a:avLst/>
          </a:prstGeom>
        </p:spPr>
      </p:pic>
      <p:pic>
        <p:nvPicPr>
          <p:cNvPr id="6" name="Picture 5">
            <a:extLst>
              <a:ext uri="{FF2B5EF4-FFF2-40B4-BE49-F238E27FC236}">
                <a16:creationId xmlns:a16="http://schemas.microsoft.com/office/drawing/2014/main" id="{EDF195ED-B6EE-46FB-B140-95739AB21351}"/>
              </a:ext>
            </a:extLst>
          </p:cNvPr>
          <p:cNvPicPr>
            <a:picLocks noChangeAspect="1"/>
          </p:cNvPicPr>
          <p:nvPr/>
        </p:nvPicPr>
        <p:blipFill>
          <a:blip r:embed="rId4"/>
          <a:stretch>
            <a:fillRect/>
          </a:stretch>
        </p:blipFill>
        <p:spPr>
          <a:xfrm>
            <a:off x="4780088" y="2847352"/>
            <a:ext cx="3859899" cy="1692011"/>
          </a:xfrm>
          <a:prstGeom prst="rect">
            <a:avLst/>
          </a:prstGeom>
        </p:spPr>
      </p:pic>
      <p:pic>
        <p:nvPicPr>
          <p:cNvPr id="7" name="Picture 6">
            <a:extLst>
              <a:ext uri="{FF2B5EF4-FFF2-40B4-BE49-F238E27FC236}">
                <a16:creationId xmlns:a16="http://schemas.microsoft.com/office/drawing/2014/main" id="{514CF332-7C21-49D4-AFB9-8221BF430918}"/>
              </a:ext>
            </a:extLst>
          </p:cNvPr>
          <p:cNvPicPr>
            <a:picLocks noChangeAspect="1"/>
          </p:cNvPicPr>
          <p:nvPr/>
        </p:nvPicPr>
        <p:blipFill>
          <a:blip r:embed="rId5"/>
          <a:stretch>
            <a:fillRect/>
          </a:stretch>
        </p:blipFill>
        <p:spPr>
          <a:xfrm>
            <a:off x="740858" y="2847352"/>
            <a:ext cx="2201931" cy="1692011"/>
          </a:xfrm>
          <a:prstGeom prst="rect">
            <a:avLst/>
          </a:prstGeom>
        </p:spPr>
      </p:pic>
    </p:spTree>
    <p:extLst>
      <p:ext uri="{BB962C8B-B14F-4D97-AF65-F5344CB8AC3E}">
        <p14:creationId xmlns:p14="http://schemas.microsoft.com/office/powerpoint/2010/main" val="362129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7" y="893620"/>
            <a:ext cx="6663605" cy="2708562"/>
          </a:xfrm>
        </p:spPr>
        <p:txBody>
          <a:bodyPr/>
          <a:lstStyle/>
          <a:p>
            <a:pPr marL="0" indent="0">
              <a:buNone/>
            </a:pPr>
            <a:r>
              <a:rPr lang="en-AU" sz="1600"/>
              <a:t>TO DO LIST:</a:t>
            </a:r>
          </a:p>
          <a:p>
            <a:pPr marL="287993" indent="-287993">
              <a:buFont typeface="Wingdings" panose="05000000000000000000" pitchFamily="2" charset="2"/>
              <a:buChar char="q"/>
            </a:pPr>
            <a:r>
              <a:rPr lang="en-AU" sz="1600"/>
              <a:t>Deploying a Supervisor Kubernetes Cluster </a:t>
            </a:r>
          </a:p>
          <a:p>
            <a:pPr marL="630884" lvl="1" indent="-287993">
              <a:buFont typeface="Wingdings" panose="05000000000000000000" pitchFamily="2" charset="2"/>
              <a:buChar char="q"/>
            </a:pPr>
            <a:r>
              <a:rPr lang="en-AU" sz="1200"/>
              <a:t>Introduction</a:t>
            </a:r>
          </a:p>
          <a:p>
            <a:pPr marL="287993" indent="-287993">
              <a:buFont typeface="Wingdings" panose="05000000000000000000" pitchFamily="2" charset="2"/>
              <a:buChar char="q"/>
            </a:pPr>
            <a:r>
              <a:rPr lang="en-AU" sz="1600"/>
              <a:t>Hands-on Labs </a:t>
            </a:r>
            <a:r>
              <a:rPr lang="en-AU" sz="1600" b="1"/>
              <a:t>Interactive Simulation: </a:t>
            </a:r>
          </a:p>
          <a:p>
            <a:pPr marL="630884" lvl="1" indent="-287993">
              <a:buFont typeface="Wingdings" panose="05000000000000000000" pitchFamily="2" charset="2"/>
              <a:buChar char="q"/>
            </a:pPr>
            <a:r>
              <a:rPr lang="en-AU" sz="1200"/>
              <a:t>Deploying a Supervisor Kubernetes Cluster - Administrator Persona</a:t>
            </a:r>
          </a:p>
          <a:p>
            <a:pPr marL="287993" indent="-287993">
              <a:buFont typeface="Wingdings" panose="05000000000000000000" pitchFamily="2" charset="2"/>
              <a:buChar char="q"/>
            </a:pPr>
            <a:r>
              <a:rPr lang="en-AU" sz="1600"/>
              <a:t>Hands-on Labs </a:t>
            </a:r>
            <a:r>
              <a:rPr lang="en-AU" sz="1600" b="1"/>
              <a:t>Interactive Simulation: </a:t>
            </a:r>
          </a:p>
          <a:p>
            <a:pPr marL="630884" lvl="1" indent="-287993">
              <a:buFont typeface="Wingdings" panose="05000000000000000000" pitchFamily="2" charset="2"/>
              <a:buChar char="q"/>
            </a:pPr>
            <a:r>
              <a:rPr lang="en-AU" sz="1200"/>
              <a:t>Supervisor Kubernetes Cluster - Developer Persona</a:t>
            </a:r>
          </a:p>
          <a:p>
            <a:pPr marL="287993" indent="-287993">
              <a:buFont typeface="Wingdings" panose="05000000000000000000" pitchFamily="2" charset="2"/>
              <a:buChar char="q"/>
            </a:pPr>
            <a:r>
              <a:rPr lang="en-AU" sz="1600"/>
              <a:t>Conclusion</a:t>
            </a:r>
          </a:p>
          <a:p>
            <a:pPr marL="287993" indent="-287993">
              <a:buFont typeface="Wingdings" panose="05000000000000000000" pitchFamily="2" charset="2"/>
              <a:buChar char="q"/>
            </a:pPr>
            <a:endParaRPr lang="en-AU" sz="1600"/>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8757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a:xfrm>
            <a:off x="285750" y="152400"/>
            <a:ext cx="8572500" cy="387798"/>
          </a:xfrm>
        </p:spPr>
        <p:txBody>
          <a:bodyPr/>
          <a:lstStyle/>
          <a:p>
            <a:r>
              <a:rPr lang="en-AU"/>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50" y="679619"/>
            <a:ext cx="8572500" cy="4134170"/>
          </a:xfrm>
        </p:spPr>
        <p:txBody>
          <a:bodyPr>
            <a:normAutofit lnSpcReduction="10000"/>
          </a:bodyPr>
          <a:lstStyle/>
          <a:p>
            <a:pPr marL="228594" indent="-228594">
              <a:buFont typeface="+mj-lt"/>
              <a:buAutoNum type="arabicPeriod"/>
            </a:pPr>
            <a:r>
              <a:rPr lang="en-AU" sz="1100"/>
              <a:t>Login to </a:t>
            </a:r>
            <a:r>
              <a:rPr lang="en-AU" sz="1125">
                <a:hlinkClick r:id="rId2">
                  <a:extLst>
                    <a:ext uri="{A12FA001-AC4F-418D-AE19-62706E023703}">
                      <ahyp:hlinkClr xmlns:ahyp="http://schemas.microsoft.com/office/drawing/2018/hyperlinkcolor" val="tx"/>
                    </a:ext>
                  </a:extLst>
                </a:hlinkClick>
              </a:rPr>
              <a:t>https://labs.hol.vmware.com</a:t>
            </a:r>
            <a:r>
              <a:rPr lang="en-AU" sz="1125"/>
              <a:t> and connect to:</a:t>
            </a:r>
          </a:p>
          <a:p>
            <a:pPr lvl="1"/>
            <a:r>
              <a:rPr lang="en-US" sz="1125"/>
              <a:t> Lab: </a:t>
            </a:r>
            <a:r>
              <a:rPr lang="en-US" sz="1125" u="sng">
                <a:hlinkClick r:id="rId3"/>
              </a:rPr>
              <a:t>HOL-2013-01-SDC – vSphere 7 with Kubernetes- Lightning Lab</a:t>
            </a:r>
            <a:endParaRPr lang="en-AU" sz="1125"/>
          </a:p>
          <a:p>
            <a:pPr marL="228594" indent="-228594">
              <a:buFont typeface="+mj-lt"/>
              <a:buAutoNum type="arabicPeriod"/>
            </a:pPr>
            <a:r>
              <a:rPr lang="en-AU" sz="1050"/>
              <a:t>Deploying a Supervisor Kubernetes Cluster - Administrator Persona</a:t>
            </a:r>
          </a:p>
          <a:p>
            <a:pPr lvl="1"/>
            <a:r>
              <a:rPr lang="en-US" sz="1050"/>
              <a:t>Enable Supervisor Cluster</a:t>
            </a:r>
          </a:p>
          <a:p>
            <a:pPr lvl="1"/>
            <a:r>
              <a:rPr lang="en-US" sz="1050"/>
              <a:t>Create a Namespace</a:t>
            </a:r>
          </a:p>
          <a:p>
            <a:pPr lvl="1"/>
            <a:r>
              <a:rPr lang="en-US" sz="1050"/>
              <a:t>Add Storage Policy to Namespace</a:t>
            </a:r>
          </a:p>
          <a:p>
            <a:pPr lvl="1"/>
            <a:r>
              <a:rPr lang="en-US" sz="1050"/>
              <a:t>Add CPU and Memory Limits</a:t>
            </a:r>
          </a:p>
          <a:p>
            <a:pPr marL="228594" indent="-228594">
              <a:buFont typeface="+mj-lt"/>
              <a:buAutoNum type="arabicPeriod"/>
            </a:pPr>
            <a:r>
              <a:rPr lang="en-US" sz="1125"/>
              <a:t>In the next simulation, see how members of the development team can use the new namespace</a:t>
            </a:r>
          </a:p>
          <a:p>
            <a:pPr marL="228594" indent="-228594">
              <a:buFont typeface="+mj-lt"/>
              <a:buAutoNum type="arabicPeriod"/>
            </a:pPr>
            <a:r>
              <a:rPr lang="en-AU" sz="1125"/>
              <a:t>Supervisor Kubernetes Cluster - Developer Persona</a:t>
            </a:r>
          </a:p>
          <a:p>
            <a:pPr lvl="1"/>
            <a:r>
              <a:rPr lang="en-US" sz="1050"/>
              <a:t>Download and install the Plugin</a:t>
            </a:r>
          </a:p>
          <a:p>
            <a:pPr lvl="1"/>
            <a:r>
              <a:rPr lang="en-US" sz="1050"/>
              <a:t>Application Deployment on the Supervisor Cluster</a:t>
            </a:r>
          </a:p>
          <a:p>
            <a:pPr marL="0" indent="0">
              <a:buNone/>
            </a:pPr>
            <a:endParaRPr lang="en-US" sz="1125" i="1"/>
          </a:p>
          <a:p>
            <a:pPr marL="0" indent="0">
              <a:buNone/>
            </a:pPr>
            <a:endParaRPr lang="en-US" sz="1125" i="1"/>
          </a:p>
          <a:p>
            <a:pPr marL="0" indent="0">
              <a:buNone/>
            </a:pPr>
            <a:endParaRPr lang="en-US" sz="1125" i="1"/>
          </a:p>
          <a:p>
            <a:pPr marL="0" indent="0">
              <a:buNone/>
            </a:pPr>
            <a:endParaRPr lang="en-US" sz="1125" i="1"/>
          </a:p>
          <a:p>
            <a:pPr marL="0" indent="0">
              <a:buNone/>
            </a:pPr>
            <a:r>
              <a:rPr lang="en-US" sz="1125" i="1"/>
              <a:t>NOTE- Follow the detailed instruction in the lab manual on HOL</a:t>
            </a:r>
          </a:p>
          <a:p>
            <a:pPr marL="0" indent="0">
              <a:buNone/>
            </a:pPr>
            <a:endParaRPr lang="en-AU" sz="700">
              <a:sym typeface="Wingdings" panose="05000000000000000000" pitchFamily="2" charset="2"/>
            </a:endParaRPr>
          </a:p>
          <a:p>
            <a:pPr marL="0" indent="0">
              <a:buNone/>
            </a:pPr>
            <a:endParaRPr lang="en-AU" sz="700">
              <a:sym typeface="Wingdings" panose="05000000000000000000" pitchFamily="2" charset="2"/>
            </a:endParaRPr>
          </a:p>
        </p:txBody>
      </p:sp>
      <p:pic>
        <p:nvPicPr>
          <p:cNvPr id="4" name="Picture 3">
            <a:extLst>
              <a:ext uri="{FF2B5EF4-FFF2-40B4-BE49-F238E27FC236}">
                <a16:creationId xmlns:a16="http://schemas.microsoft.com/office/drawing/2014/main" id="{5DA7445C-2D82-4A83-8488-3F0F83637C49}"/>
              </a:ext>
            </a:extLst>
          </p:cNvPr>
          <p:cNvPicPr>
            <a:picLocks noChangeAspect="1"/>
          </p:cNvPicPr>
          <p:nvPr/>
        </p:nvPicPr>
        <p:blipFill>
          <a:blip r:embed="rId4"/>
          <a:stretch>
            <a:fillRect/>
          </a:stretch>
        </p:blipFill>
        <p:spPr>
          <a:xfrm>
            <a:off x="7324737" y="229591"/>
            <a:ext cx="1396072" cy="1388444"/>
          </a:xfrm>
          <a:prstGeom prst="rect">
            <a:avLst/>
          </a:prstGeom>
        </p:spPr>
      </p:pic>
    </p:spTree>
    <p:extLst>
      <p:ext uri="{BB962C8B-B14F-4D97-AF65-F5344CB8AC3E}">
        <p14:creationId xmlns:p14="http://schemas.microsoft.com/office/powerpoint/2010/main" val="17567339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5749" y="803566"/>
            <a:ext cx="5806787" cy="1602216"/>
          </a:xfrm>
        </p:spPr>
        <p:txBody>
          <a:bodyPr/>
          <a:lstStyle/>
          <a:p>
            <a:pPr marL="287993" indent="-287993">
              <a:buFont typeface="Wingdings" panose="05000000000000000000" pitchFamily="2" charset="2"/>
              <a:buChar char="q"/>
            </a:pPr>
            <a:r>
              <a:rPr lang="en-AU" sz="1600"/>
              <a:t>Learnt Supervisor Kubernetes Cluster</a:t>
            </a:r>
          </a:p>
          <a:p>
            <a:pPr marL="287993" indent="-287993">
              <a:buFont typeface="Wingdings" panose="05000000000000000000" pitchFamily="2" charset="2"/>
              <a:buChar char="q"/>
            </a:pPr>
            <a:r>
              <a:rPr lang="en-AU" sz="1600"/>
              <a:t>Deployed a Supervisor Kubernetes Cluster as an Administrator Persona</a:t>
            </a:r>
          </a:p>
          <a:p>
            <a:pPr marL="287993" indent="-287993">
              <a:buFont typeface="Wingdings" panose="05000000000000000000" pitchFamily="2" charset="2"/>
              <a:buChar char="q"/>
            </a:pPr>
            <a:r>
              <a:rPr lang="en-AU" sz="1600"/>
              <a:t>Configured same Kubernetes Cluster as a Developer Persona</a:t>
            </a:r>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7" y="157596"/>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869AB8-C100-47F1-B7DC-A6834E68F516}"/>
              </a:ext>
            </a:extLst>
          </p:cNvPr>
          <p:cNvPicPr>
            <a:picLocks noChangeAspect="1"/>
          </p:cNvPicPr>
          <p:nvPr/>
        </p:nvPicPr>
        <p:blipFill>
          <a:blip r:embed="rId3"/>
          <a:stretch>
            <a:fillRect/>
          </a:stretch>
        </p:blipFill>
        <p:spPr>
          <a:xfrm>
            <a:off x="124008" y="2405782"/>
            <a:ext cx="3619797" cy="2277290"/>
          </a:xfrm>
          <a:prstGeom prst="rect">
            <a:avLst/>
          </a:prstGeom>
        </p:spPr>
      </p:pic>
      <p:pic>
        <p:nvPicPr>
          <p:cNvPr id="8" name="Picture 7">
            <a:extLst>
              <a:ext uri="{FF2B5EF4-FFF2-40B4-BE49-F238E27FC236}">
                <a16:creationId xmlns:a16="http://schemas.microsoft.com/office/drawing/2014/main" id="{77B9B910-F692-4A6A-A881-29B8B01BB748}"/>
              </a:ext>
            </a:extLst>
          </p:cNvPr>
          <p:cNvPicPr>
            <a:picLocks noChangeAspect="1"/>
          </p:cNvPicPr>
          <p:nvPr/>
        </p:nvPicPr>
        <p:blipFill>
          <a:blip r:embed="rId4"/>
          <a:stretch>
            <a:fillRect/>
          </a:stretch>
        </p:blipFill>
        <p:spPr>
          <a:xfrm>
            <a:off x="3963133" y="2405782"/>
            <a:ext cx="3471425" cy="2352782"/>
          </a:xfrm>
          <a:prstGeom prst="rect">
            <a:avLst/>
          </a:prstGeom>
        </p:spPr>
      </p:pic>
      <p:pic>
        <p:nvPicPr>
          <p:cNvPr id="9" name="Picture 8">
            <a:extLst>
              <a:ext uri="{FF2B5EF4-FFF2-40B4-BE49-F238E27FC236}">
                <a16:creationId xmlns:a16="http://schemas.microsoft.com/office/drawing/2014/main" id="{6D19DC6A-9834-4AD7-8F59-3BBF7D42A1DF}"/>
              </a:ext>
            </a:extLst>
          </p:cNvPr>
          <p:cNvPicPr>
            <a:picLocks noChangeAspect="1"/>
          </p:cNvPicPr>
          <p:nvPr/>
        </p:nvPicPr>
        <p:blipFill>
          <a:blip r:embed="rId5"/>
          <a:stretch>
            <a:fillRect/>
          </a:stretch>
        </p:blipFill>
        <p:spPr>
          <a:xfrm>
            <a:off x="5607423" y="3664840"/>
            <a:ext cx="2383633" cy="1478660"/>
          </a:xfrm>
          <a:prstGeom prst="rect">
            <a:avLst/>
          </a:prstGeom>
        </p:spPr>
      </p:pic>
      <p:pic>
        <p:nvPicPr>
          <p:cNvPr id="10" name="Picture 9">
            <a:extLst>
              <a:ext uri="{FF2B5EF4-FFF2-40B4-BE49-F238E27FC236}">
                <a16:creationId xmlns:a16="http://schemas.microsoft.com/office/drawing/2014/main" id="{27C4DA53-6010-4434-B556-26F57866D7F6}"/>
              </a:ext>
            </a:extLst>
          </p:cNvPr>
          <p:cNvPicPr>
            <a:picLocks noChangeAspect="1"/>
          </p:cNvPicPr>
          <p:nvPr/>
        </p:nvPicPr>
        <p:blipFill>
          <a:blip r:embed="rId6"/>
          <a:stretch>
            <a:fillRect/>
          </a:stretch>
        </p:blipFill>
        <p:spPr>
          <a:xfrm>
            <a:off x="7475901" y="2751951"/>
            <a:ext cx="1668100" cy="894343"/>
          </a:xfrm>
          <a:prstGeom prst="rect">
            <a:avLst/>
          </a:prstGeom>
        </p:spPr>
      </p:pic>
    </p:spTree>
    <p:extLst>
      <p:ext uri="{BB962C8B-B14F-4D97-AF65-F5344CB8AC3E}">
        <p14:creationId xmlns:p14="http://schemas.microsoft.com/office/powerpoint/2010/main" val="313299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4C98C-C6A1-4E0E-BC92-A612F2FB8F3A}"/>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a:xfrm>
            <a:off x="285750" y="2197801"/>
            <a:ext cx="7886700" cy="747897"/>
          </a:xfrm>
        </p:spPr>
        <p:txBody>
          <a:bodyPr/>
          <a:lstStyle/>
          <a:p>
            <a:r>
              <a:rPr lang="en-US"/>
              <a:t>Lab 5: </a:t>
            </a:r>
            <a:r>
              <a:rPr lang="en-US" err="1"/>
              <a:t>TKGi</a:t>
            </a:r>
            <a:r>
              <a:rPr lang="en-US"/>
              <a:t> </a:t>
            </a:r>
            <a:r>
              <a:rPr lang="en-US" sz="4400"/>
              <a:t>(formerly </a:t>
            </a:r>
            <a:r>
              <a:rPr lang="en-AU" sz="4400"/>
              <a:t>PKS)</a:t>
            </a:r>
            <a:endParaRPr lang="en-US"/>
          </a:p>
        </p:txBody>
      </p:sp>
    </p:spTree>
    <p:extLst>
      <p:ext uri="{BB962C8B-B14F-4D97-AF65-F5344CB8AC3E}">
        <p14:creationId xmlns:p14="http://schemas.microsoft.com/office/powerpoint/2010/main" val="52293535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893620"/>
            <a:ext cx="6663605" cy="2708562"/>
          </a:xfrm>
        </p:spPr>
        <p:txBody>
          <a:bodyPr/>
          <a:lstStyle/>
          <a:p>
            <a:pPr marL="0" indent="0">
              <a:buNone/>
            </a:pPr>
            <a:r>
              <a:rPr lang="en-AU" sz="1600"/>
              <a:t>TO DO LIST:</a:t>
            </a:r>
          </a:p>
          <a:p>
            <a:pPr marL="288000" indent="-288000">
              <a:buFont typeface="Wingdings" panose="05000000000000000000" pitchFamily="2" charset="2"/>
              <a:buChar char="q"/>
            </a:pPr>
            <a:r>
              <a:rPr lang="en-AU" sz="1600"/>
              <a:t>Learn about PKS, cli tools and commands</a:t>
            </a:r>
          </a:p>
          <a:p>
            <a:pPr marL="288000" indent="-288000">
              <a:buFont typeface="Wingdings" panose="05000000000000000000" pitchFamily="2" charset="2"/>
              <a:buChar char="q"/>
            </a:pPr>
            <a:r>
              <a:rPr lang="en-AU" sz="1600"/>
              <a:t>Use PKS cli to view configuration details</a:t>
            </a:r>
          </a:p>
          <a:p>
            <a:pPr marL="288000" indent="-288000">
              <a:buFont typeface="Wingdings" panose="05000000000000000000" pitchFamily="2" charset="2"/>
              <a:buChar char="q"/>
            </a:pPr>
            <a:r>
              <a:rPr lang="en-AU" sz="1600"/>
              <a:t>Use PKS proxy to forward API traffic</a:t>
            </a:r>
          </a:p>
          <a:p>
            <a:pPr marL="288000" indent="-288000">
              <a:buFont typeface="Wingdings" panose="05000000000000000000" pitchFamily="2" charset="2"/>
              <a:buChar char="q"/>
            </a:pPr>
            <a:r>
              <a:rPr lang="en-AU" sz="1600"/>
              <a:t>Connect to Kubernetes Dashboard UI of provisioned cluster</a:t>
            </a:r>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718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50" y="833933"/>
            <a:ext cx="8572500" cy="3680917"/>
          </a:xfrm>
        </p:spPr>
        <p:txBody>
          <a:bodyPr/>
          <a:lstStyle/>
          <a:p>
            <a:r>
              <a:rPr lang="en-AU"/>
              <a:t>Refer to “Lab 5: Kubernetes Clusters with </a:t>
            </a:r>
            <a:r>
              <a:rPr lang="en-AU" err="1"/>
              <a:t>TKGi</a:t>
            </a:r>
            <a:r>
              <a:rPr lang="en-AU"/>
              <a:t> (aka. PKS)” in the demo lab environment manual</a:t>
            </a:r>
          </a:p>
          <a:p>
            <a:pPr marL="0" indent="0">
              <a:buNone/>
            </a:pPr>
            <a:endParaRPr lang="en-AU"/>
          </a:p>
          <a:p>
            <a:pPr marL="0" indent="0">
              <a:buNone/>
            </a:pPr>
            <a:endParaRPr lang="en-AU"/>
          </a:p>
        </p:txBody>
      </p:sp>
    </p:spTree>
    <p:extLst>
      <p:ext uri="{BB962C8B-B14F-4D97-AF65-F5344CB8AC3E}">
        <p14:creationId xmlns:p14="http://schemas.microsoft.com/office/powerpoint/2010/main" val="9035367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715429"/>
            <a:ext cx="5436177" cy="1963880"/>
          </a:xfrm>
        </p:spPr>
        <p:txBody>
          <a:bodyPr/>
          <a:lstStyle/>
          <a:p>
            <a:pPr marL="288000" indent="-288000">
              <a:buFont typeface="Wingdings" panose="05000000000000000000" pitchFamily="2" charset="2"/>
              <a:buChar char="q"/>
            </a:pPr>
            <a:r>
              <a:rPr lang="en-AU" sz="1400"/>
              <a:t>Learnt about PKS, cli tools and commands</a:t>
            </a:r>
          </a:p>
          <a:p>
            <a:pPr marL="288000" indent="-288000">
              <a:buFont typeface="Wingdings" panose="05000000000000000000" pitchFamily="2" charset="2"/>
              <a:buChar char="q"/>
            </a:pPr>
            <a:r>
              <a:rPr lang="en-AU" sz="1400"/>
              <a:t>Retrieved Kubernetes cluster info</a:t>
            </a:r>
          </a:p>
          <a:p>
            <a:pPr marL="288000" indent="-288000">
              <a:buFont typeface="Wingdings" panose="05000000000000000000" pitchFamily="2" charset="2"/>
              <a:buChar char="q"/>
            </a:pPr>
            <a:r>
              <a:rPr lang="en-AU" sz="1400"/>
              <a:t>Connected to Kubernetes Dashboard UI through proxy</a:t>
            </a:r>
          </a:p>
          <a:p>
            <a:pPr marL="288000" indent="-288000">
              <a:buFont typeface="Wingdings" panose="05000000000000000000" pitchFamily="2" charset="2"/>
              <a:buChar char="q"/>
            </a:pPr>
            <a:r>
              <a:rPr lang="en-AU" sz="1400"/>
              <a:t>Deployed a 2-tier application to a K8s cluster on PKS</a:t>
            </a:r>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6" y="157595"/>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75A0A81-FCCA-4D00-AC25-77A6483AFAA2}"/>
              </a:ext>
            </a:extLst>
          </p:cNvPr>
          <p:cNvPicPr>
            <a:picLocks noChangeAspect="1"/>
          </p:cNvPicPr>
          <p:nvPr/>
        </p:nvPicPr>
        <p:blipFill>
          <a:blip r:embed="rId3"/>
          <a:stretch>
            <a:fillRect/>
          </a:stretch>
        </p:blipFill>
        <p:spPr>
          <a:xfrm>
            <a:off x="280986" y="2140528"/>
            <a:ext cx="2212419" cy="2819400"/>
          </a:xfrm>
          <a:prstGeom prst="rect">
            <a:avLst/>
          </a:prstGeom>
        </p:spPr>
      </p:pic>
      <p:pic>
        <p:nvPicPr>
          <p:cNvPr id="6" name="Picture 5">
            <a:extLst>
              <a:ext uri="{FF2B5EF4-FFF2-40B4-BE49-F238E27FC236}">
                <a16:creationId xmlns:a16="http://schemas.microsoft.com/office/drawing/2014/main" id="{3AD491EA-EDA1-4F83-8C89-C7C54CBBA9BA}"/>
              </a:ext>
            </a:extLst>
          </p:cNvPr>
          <p:cNvPicPr>
            <a:picLocks noChangeAspect="1"/>
          </p:cNvPicPr>
          <p:nvPr/>
        </p:nvPicPr>
        <p:blipFill>
          <a:blip r:embed="rId4"/>
          <a:stretch>
            <a:fillRect/>
          </a:stretch>
        </p:blipFill>
        <p:spPr>
          <a:xfrm>
            <a:off x="2382982" y="2367713"/>
            <a:ext cx="5364039" cy="1864849"/>
          </a:xfrm>
          <a:prstGeom prst="rect">
            <a:avLst/>
          </a:prstGeom>
        </p:spPr>
      </p:pic>
      <p:pic>
        <p:nvPicPr>
          <p:cNvPr id="8" name="Picture 7">
            <a:extLst>
              <a:ext uri="{FF2B5EF4-FFF2-40B4-BE49-F238E27FC236}">
                <a16:creationId xmlns:a16="http://schemas.microsoft.com/office/drawing/2014/main" id="{AD171C12-45B8-4898-9FD1-C6DA4BE48634}"/>
              </a:ext>
            </a:extLst>
          </p:cNvPr>
          <p:cNvPicPr>
            <a:picLocks noChangeAspect="1"/>
          </p:cNvPicPr>
          <p:nvPr/>
        </p:nvPicPr>
        <p:blipFill>
          <a:blip r:embed="rId5"/>
          <a:stretch>
            <a:fillRect/>
          </a:stretch>
        </p:blipFill>
        <p:spPr>
          <a:xfrm>
            <a:off x="5313218" y="3080521"/>
            <a:ext cx="3629733" cy="1701153"/>
          </a:xfrm>
          <a:prstGeom prst="rect">
            <a:avLst/>
          </a:prstGeom>
        </p:spPr>
      </p:pic>
    </p:spTree>
    <p:extLst>
      <p:ext uri="{BB962C8B-B14F-4D97-AF65-F5344CB8AC3E}">
        <p14:creationId xmlns:p14="http://schemas.microsoft.com/office/powerpoint/2010/main" val="22005499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4C98C-C6A1-4E0E-BC92-A612F2FB8F3A}"/>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solidFill>
                <a:schemeClr val="bg2"/>
              </a:solidFill>
            </a:endParaRPr>
          </a:p>
        </p:txBody>
      </p:sp>
      <p:sp>
        <p:nvSpPr>
          <p:cNvPr id="2" name="Title 1"/>
          <p:cNvSpPr>
            <a:spLocks noGrp="1"/>
          </p:cNvSpPr>
          <p:nvPr>
            <p:ph type="title"/>
          </p:nvPr>
        </p:nvSpPr>
        <p:spPr>
          <a:xfrm>
            <a:off x="285750" y="1075957"/>
            <a:ext cx="7886700" cy="2991588"/>
          </a:xfrm>
        </p:spPr>
        <p:txBody>
          <a:bodyPr/>
          <a:lstStyle/>
          <a:p>
            <a:r>
              <a:rPr lang="en-US" dirty="0"/>
              <a:t>Lab 1: </a:t>
            </a:r>
            <a:br>
              <a:rPr lang="en-US" dirty="0"/>
            </a:br>
            <a:r>
              <a:rPr lang="en-US" dirty="0"/>
              <a:t>GitHub</a:t>
            </a:r>
            <a:br>
              <a:rPr lang="en-US" dirty="0"/>
            </a:br>
            <a:br>
              <a:rPr lang="en-US" dirty="0"/>
            </a:br>
            <a:r>
              <a:rPr lang="en-US" dirty="0"/>
              <a:t>Astri</a:t>
            </a:r>
          </a:p>
        </p:txBody>
      </p:sp>
    </p:spTree>
    <p:extLst>
      <p:ext uri="{BB962C8B-B14F-4D97-AF65-F5344CB8AC3E}">
        <p14:creationId xmlns:p14="http://schemas.microsoft.com/office/powerpoint/2010/main" val="38144641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dirty="0"/>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893620"/>
            <a:ext cx="6663605" cy="2708562"/>
          </a:xfrm>
        </p:spPr>
        <p:txBody>
          <a:bodyPr/>
          <a:lstStyle/>
          <a:p>
            <a:pPr marL="0" indent="0">
              <a:buNone/>
            </a:pPr>
            <a:r>
              <a:rPr lang="en-AU" sz="1600" dirty="0"/>
              <a:t>TO DO LIST:</a:t>
            </a:r>
          </a:p>
          <a:p>
            <a:pPr marL="288000" indent="-288000">
              <a:buFont typeface="Wingdings" panose="05000000000000000000" pitchFamily="2" charset="2"/>
              <a:buChar char="q"/>
            </a:pPr>
            <a:r>
              <a:rPr lang="en-AU" sz="1600" dirty="0"/>
              <a:t>Learn about git, git tools and </a:t>
            </a:r>
            <a:r>
              <a:rPr lang="en-AU" sz="1600" dirty="0" err="1"/>
              <a:t>github</a:t>
            </a:r>
            <a:endParaRPr lang="en-AU" sz="1600" dirty="0"/>
          </a:p>
          <a:p>
            <a:pPr marL="288000" indent="-288000">
              <a:buFont typeface="Wingdings" panose="05000000000000000000" pitchFamily="2" charset="2"/>
              <a:buChar char="q"/>
            </a:pPr>
            <a:r>
              <a:rPr lang="en-AU" sz="1600" dirty="0"/>
              <a:t>Setup a new personal repo for our project</a:t>
            </a:r>
          </a:p>
          <a:p>
            <a:pPr marL="288000" indent="-288000">
              <a:buFont typeface="Wingdings" panose="05000000000000000000" pitchFamily="2" charset="2"/>
              <a:buChar char="q"/>
            </a:pPr>
            <a:r>
              <a:rPr lang="en-AU" sz="1600" dirty="0"/>
              <a:t>Install git tools and learn the skills to commit code</a:t>
            </a:r>
          </a:p>
          <a:p>
            <a:pPr marL="288000" indent="-288000">
              <a:buFont typeface="Wingdings" panose="05000000000000000000" pitchFamily="2" charset="2"/>
              <a:buChar char="q"/>
            </a:pPr>
            <a:r>
              <a:rPr lang="en-AU" sz="1600" dirty="0"/>
              <a:t>Upload a file to </a:t>
            </a:r>
            <a:r>
              <a:rPr lang="en-AU" sz="1600" dirty="0" err="1"/>
              <a:t>github</a:t>
            </a:r>
            <a:endParaRPr lang="en-AU" sz="1600" dirty="0"/>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91521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Git?</a:t>
            </a:r>
          </a:p>
        </p:txBody>
      </p:sp>
      <p:sp>
        <p:nvSpPr>
          <p:cNvPr id="3" name="Content Placeholder 2"/>
          <p:cNvSpPr>
            <a:spLocks noGrp="1"/>
          </p:cNvSpPr>
          <p:nvPr>
            <p:ph idx="1"/>
          </p:nvPr>
        </p:nvSpPr>
        <p:spPr>
          <a:xfrm>
            <a:off x="285750" y="914400"/>
            <a:ext cx="8572500" cy="3314700"/>
          </a:xfrm>
        </p:spPr>
        <p:txBody>
          <a:bodyPr>
            <a:normAutofit fontScale="77500" lnSpcReduction="20000"/>
          </a:bodyPr>
          <a:lstStyle/>
          <a:p>
            <a:r>
              <a:rPr lang="en-AU" sz="2700" i="1" dirty="0"/>
              <a:t>Distributed</a:t>
            </a:r>
            <a:r>
              <a:rPr lang="en-AU" sz="2700" dirty="0"/>
              <a:t> version control system for tracking changes in ANY set of files</a:t>
            </a:r>
          </a:p>
          <a:p>
            <a:pPr lvl="1"/>
            <a:r>
              <a:rPr lang="en-AU" sz="2100" dirty="0"/>
              <a:t>Created by Linus Torvalds in 2005 for Linux kernel development</a:t>
            </a:r>
          </a:p>
          <a:p>
            <a:r>
              <a:rPr lang="en-AU" sz="2700" dirty="0"/>
              <a:t>Important to note that Git is an open standard and licensed under the GNU GPL v2</a:t>
            </a:r>
          </a:p>
          <a:p>
            <a:r>
              <a:rPr lang="en-AU" sz="2700" dirty="0"/>
              <a:t>Here are a few of the popular cloud based implementations;</a:t>
            </a:r>
          </a:p>
          <a:p>
            <a:pPr lvl="1"/>
            <a:r>
              <a:rPr lang="en-AU" sz="2300" dirty="0" err="1"/>
              <a:t>Github</a:t>
            </a:r>
            <a:endParaRPr lang="en-AU" sz="2300" dirty="0"/>
          </a:p>
          <a:p>
            <a:pPr lvl="1"/>
            <a:r>
              <a:rPr lang="en-AU" sz="2300" dirty="0" err="1"/>
              <a:t>Bitbucket</a:t>
            </a:r>
            <a:endParaRPr lang="en-AU" sz="2300" dirty="0"/>
          </a:p>
          <a:p>
            <a:pPr lvl="1"/>
            <a:r>
              <a:rPr lang="en-AU" sz="2300" dirty="0"/>
              <a:t>AWS Code Commit</a:t>
            </a:r>
          </a:p>
          <a:p>
            <a:pPr lvl="1"/>
            <a:r>
              <a:rPr lang="en-AU" sz="2300" dirty="0" err="1"/>
              <a:t>Gitlab</a:t>
            </a:r>
            <a:endParaRPr lang="en-AU" sz="2300" dirty="0"/>
          </a:p>
          <a:p>
            <a:pPr lvl="1"/>
            <a:r>
              <a:rPr lang="en-AU" sz="2300" dirty="0"/>
              <a:t>Etc….</a:t>
            </a:r>
          </a:p>
          <a:p>
            <a:endParaRPr lang="en-AU" sz="2700" dirty="0"/>
          </a:p>
        </p:txBody>
      </p:sp>
    </p:spTree>
    <p:extLst>
      <p:ext uri="{BB962C8B-B14F-4D97-AF65-F5344CB8AC3E}">
        <p14:creationId xmlns:p14="http://schemas.microsoft.com/office/powerpoint/2010/main" val="423409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5FD3-D03F-47DA-89BA-515CC0810733}"/>
              </a:ext>
            </a:extLst>
          </p:cNvPr>
          <p:cNvSpPr>
            <a:spLocks noGrp="1"/>
          </p:cNvSpPr>
          <p:nvPr>
            <p:ph type="title"/>
          </p:nvPr>
        </p:nvSpPr>
        <p:spPr/>
        <p:txBody>
          <a:bodyPr/>
          <a:lstStyle/>
          <a:p>
            <a:r>
              <a:rPr lang="en-US" dirty="0">
                <a:solidFill>
                  <a:srgbClr val="0070C0"/>
                </a:solidFill>
                <a:latin typeface="+mj-lt"/>
              </a:rPr>
              <a:t>Cloud Native vs. Cloud Computing</a:t>
            </a:r>
          </a:p>
        </p:txBody>
      </p:sp>
      <p:sp>
        <p:nvSpPr>
          <p:cNvPr id="3" name="Subtitle 2">
            <a:extLst>
              <a:ext uri="{FF2B5EF4-FFF2-40B4-BE49-F238E27FC236}">
                <a16:creationId xmlns:a16="http://schemas.microsoft.com/office/drawing/2014/main" id="{65235384-D2FE-45F9-ADED-53A436F4C7F4}"/>
              </a:ext>
            </a:extLst>
          </p:cNvPr>
          <p:cNvSpPr>
            <a:spLocks noGrp="1"/>
          </p:cNvSpPr>
          <p:nvPr>
            <p:ph type="subTitle" idx="1"/>
          </p:nvPr>
        </p:nvSpPr>
        <p:spPr>
          <a:xfrm>
            <a:off x="285750" y="685800"/>
            <a:ext cx="8572500" cy="230832"/>
          </a:xfrm>
        </p:spPr>
        <p:txBody>
          <a:bodyPr/>
          <a:lstStyle/>
          <a:p>
            <a:r>
              <a:rPr lang="en-US" sz="1500">
                <a:latin typeface="+mj-lt"/>
              </a:rPr>
              <a:t>Are they same?</a:t>
            </a:r>
          </a:p>
        </p:txBody>
      </p:sp>
      <p:pic>
        <p:nvPicPr>
          <p:cNvPr id="5" name="Picture 4">
            <a:extLst>
              <a:ext uri="{FF2B5EF4-FFF2-40B4-BE49-F238E27FC236}">
                <a16:creationId xmlns:a16="http://schemas.microsoft.com/office/drawing/2014/main" id="{8EF02B46-592C-4E8D-86FC-160C857450B6}"/>
              </a:ext>
            </a:extLst>
          </p:cNvPr>
          <p:cNvPicPr>
            <a:picLocks noChangeAspect="1"/>
          </p:cNvPicPr>
          <p:nvPr/>
        </p:nvPicPr>
        <p:blipFill>
          <a:blip r:embed="rId2"/>
          <a:stretch>
            <a:fillRect/>
          </a:stretch>
        </p:blipFill>
        <p:spPr>
          <a:xfrm>
            <a:off x="1246981" y="1387833"/>
            <a:ext cx="6936479" cy="2519805"/>
          </a:xfrm>
          <a:prstGeom prst="rect">
            <a:avLst/>
          </a:prstGeom>
        </p:spPr>
      </p:pic>
      <p:sp>
        <p:nvSpPr>
          <p:cNvPr id="9" name="TextBox 8">
            <a:extLst>
              <a:ext uri="{FF2B5EF4-FFF2-40B4-BE49-F238E27FC236}">
                <a16:creationId xmlns:a16="http://schemas.microsoft.com/office/drawing/2014/main" id="{3941D9E0-D9D1-4889-A2A5-875C3F19267E}"/>
              </a:ext>
            </a:extLst>
          </p:cNvPr>
          <p:cNvSpPr txBox="1"/>
          <p:nvPr/>
        </p:nvSpPr>
        <p:spPr>
          <a:xfrm>
            <a:off x="214313" y="3884051"/>
            <a:ext cx="8572500" cy="646331"/>
          </a:xfrm>
          <a:prstGeom prst="rect">
            <a:avLst/>
          </a:prstGeom>
          <a:solidFill>
            <a:schemeClr val="tx1">
              <a:lumMod val="20000"/>
              <a:lumOff val="80000"/>
            </a:schemeClr>
          </a:solidFill>
        </p:spPr>
        <p:txBody>
          <a:bodyPr wrap="square" rtlCol="0">
            <a:spAutoFit/>
          </a:bodyPr>
          <a:lstStyle/>
          <a:p>
            <a:pPr algn="ctr"/>
            <a:r>
              <a:rPr lang="en-US" sz="1800">
                <a:solidFill>
                  <a:srgbClr val="444444"/>
                </a:solidFill>
                <a:latin typeface="+mj-lt"/>
              </a:rPr>
              <a:t>Cloud Native development is an approach to building and running applications that fully exploits the advantages of  the cloud computing delivery models</a:t>
            </a:r>
          </a:p>
        </p:txBody>
      </p:sp>
    </p:spTree>
    <p:extLst>
      <p:ext uri="{BB962C8B-B14F-4D97-AF65-F5344CB8AC3E}">
        <p14:creationId xmlns:p14="http://schemas.microsoft.com/office/powerpoint/2010/main" val="175796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getting into trouble with </a:t>
            </a:r>
            <a:r>
              <a:rPr lang="en-US" dirty="0" err="1"/>
              <a:t>gitignore</a:t>
            </a:r>
            <a:endParaRPr lang="en-US" dirty="0"/>
          </a:p>
        </p:txBody>
      </p:sp>
      <p:sp>
        <p:nvSpPr>
          <p:cNvPr id="3" name="Content Placeholder 2"/>
          <p:cNvSpPr>
            <a:spLocks noGrp="1"/>
          </p:cNvSpPr>
          <p:nvPr>
            <p:ph idx="1"/>
          </p:nvPr>
        </p:nvSpPr>
        <p:spPr>
          <a:xfrm>
            <a:off x="285750" y="894553"/>
            <a:ext cx="8572500" cy="3314700"/>
          </a:xfrm>
        </p:spPr>
        <p:txBody>
          <a:bodyPr>
            <a:normAutofit/>
          </a:bodyPr>
          <a:lstStyle/>
          <a:p>
            <a:r>
              <a:rPr lang="en-AU" sz="2000" dirty="0">
                <a:latin typeface="+mn-lt"/>
              </a:rPr>
              <a:t>Posting passwords to services like AWS costs </a:t>
            </a:r>
            <a:r>
              <a:rPr lang="en-AU" sz="2000" b="1" dirty="0">
                <a:solidFill>
                  <a:srgbClr val="FF0000"/>
                </a:solidFill>
                <a:latin typeface="+mn-lt"/>
              </a:rPr>
              <a:t>$$$$</a:t>
            </a:r>
          </a:p>
          <a:p>
            <a:r>
              <a:rPr lang="en-AU" sz="2000" dirty="0">
                <a:latin typeface="+mn-lt"/>
              </a:rPr>
              <a:t>Best Practice: When publishing code use </a:t>
            </a:r>
            <a:r>
              <a:rPr lang="en-AU" sz="2000" b="1" dirty="0">
                <a:solidFill>
                  <a:schemeClr val="accent2">
                    <a:lumMod val="75000"/>
                  </a:schemeClr>
                </a:solidFill>
                <a:latin typeface="+mn-lt"/>
                <a:cs typeface="Courier New" panose="02070309020205020404" pitchFamily="49" charset="0"/>
              </a:rPr>
              <a:t>.</a:t>
            </a:r>
            <a:r>
              <a:rPr lang="en-AU" sz="2000" b="1" dirty="0" err="1">
                <a:solidFill>
                  <a:schemeClr val="accent2">
                    <a:lumMod val="75000"/>
                  </a:schemeClr>
                </a:solidFill>
                <a:latin typeface="+mn-lt"/>
                <a:cs typeface="Courier New" panose="02070309020205020404" pitchFamily="49" charset="0"/>
              </a:rPr>
              <a:t>gitignore</a:t>
            </a:r>
            <a:endParaRPr lang="en-AU" sz="2000" b="1" dirty="0">
              <a:solidFill>
                <a:schemeClr val="accent2">
                  <a:lumMod val="75000"/>
                </a:schemeClr>
              </a:solidFill>
              <a:latin typeface="+mn-lt"/>
              <a:cs typeface="Courier New" panose="02070309020205020404" pitchFamily="49" charset="0"/>
            </a:endParaRPr>
          </a:p>
        </p:txBody>
      </p:sp>
      <p:grpSp>
        <p:nvGrpSpPr>
          <p:cNvPr id="10" name="Group 9"/>
          <p:cNvGrpSpPr/>
          <p:nvPr/>
        </p:nvGrpSpPr>
        <p:grpSpPr>
          <a:xfrm>
            <a:off x="366712" y="3907469"/>
            <a:ext cx="3352802" cy="710810"/>
            <a:chOff x="488949" y="5209960"/>
            <a:chExt cx="4470402" cy="947747"/>
          </a:xfrm>
        </p:grpSpPr>
        <p:sp>
          <p:nvSpPr>
            <p:cNvPr id="6" name="Rectangle 5"/>
            <p:cNvSpPr/>
            <p:nvPr/>
          </p:nvSpPr>
          <p:spPr>
            <a:xfrm>
              <a:off x="730252" y="5665264"/>
              <a:ext cx="4229099" cy="492443"/>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setenv.py</a:t>
              </a:r>
              <a:endParaRPr kumimoji="0" lang="en-AU" sz="1800" b="0" i="0" u="none" strike="noStrike" kern="1200" cap="none" spc="0" normalizeH="0" baseline="0" noProof="0" dirty="0">
                <a:ln>
                  <a:noFill/>
                </a:ln>
                <a:solidFill>
                  <a:srgbClr val="444444"/>
                </a:solidFill>
                <a:effectLst/>
                <a:uLnTx/>
                <a:uFillTx/>
                <a:latin typeface="Arial"/>
                <a:ea typeface="+mn-ea"/>
                <a:cs typeface="+mn-cs"/>
              </a:endParaRPr>
            </a:p>
          </p:txBody>
        </p:sp>
        <p:sp>
          <p:nvSpPr>
            <p:cNvPr id="7" name="Rectangle 6"/>
            <p:cNvSpPr/>
            <p:nvPr/>
          </p:nvSpPr>
          <p:spPr>
            <a:xfrm>
              <a:off x="488949" y="5209960"/>
              <a:ext cx="1365252" cy="455304"/>
            </a:xfrm>
            <a:prstGeom prst="rect">
              <a:avLst/>
            </a:prstGeom>
            <a:solidFill>
              <a:schemeClr val="bg2">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rial"/>
                  <a:ea typeface="+mn-ea"/>
                  <a:cs typeface="+mn-cs"/>
                </a:rPr>
                <a:t>.</a:t>
              </a:r>
              <a:r>
                <a:rPr kumimoji="0" lang="en-US" sz="1500" b="0" i="0" u="none" strike="noStrike" kern="1200" cap="none" spc="0" normalizeH="0" baseline="0" noProof="0" dirty="0" err="1">
                  <a:ln>
                    <a:noFill/>
                  </a:ln>
                  <a:solidFill>
                    <a:srgbClr val="FFFFFF"/>
                  </a:solidFill>
                  <a:effectLst/>
                  <a:uLnTx/>
                  <a:uFillTx/>
                  <a:latin typeface="Arial"/>
                  <a:ea typeface="+mn-ea"/>
                  <a:cs typeface="+mn-cs"/>
                </a:rPr>
                <a:t>gitignore</a:t>
              </a:r>
              <a:endParaRPr kumimoji="0" lang="en-US" sz="15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11" name="Group 10"/>
          <p:cNvGrpSpPr/>
          <p:nvPr/>
        </p:nvGrpSpPr>
        <p:grpSpPr>
          <a:xfrm>
            <a:off x="366712" y="2247285"/>
            <a:ext cx="3352802" cy="1003273"/>
            <a:chOff x="488948" y="2745860"/>
            <a:chExt cx="4470403" cy="1337697"/>
          </a:xfrm>
        </p:grpSpPr>
        <p:sp>
          <p:nvSpPr>
            <p:cNvPr id="4" name="Rectangle 3"/>
            <p:cNvSpPr/>
            <p:nvPr/>
          </p:nvSpPr>
          <p:spPr>
            <a:xfrm>
              <a:off x="730251" y="3221783"/>
              <a:ext cx="4229100" cy="86177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user = "</a:t>
              </a:r>
              <a:r>
                <a:rPr kumimoji="0" lang="en-AU"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joeblogs</a:t>
              </a:r>
              <a:r>
                <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password = "whatever"</a:t>
              </a:r>
            </a:p>
          </p:txBody>
        </p:sp>
        <p:sp>
          <p:nvSpPr>
            <p:cNvPr id="8" name="Rectangle 7"/>
            <p:cNvSpPr/>
            <p:nvPr/>
          </p:nvSpPr>
          <p:spPr>
            <a:xfrm>
              <a:off x="488948" y="2745860"/>
              <a:ext cx="1365252" cy="475922"/>
            </a:xfrm>
            <a:prstGeom prst="rect">
              <a:avLst/>
            </a:prstGeom>
            <a:solidFill>
              <a:schemeClr val="bg2">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rial"/>
                  <a:ea typeface="+mn-ea"/>
                  <a:cs typeface="+mn-cs"/>
                </a:rPr>
                <a:t>setenv.py</a:t>
              </a:r>
            </a:p>
          </p:txBody>
        </p:sp>
      </p:grpSp>
      <p:grpSp>
        <p:nvGrpSpPr>
          <p:cNvPr id="12" name="Group 11"/>
          <p:cNvGrpSpPr/>
          <p:nvPr/>
        </p:nvGrpSpPr>
        <p:grpSpPr>
          <a:xfrm>
            <a:off x="4300538" y="2247289"/>
            <a:ext cx="4471986" cy="1889462"/>
            <a:chOff x="5734051" y="2745860"/>
            <a:chExt cx="5962648" cy="2519280"/>
          </a:xfrm>
        </p:grpSpPr>
        <p:sp>
          <p:nvSpPr>
            <p:cNvPr id="5" name="Rectangle 4"/>
            <p:cNvSpPr/>
            <p:nvPr/>
          </p:nvSpPr>
          <p:spPr>
            <a:xfrm>
              <a:off x="5943600" y="3295370"/>
              <a:ext cx="5753099" cy="196977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from </a:t>
              </a:r>
              <a:r>
                <a:rPr kumimoji="0" lang="en-US"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setenv</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 import user, password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print "user is : " + user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print "pass is : " + password</a:t>
              </a:r>
            </a:p>
          </p:txBody>
        </p:sp>
        <p:sp>
          <p:nvSpPr>
            <p:cNvPr id="9" name="Rectangle 8"/>
            <p:cNvSpPr/>
            <p:nvPr/>
          </p:nvSpPr>
          <p:spPr>
            <a:xfrm>
              <a:off x="5734051" y="2745860"/>
              <a:ext cx="1171419" cy="549511"/>
            </a:xfrm>
            <a:prstGeom prst="rect">
              <a:avLst/>
            </a:prstGeom>
            <a:solidFill>
              <a:schemeClr val="bg2">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Arial"/>
                  <a:ea typeface="+mn-ea"/>
                  <a:cs typeface="+mn-cs"/>
                </a:rPr>
                <a:t>main.py</a:t>
              </a:r>
              <a:endParaRPr kumimoji="0" lang="en-US" sz="1500" b="0" i="0" u="none" strike="noStrike" kern="1200" cap="none" spc="0" normalizeH="0" baseline="0" noProof="0" dirty="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351825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gitignore</a:t>
            </a:r>
            <a:r>
              <a:rPr lang="en-US" dirty="0"/>
              <a:t> and .</a:t>
            </a:r>
            <a:r>
              <a:rPr lang="en-US" dirty="0" err="1"/>
              <a:t>cfignore</a:t>
            </a:r>
            <a:r>
              <a:rPr lang="en-US" dirty="0"/>
              <a:t> – Method #2</a:t>
            </a:r>
          </a:p>
        </p:txBody>
      </p:sp>
      <p:sp>
        <p:nvSpPr>
          <p:cNvPr id="3" name="Content Placeholder 2"/>
          <p:cNvSpPr>
            <a:spLocks noGrp="1"/>
          </p:cNvSpPr>
          <p:nvPr>
            <p:ph idx="1"/>
          </p:nvPr>
        </p:nvSpPr>
        <p:spPr>
          <a:xfrm>
            <a:off x="271464" y="894553"/>
            <a:ext cx="8572500" cy="3314700"/>
          </a:xfrm>
        </p:spPr>
        <p:txBody>
          <a:bodyPr>
            <a:normAutofit/>
          </a:bodyPr>
          <a:lstStyle/>
          <a:p>
            <a:r>
              <a:rPr lang="en-AU" sz="2000" dirty="0"/>
              <a:t>Set environment variables - 12-Factor compliant</a:t>
            </a:r>
          </a:p>
        </p:txBody>
      </p:sp>
      <p:grpSp>
        <p:nvGrpSpPr>
          <p:cNvPr id="10" name="Group 9"/>
          <p:cNvGrpSpPr/>
          <p:nvPr/>
        </p:nvGrpSpPr>
        <p:grpSpPr>
          <a:xfrm>
            <a:off x="575396" y="3776598"/>
            <a:ext cx="3352802" cy="710810"/>
            <a:chOff x="488948" y="5209960"/>
            <a:chExt cx="4470403" cy="947747"/>
          </a:xfrm>
        </p:grpSpPr>
        <p:sp>
          <p:nvSpPr>
            <p:cNvPr id="6" name="Rectangle 5"/>
            <p:cNvSpPr/>
            <p:nvPr/>
          </p:nvSpPr>
          <p:spPr>
            <a:xfrm>
              <a:off x="730251" y="5665264"/>
              <a:ext cx="4229100" cy="492443"/>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setenv.py</a:t>
              </a:r>
              <a:endParaRPr kumimoji="0" lang="en-AU" sz="1800" b="0" i="0" u="none" strike="noStrike" kern="1200" cap="none" spc="0" normalizeH="0" baseline="0" noProof="0" dirty="0">
                <a:ln>
                  <a:noFill/>
                </a:ln>
                <a:solidFill>
                  <a:srgbClr val="444444"/>
                </a:solidFill>
                <a:effectLst/>
                <a:uLnTx/>
                <a:uFillTx/>
                <a:latin typeface="Arial"/>
                <a:ea typeface="+mn-ea"/>
                <a:cs typeface="+mn-cs"/>
              </a:endParaRPr>
            </a:p>
          </p:txBody>
        </p:sp>
        <p:sp>
          <p:nvSpPr>
            <p:cNvPr id="7" name="Rectangle 6"/>
            <p:cNvSpPr/>
            <p:nvPr/>
          </p:nvSpPr>
          <p:spPr>
            <a:xfrm>
              <a:off x="488948" y="5209960"/>
              <a:ext cx="2927351" cy="455304"/>
            </a:xfrm>
            <a:prstGeom prst="rect">
              <a:avLst/>
            </a:prstGeom>
            <a:solidFill>
              <a:schemeClr val="bg2">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rial"/>
                  <a:ea typeface="+mn-ea"/>
                  <a:cs typeface="+mn-cs"/>
                </a:rPr>
                <a:t>.</a:t>
              </a:r>
              <a:r>
                <a:rPr kumimoji="0" lang="en-US" sz="1500" b="0" i="0" u="none" strike="noStrike" kern="1200" cap="none" spc="0" normalizeH="0" baseline="0" noProof="0" dirty="0" err="1">
                  <a:ln>
                    <a:noFill/>
                  </a:ln>
                  <a:solidFill>
                    <a:srgbClr val="FFFFFF"/>
                  </a:solidFill>
                  <a:effectLst/>
                  <a:uLnTx/>
                  <a:uFillTx/>
                  <a:latin typeface="Arial"/>
                  <a:ea typeface="+mn-ea"/>
                  <a:cs typeface="+mn-cs"/>
                </a:rPr>
                <a:t>gitignore</a:t>
              </a:r>
              <a:r>
                <a:rPr kumimoji="0" lang="en-US" sz="1500" b="0" i="0" u="none" strike="noStrike" kern="1200" cap="none" spc="0" normalizeH="0" baseline="0" noProof="0" dirty="0">
                  <a:ln>
                    <a:noFill/>
                  </a:ln>
                  <a:solidFill>
                    <a:srgbClr val="FFFFFF"/>
                  </a:solidFill>
                  <a:effectLst/>
                  <a:uLnTx/>
                  <a:uFillTx/>
                  <a:latin typeface="Arial"/>
                  <a:ea typeface="+mn-ea"/>
                  <a:cs typeface="+mn-cs"/>
                </a:rPr>
                <a:t> and .</a:t>
              </a:r>
              <a:r>
                <a:rPr kumimoji="0" lang="en-US" sz="1500" b="0" i="0" u="none" strike="noStrike" kern="1200" cap="none" spc="0" normalizeH="0" baseline="0" noProof="0" dirty="0" err="1">
                  <a:ln>
                    <a:noFill/>
                  </a:ln>
                  <a:solidFill>
                    <a:srgbClr val="FFFFFF"/>
                  </a:solidFill>
                  <a:effectLst/>
                  <a:uLnTx/>
                  <a:uFillTx/>
                  <a:latin typeface="Arial"/>
                  <a:ea typeface="+mn-ea"/>
                  <a:cs typeface="+mn-cs"/>
                </a:rPr>
                <a:t>cfignore</a:t>
              </a:r>
              <a:endParaRPr kumimoji="0" lang="en-US" sz="15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11" name="Group 10"/>
          <p:cNvGrpSpPr/>
          <p:nvPr/>
        </p:nvGrpSpPr>
        <p:grpSpPr>
          <a:xfrm>
            <a:off x="66678" y="1847982"/>
            <a:ext cx="4071940" cy="1280273"/>
            <a:chOff x="488948" y="2745860"/>
            <a:chExt cx="4368223" cy="1707030"/>
          </a:xfrm>
        </p:grpSpPr>
        <p:sp>
          <p:nvSpPr>
            <p:cNvPr id="4" name="Rectangle 3"/>
            <p:cNvSpPr/>
            <p:nvPr/>
          </p:nvSpPr>
          <p:spPr>
            <a:xfrm>
              <a:off x="730251" y="3221783"/>
              <a:ext cx="4126920" cy="1231107"/>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import </a:t>
              </a:r>
              <a:r>
                <a:rPr kumimoji="0" lang="en-AU"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os</a:t>
              </a:r>
              <a:endPar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os.environ</a:t>
              </a:r>
              <a:r>
                <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["user"]="</a:t>
              </a:r>
              <a:r>
                <a:rPr kumimoji="0" lang="en-AU"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joeblogs</a:t>
              </a:r>
              <a:r>
                <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os.environ</a:t>
              </a:r>
              <a:r>
                <a:rPr kumimoji="0" lang="en-AU"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["pass"]="whatever"</a:t>
              </a:r>
            </a:p>
          </p:txBody>
        </p:sp>
        <p:sp>
          <p:nvSpPr>
            <p:cNvPr id="8" name="Rectangle 7"/>
            <p:cNvSpPr/>
            <p:nvPr/>
          </p:nvSpPr>
          <p:spPr>
            <a:xfrm>
              <a:off x="488948" y="2745860"/>
              <a:ext cx="1365252" cy="475922"/>
            </a:xfrm>
            <a:prstGeom prst="rect">
              <a:avLst/>
            </a:prstGeom>
            <a:solidFill>
              <a:schemeClr val="bg2">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rial"/>
                  <a:ea typeface="+mn-ea"/>
                  <a:cs typeface="+mn-cs"/>
                </a:rPr>
                <a:t>setenv.py</a:t>
              </a:r>
            </a:p>
          </p:txBody>
        </p:sp>
      </p:grpSp>
      <p:grpSp>
        <p:nvGrpSpPr>
          <p:cNvPr id="12" name="Group 11"/>
          <p:cNvGrpSpPr/>
          <p:nvPr/>
        </p:nvGrpSpPr>
        <p:grpSpPr>
          <a:xfrm>
            <a:off x="4229106" y="1765519"/>
            <a:ext cx="4795835" cy="1612462"/>
            <a:chOff x="5734051" y="2745860"/>
            <a:chExt cx="6394447" cy="2149949"/>
          </a:xfrm>
        </p:grpSpPr>
        <p:sp>
          <p:nvSpPr>
            <p:cNvPr id="5" name="Rectangle 4"/>
            <p:cNvSpPr/>
            <p:nvPr/>
          </p:nvSpPr>
          <p:spPr>
            <a:xfrm>
              <a:off x="5943600" y="3295371"/>
              <a:ext cx="6184898" cy="1600438"/>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import </a:t>
              </a:r>
              <a:r>
                <a:rPr kumimoji="0" lang="en-US"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os</a:t>
              </a:r>
              <a:endPar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user = </a:t>
              </a:r>
              <a:r>
                <a:rPr kumimoji="0" lang="en-US"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os.environ.get</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('user’)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pass = </a:t>
              </a:r>
              <a:r>
                <a:rPr kumimoji="0" lang="en-US" sz="1800" b="0" i="0" u="none" strike="noStrike" kern="1200" cap="none" spc="0" normalizeH="0" baseline="0" noProof="0" dirty="0" err="1">
                  <a:ln>
                    <a:noFill/>
                  </a:ln>
                  <a:solidFill>
                    <a:srgbClr val="0070C0"/>
                  </a:solidFill>
                  <a:effectLst/>
                  <a:uLnTx/>
                  <a:uFillTx/>
                  <a:latin typeface="Consolas" panose="020B0609020204030204" pitchFamily="49" charset="0"/>
                  <a:ea typeface="+mn-ea"/>
                  <a:cs typeface="+mn-cs"/>
                </a:rPr>
                <a:t>os.environ.get</a:t>
              </a:r>
              <a:r>
                <a:rPr kumimoji="0" lang="en-US" sz="1800" b="0" i="0" u="none" strike="noStrike" kern="1200" cap="none" spc="0" normalizeH="0" baseline="0" noProof="0" dirty="0">
                  <a:ln>
                    <a:noFill/>
                  </a:ln>
                  <a:solidFill>
                    <a:srgbClr val="0070C0"/>
                  </a:solidFill>
                  <a:effectLst/>
                  <a:uLnTx/>
                  <a:uFillTx/>
                  <a:latin typeface="Consolas" panose="020B0609020204030204" pitchFamily="49" charset="0"/>
                  <a:ea typeface="+mn-ea"/>
                  <a:cs typeface="+mn-cs"/>
                </a:rPr>
                <a:t>('pass')</a:t>
              </a:r>
            </a:p>
          </p:txBody>
        </p:sp>
        <p:sp>
          <p:nvSpPr>
            <p:cNvPr id="9" name="Rectangle 8"/>
            <p:cNvSpPr/>
            <p:nvPr/>
          </p:nvSpPr>
          <p:spPr>
            <a:xfrm>
              <a:off x="5734051" y="2745860"/>
              <a:ext cx="1260317" cy="549511"/>
            </a:xfrm>
            <a:prstGeom prst="rect">
              <a:avLst/>
            </a:prstGeom>
            <a:solidFill>
              <a:schemeClr val="bg2">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rial"/>
                  <a:ea typeface="+mn-ea"/>
                  <a:cs typeface="+mn-cs"/>
                </a:rPr>
                <a:t>main.py</a:t>
              </a:r>
            </a:p>
          </p:txBody>
        </p:sp>
      </p:grpSp>
    </p:spTree>
    <p:extLst>
      <p:ext uri="{BB962C8B-B14F-4D97-AF65-F5344CB8AC3E}">
        <p14:creationId xmlns:p14="http://schemas.microsoft.com/office/powerpoint/2010/main" val="302461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and </a:t>
            </a:r>
            <a:r>
              <a:rPr lang="en-US" dirty="0" err="1"/>
              <a:t>Github</a:t>
            </a:r>
            <a:r>
              <a:rPr lang="en-US" dirty="0"/>
              <a:t> Desktop GUI Tutorials</a:t>
            </a:r>
          </a:p>
        </p:txBody>
      </p:sp>
      <p:sp>
        <p:nvSpPr>
          <p:cNvPr id="3" name="Content Placeholder 2"/>
          <p:cNvSpPr>
            <a:spLocks noGrp="1"/>
          </p:cNvSpPr>
          <p:nvPr>
            <p:ph idx="1"/>
          </p:nvPr>
        </p:nvSpPr>
        <p:spPr>
          <a:xfrm>
            <a:off x="285750" y="914400"/>
            <a:ext cx="8572500" cy="3314700"/>
          </a:xfrm>
        </p:spPr>
        <p:txBody>
          <a:bodyPr>
            <a:normAutofit/>
          </a:bodyPr>
          <a:lstStyle/>
          <a:p>
            <a:r>
              <a:rPr lang="en-AU" sz="2000" dirty="0"/>
              <a:t>If you do not know how to use </a:t>
            </a:r>
            <a:r>
              <a:rPr lang="en-AU" sz="2000" dirty="0" err="1"/>
              <a:t>Github</a:t>
            </a:r>
            <a:r>
              <a:rPr lang="en-AU" sz="2000" dirty="0"/>
              <a:t>, please complete the below tutorial;</a:t>
            </a:r>
          </a:p>
          <a:p>
            <a:pPr marL="0" indent="0">
              <a:buNone/>
            </a:pPr>
            <a:r>
              <a:rPr lang="en-AU" dirty="0">
                <a:hlinkClick r:id="rId3"/>
              </a:rPr>
              <a:t>https://guides.github.com/activities/hello-world/</a:t>
            </a:r>
            <a:endParaRPr lang="en-AU" dirty="0"/>
          </a:p>
          <a:p>
            <a:endParaRPr lang="en-AU" dirty="0"/>
          </a:p>
          <a:p>
            <a:r>
              <a:rPr lang="en-AU" dirty="0"/>
              <a:t>If you do not know how to use </a:t>
            </a:r>
            <a:r>
              <a:rPr lang="en-AU" dirty="0" err="1"/>
              <a:t>Github</a:t>
            </a:r>
            <a:r>
              <a:rPr lang="en-AU" dirty="0"/>
              <a:t> Desktop GUI client, please complete the below tutorial;</a:t>
            </a:r>
          </a:p>
          <a:p>
            <a:pPr marL="0" indent="0">
              <a:buNone/>
            </a:pPr>
            <a:r>
              <a:rPr lang="en-AU" dirty="0">
                <a:hlinkClick r:id="rId4"/>
              </a:rPr>
              <a:t>https://help.github.com/desktop/guides/getting-started-with-github-desktop/</a:t>
            </a:r>
            <a:endParaRPr lang="en-AU" dirty="0"/>
          </a:p>
          <a:p>
            <a:pPr marL="0" indent="0">
              <a:buNone/>
            </a:pPr>
            <a:endParaRPr lang="en-AU" dirty="0"/>
          </a:p>
          <a:p>
            <a:pPr marL="0" indent="0">
              <a:buNone/>
            </a:pPr>
            <a:endParaRPr lang="en-AU" dirty="0"/>
          </a:p>
          <a:p>
            <a:pPr marL="0" indent="0">
              <a:buNone/>
            </a:pPr>
            <a:endParaRPr lang="en-AU" dirty="0"/>
          </a:p>
          <a:p>
            <a:pPr lvl="1"/>
            <a:endParaRPr lang="en-AU" dirty="0"/>
          </a:p>
        </p:txBody>
      </p:sp>
    </p:spTree>
    <p:extLst>
      <p:ext uri="{BB962C8B-B14F-4D97-AF65-F5344CB8AC3E}">
        <p14:creationId xmlns:p14="http://schemas.microsoft.com/office/powerpoint/2010/main" val="8242903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dirty="0"/>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50" y="833933"/>
            <a:ext cx="8572500" cy="3680917"/>
          </a:xfrm>
        </p:spPr>
        <p:txBody>
          <a:bodyPr/>
          <a:lstStyle/>
          <a:p>
            <a:r>
              <a:rPr lang="en-AU" dirty="0"/>
              <a:t>Refer to “Lab 1: </a:t>
            </a:r>
            <a:r>
              <a:rPr lang="en-AU" dirty="0" err="1"/>
              <a:t>Github</a:t>
            </a:r>
            <a:r>
              <a:rPr lang="en-AU"/>
              <a:t>” </a:t>
            </a:r>
            <a:r>
              <a:rPr lang="en-AU" dirty="0"/>
              <a:t>in the demo lab environment manual</a:t>
            </a:r>
          </a:p>
          <a:p>
            <a:pPr marL="0" indent="0">
              <a:buNone/>
            </a:pPr>
            <a:endParaRPr lang="en-AU" dirty="0"/>
          </a:p>
          <a:p>
            <a:pPr marL="0" indent="0">
              <a:buNone/>
            </a:pPr>
            <a:endParaRPr lang="en-AU" dirty="0"/>
          </a:p>
        </p:txBody>
      </p:sp>
    </p:spTree>
    <p:extLst>
      <p:ext uri="{BB962C8B-B14F-4D97-AF65-F5344CB8AC3E}">
        <p14:creationId xmlns:p14="http://schemas.microsoft.com/office/powerpoint/2010/main" val="1720423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dirty="0"/>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5749" y="803565"/>
            <a:ext cx="5436177" cy="1963880"/>
          </a:xfrm>
        </p:spPr>
        <p:txBody>
          <a:bodyPr/>
          <a:lstStyle/>
          <a:p>
            <a:pPr marL="288000" indent="-288000">
              <a:buFont typeface="Wingdings" panose="05000000000000000000" pitchFamily="2" charset="2"/>
              <a:buChar char="q"/>
            </a:pPr>
            <a:r>
              <a:rPr lang="en-AU" sz="1600" dirty="0"/>
              <a:t>Learnt about git, git tools and </a:t>
            </a:r>
            <a:r>
              <a:rPr lang="en-AU" sz="1600" dirty="0" err="1"/>
              <a:t>github</a:t>
            </a:r>
            <a:endParaRPr lang="en-AU" sz="1600" dirty="0"/>
          </a:p>
          <a:p>
            <a:pPr marL="288000" indent="-288000">
              <a:buFont typeface="Wingdings" panose="05000000000000000000" pitchFamily="2" charset="2"/>
              <a:buChar char="q"/>
            </a:pPr>
            <a:r>
              <a:rPr lang="en-AU" sz="1600" dirty="0"/>
              <a:t>Setup a new personal repo for our project</a:t>
            </a:r>
          </a:p>
          <a:p>
            <a:pPr marL="288000" indent="-288000">
              <a:buFont typeface="Wingdings" panose="05000000000000000000" pitchFamily="2" charset="2"/>
              <a:buChar char="q"/>
            </a:pPr>
            <a:r>
              <a:rPr lang="en-AU" sz="1600" dirty="0"/>
              <a:t>Confirmed git tools are working and we have the skills to commit code</a:t>
            </a:r>
          </a:p>
          <a:p>
            <a:pPr marL="288000" indent="-288000">
              <a:buFont typeface="Wingdings" panose="05000000000000000000" pitchFamily="2" charset="2"/>
              <a:buChar char="q"/>
            </a:pPr>
            <a:r>
              <a:rPr lang="en-AU" sz="1600" dirty="0"/>
              <a:t>Confirmed files uploaded to </a:t>
            </a:r>
            <a:r>
              <a:rPr lang="en-AU" sz="1600" dirty="0" err="1"/>
              <a:t>github</a:t>
            </a:r>
            <a:endParaRPr lang="en-AU" sz="1600" dirty="0"/>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6" y="157595"/>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71B6CA7-8E5C-42D7-BD29-FB9D736B62F4}"/>
              </a:ext>
            </a:extLst>
          </p:cNvPr>
          <p:cNvPicPr>
            <a:picLocks noChangeAspect="1"/>
          </p:cNvPicPr>
          <p:nvPr/>
        </p:nvPicPr>
        <p:blipFill>
          <a:blip r:embed="rId3"/>
          <a:stretch>
            <a:fillRect/>
          </a:stretch>
        </p:blipFill>
        <p:spPr>
          <a:xfrm>
            <a:off x="879764" y="3154241"/>
            <a:ext cx="3491345" cy="427169"/>
          </a:xfrm>
          <a:prstGeom prst="rect">
            <a:avLst/>
          </a:prstGeom>
        </p:spPr>
      </p:pic>
      <p:pic>
        <p:nvPicPr>
          <p:cNvPr id="7" name="Picture 6">
            <a:extLst>
              <a:ext uri="{FF2B5EF4-FFF2-40B4-BE49-F238E27FC236}">
                <a16:creationId xmlns:a16="http://schemas.microsoft.com/office/drawing/2014/main" id="{9D39922B-47C1-4EFB-A8BD-F973856F72EC}"/>
              </a:ext>
            </a:extLst>
          </p:cNvPr>
          <p:cNvPicPr>
            <a:picLocks noChangeAspect="1"/>
          </p:cNvPicPr>
          <p:nvPr/>
        </p:nvPicPr>
        <p:blipFill>
          <a:blip r:embed="rId4"/>
          <a:stretch>
            <a:fillRect/>
          </a:stretch>
        </p:blipFill>
        <p:spPr>
          <a:xfrm>
            <a:off x="879763" y="3623549"/>
            <a:ext cx="3491345" cy="609293"/>
          </a:xfrm>
          <a:prstGeom prst="rect">
            <a:avLst/>
          </a:prstGeom>
        </p:spPr>
      </p:pic>
      <p:pic>
        <p:nvPicPr>
          <p:cNvPr id="8" name="Picture 7">
            <a:extLst>
              <a:ext uri="{FF2B5EF4-FFF2-40B4-BE49-F238E27FC236}">
                <a16:creationId xmlns:a16="http://schemas.microsoft.com/office/drawing/2014/main" id="{7C1932FE-707A-47F9-A21C-36776180F6CB}"/>
              </a:ext>
            </a:extLst>
          </p:cNvPr>
          <p:cNvPicPr>
            <a:picLocks noChangeAspect="1"/>
          </p:cNvPicPr>
          <p:nvPr/>
        </p:nvPicPr>
        <p:blipFill>
          <a:blip r:embed="rId5"/>
          <a:stretch>
            <a:fillRect/>
          </a:stretch>
        </p:blipFill>
        <p:spPr>
          <a:xfrm>
            <a:off x="4700155" y="3061855"/>
            <a:ext cx="3765966" cy="1237990"/>
          </a:xfrm>
          <a:prstGeom prst="rect">
            <a:avLst/>
          </a:prstGeom>
        </p:spPr>
      </p:pic>
    </p:spTree>
    <p:extLst>
      <p:ext uri="{BB962C8B-B14F-4D97-AF65-F5344CB8AC3E}">
        <p14:creationId xmlns:p14="http://schemas.microsoft.com/office/powerpoint/2010/main" val="4298646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1AC25B-D082-4118-BC81-CD318E17261B}"/>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 name="Title 1"/>
          <p:cNvSpPr>
            <a:spLocks noGrp="1"/>
          </p:cNvSpPr>
          <p:nvPr>
            <p:ph type="title"/>
          </p:nvPr>
        </p:nvSpPr>
        <p:spPr>
          <a:xfrm>
            <a:off x="285749" y="1352955"/>
            <a:ext cx="8675371" cy="2437590"/>
          </a:xfrm>
        </p:spPr>
        <p:txBody>
          <a:bodyPr/>
          <a:lstStyle/>
          <a:p>
            <a:r>
              <a:rPr lang="en-US" sz="4400" dirty="0"/>
              <a:t>Lab 3: </a:t>
            </a:r>
            <a:br>
              <a:rPr lang="en-US" sz="4400" dirty="0"/>
            </a:br>
            <a:r>
              <a:rPr lang="en-US" sz="4400" dirty="0"/>
              <a:t>Clone the GitHub Piper Repo</a:t>
            </a:r>
            <a:br>
              <a:rPr lang="en-US" sz="4400" dirty="0"/>
            </a:br>
            <a:br>
              <a:rPr lang="en-US" sz="4400" dirty="0"/>
            </a:br>
            <a:r>
              <a:rPr lang="en-US" sz="4400" dirty="0"/>
              <a:t>Astri</a:t>
            </a:r>
          </a:p>
        </p:txBody>
      </p:sp>
    </p:spTree>
    <p:extLst>
      <p:ext uri="{BB962C8B-B14F-4D97-AF65-F5344CB8AC3E}">
        <p14:creationId xmlns:p14="http://schemas.microsoft.com/office/powerpoint/2010/main" val="6395009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dirty="0"/>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7" y="893620"/>
            <a:ext cx="5666078" cy="2708562"/>
          </a:xfrm>
        </p:spPr>
        <p:txBody>
          <a:bodyPr/>
          <a:lstStyle/>
          <a:p>
            <a:pPr marL="0" indent="0">
              <a:buNone/>
            </a:pPr>
            <a:r>
              <a:rPr lang="en-AU" sz="1600" dirty="0"/>
              <a:t>TO DO LIST:</a:t>
            </a:r>
          </a:p>
          <a:p>
            <a:pPr marL="288000" indent="-288000">
              <a:buFont typeface="Wingdings" panose="05000000000000000000" pitchFamily="2" charset="2"/>
              <a:buChar char="q"/>
            </a:pPr>
            <a:r>
              <a:rPr lang="en-US" sz="1600" dirty="0"/>
              <a:t>Clone the master repository for all labs provided in the Piper workshop</a:t>
            </a:r>
          </a:p>
          <a:p>
            <a:pPr marL="288000" indent="-288000">
              <a:buFont typeface="Wingdings" panose="05000000000000000000" pitchFamily="2" charset="2"/>
              <a:buChar char="q"/>
            </a:pPr>
            <a:r>
              <a:rPr lang="en-US" sz="1600" dirty="0"/>
              <a:t>Explore the folder structure</a:t>
            </a:r>
          </a:p>
          <a:p>
            <a:pPr marL="288000" indent="-288000">
              <a:buFont typeface="Wingdings" panose="05000000000000000000" pitchFamily="2" charset="2"/>
              <a:buChar char="q"/>
            </a:pPr>
            <a:r>
              <a:rPr lang="en-US" sz="1600" dirty="0"/>
              <a:t>Acknowledge the Piper-2020 folder as a read only copy of the source</a:t>
            </a:r>
          </a:p>
          <a:p>
            <a:pPr marL="288000" indent="-288000">
              <a:buFont typeface="Wingdings" panose="05000000000000000000" pitchFamily="2" charset="2"/>
              <a:buChar char="q"/>
            </a:pPr>
            <a:r>
              <a:rPr lang="en-US" sz="1600" dirty="0"/>
              <a:t>Establish a habit of copying files from the source to your personal project folder</a:t>
            </a:r>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5842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dirty="0"/>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50" y="833933"/>
            <a:ext cx="8572500" cy="3680917"/>
          </a:xfrm>
        </p:spPr>
        <p:txBody>
          <a:bodyPr/>
          <a:lstStyle/>
          <a:p>
            <a:r>
              <a:rPr lang="en-AU" dirty="0"/>
              <a:t>Refer to “Lab 3: Clone the GitHub Repository for all Piper Labs” in the demo lab environment manual</a:t>
            </a:r>
          </a:p>
          <a:p>
            <a:pPr marL="0" indent="0">
              <a:buNone/>
            </a:pPr>
            <a:endParaRPr lang="en-AU" dirty="0"/>
          </a:p>
          <a:p>
            <a:pPr marL="0" indent="0">
              <a:buNone/>
            </a:pPr>
            <a:endParaRPr lang="en-AU" dirty="0"/>
          </a:p>
        </p:txBody>
      </p:sp>
    </p:spTree>
    <p:extLst>
      <p:ext uri="{BB962C8B-B14F-4D97-AF65-F5344CB8AC3E}">
        <p14:creationId xmlns:p14="http://schemas.microsoft.com/office/powerpoint/2010/main" val="38667426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dirty="0"/>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727365"/>
            <a:ext cx="5436177" cy="1963880"/>
          </a:xfrm>
        </p:spPr>
        <p:txBody>
          <a:bodyPr/>
          <a:lstStyle/>
          <a:p>
            <a:pPr marL="288000" indent="-288000">
              <a:buFont typeface="Wingdings" panose="05000000000000000000" pitchFamily="2" charset="2"/>
              <a:buChar char="q"/>
            </a:pPr>
            <a:r>
              <a:rPr lang="en-AU" sz="1400" dirty="0"/>
              <a:t>Cloned the Piper-2020 repo</a:t>
            </a:r>
          </a:p>
          <a:p>
            <a:pPr marL="288000" indent="-288000">
              <a:buFont typeface="Wingdings" panose="05000000000000000000" pitchFamily="2" charset="2"/>
              <a:buChar char="q"/>
            </a:pPr>
            <a:r>
              <a:rPr lang="en-AU" sz="1400" dirty="0"/>
              <a:t>Setup a working directory for all project files for the workshop</a:t>
            </a:r>
          </a:p>
          <a:p>
            <a:pPr marL="288000" indent="-288000">
              <a:buFont typeface="Wingdings" panose="05000000000000000000" pitchFamily="2" charset="2"/>
              <a:buChar char="q"/>
            </a:pPr>
            <a:r>
              <a:rPr lang="en-AU" sz="1400" dirty="0"/>
              <a:t>Explored the repo files and folder structure</a:t>
            </a:r>
          </a:p>
          <a:p>
            <a:pPr marL="288000" indent="-288000">
              <a:buFont typeface="Wingdings" panose="05000000000000000000" pitchFamily="2" charset="2"/>
              <a:buChar char="q"/>
            </a:pPr>
            <a:r>
              <a:rPr lang="en-AU" sz="1400" dirty="0"/>
              <a:t>Acknowledged that the source Piper-2020 folder should be treated as read-only</a:t>
            </a:r>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6" y="157595"/>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4341100-03F7-44D3-9B22-A8EC7760B099}"/>
              </a:ext>
            </a:extLst>
          </p:cNvPr>
          <p:cNvPicPr/>
          <p:nvPr/>
        </p:nvPicPr>
        <p:blipFill>
          <a:blip r:embed="rId3"/>
          <a:stretch>
            <a:fillRect/>
          </a:stretch>
        </p:blipFill>
        <p:spPr>
          <a:xfrm>
            <a:off x="2930813" y="2571750"/>
            <a:ext cx="2590223" cy="2090305"/>
          </a:xfrm>
          <a:prstGeom prst="rect">
            <a:avLst/>
          </a:prstGeom>
        </p:spPr>
      </p:pic>
      <p:pic>
        <p:nvPicPr>
          <p:cNvPr id="9" name="Picture 8">
            <a:extLst>
              <a:ext uri="{FF2B5EF4-FFF2-40B4-BE49-F238E27FC236}">
                <a16:creationId xmlns:a16="http://schemas.microsoft.com/office/drawing/2014/main" id="{9EF10601-1390-4613-8593-0F8BFB9B1D32}"/>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9977" y="2601621"/>
            <a:ext cx="1876859" cy="2158713"/>
          </a:xfrm>
          <a:prstGeom prst="rect">
            <a:avLst/>
          </a:prstGeom>
          <a:noFill/>
          <a:ln>
            <a:noFill/>
          </a:ln>
        </p:spPr>
      </p:pic>
      <p:pic>
        <p:nvPicPr>
          <p:cNvPr id="11" name="Picture 10">
            <a:extLst>
              <a:ext uri="{FF2B5EF4-FFF2-40B4-BE49-F238E27FC236}">
                <a16:creationId xmlns:a16="http://schemas.microsoft.com/office/drawing/2014/main" id="{F8F4E31F-6263-448E-8A0B-6918F357EF48}"/>
              </a:ext>
            </a:extLst>
          </p:cNvPr>
          <p:cNvPicPr/>
          <p:nvPr/>
        </p:nvPicPr>
        <p:blipFill rotWithShape="1">
          <a:blip r:embed="rId5"/>
          <a:srcRect l="20287" t="10057" r="48135"/>
          <a:stretch/>
        </p:blipFill>
        <p:spPr>
          <a:xfrm>
            <a:off x="6092536" y="2571750"/>
            <a:ext cx="1876860" cy="2039533"/>
          </a:xfrm>
          <a:prstGeom prst="rect">
            <a:avLst/>
          </a:prstGeom>
        </p:spPr>
      </p:pic>
    </p:spTree>
    <p:extLst>
      <p:ext uri="{BB962C8B-B14F-4D97-AF65-F5344CB8AC3E}">
        <p14:creationId xmlns:p14="http://schemas.microsoft.com/office/powerpoint/2010/main" val="84804287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4C98C-C6A1-4E0E-BC92-A612F2FB8F3A}"/>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a:xfrm>
            <a:off x="285750" y="1075957"/>
            <a:ext cx="7886700" cy="2991588"/>
          </a:xfrm>
        </p:spPr>
        <p:txBody>
          <a:bodyPr/>
          <a:lstStyle/>
          <a:p>
            <a:r>
              <a:rPr lang="en-US" dirty="0"/>
              <a:t>Lab 1: </a:t>
            </a:r>
            <a:br>
              <a:rPr lang="en-US" dirty="0"/>
            </a:br>
            <a:r>
              <a:rPr lang="en-US" dirty="0"/>
              <a:t>Docker</a:t>
            </a:r>
            <a:br>
              <a:rPr lang="en-US" dirty="0"/>
            </a:br>
            <a:br>
              <a:rPr lang="en-US" dirty="0"/>
            </a:br>
            <a:r>
              <a:rPr lang="en-US" dirty="0"/>
              <a:t>Yusra</a:t>
            </a:r>
          </a:p>
        </p:txBody>
      </p:sp>
    </p:spTree>
    <p:extLst>
      <p:ext uri="{BB962C8B-B14F-4D97-AF65-F5344CB8AC3E}">
        <p14:creationId xmlns:p14="http://schemas.microsoft.com/office/powerpoint/2010/main" val="1765262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ramosa\AppData\Local\Microsoft\Windows\Temporary Internet Files\Content.IE5\5PGSXKE2\Soluzioni[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16877" y="2559553"/>
            <a:ext cx="3711911" cy="24738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mj-lt"/>
              </a:rPr>
              <a:t>What makes a CNA different?</a:t>
            </a:r>
          </a:p>
        </p:txBody>
      </p:sp>
      <p:sp>
        <p:nvSpPr>
          <p:cNvPr id="4" name="Content Placeholder 3"/>
          <p:cNvSpPr>
            <a:spLocks noGrp="1"/>
          </p:cNvSpPr>
          <p:nvPr>
            <p:ph idx="1"/>
          </p:nvPr>
        </p:nvSpPr>
        <p:spPr>
          <a:prstGeom prst="rect">
            <a:avLst/>
          </a:prstGeom>
        </p:spPr>
        <p:txBody>
          <a:bodyPr>
            <a:normAutofit/>
          </a:bodyPr>
          <a:lstStyle/>
          <a:p>
            <a:r>
              <a:rPr lang="en-US" sz="2800" dirty="0">
                <a:latin typeface="+mj-lt"/>
              </a:rPr>
              <a:t>Operate at much greater scale on much more data</a:t>
            </a:r>
          </a:p>
          <a:p>
            <a:r>
              <a:rPr lang="en-US" sz="2800" dirty="0">
                <a:latin typeface="+mj-lt"/>
              </a:rPr>
              <a:t>Use a more varied backend options, e.g. NoSQL</a:t>
            </a:r>
          </a:p>
          <a:p>
            <a:r>
              <a:rPr lang="en-US" sz="2800" dirty="0">
                <a:latin typeface="+mj-lt"/>
              </a:rPr>
              <a:t>Open Source components at all Levels</a:t>
            </a:r>
          </a:p>
          <a:p>
            <a:r>
              <a:rPr lang="en-US" sz="2800" dirty="0">
                <a:latin typeface="+mj-lt"/>
              </a:rPr>
              <a:t>Provide reliability at software level</a:t>
            </a:r>
          </a:p>
          <a:p>
            <a:r>
              <a:rPr lang="en-US" sz="2800" dirty="0">
                <a:latin typeface="+mj-lt"/>
              </a:rPr>
              <a:t>Like to treat infrastructure as code</a:t>
            </a:r>
          </a:p>
          <a:p>
            <a:endParaRPr lang="en-US" sz="2800" dirty="0">
              <a:latin typeface="+mj-lt"/>
            </a:endParaRPr>
          </a:p>
        </p:txBody>
      </p:sp>
    </p:spTree>
    <p:extLst>
      <p:ext uri="{BB962C8B-B14F-4D97-AF65-F5344CB8AC3E}">
        <p14:creationId xmlns:p14="http://schemas.microsoft.com/office/powerpoint/2010/main" val="34981312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Tutorial</a:t>
            </a:r>
          </a:p>
        </p:txBody>
      </p:sp>
      <p:sp>
        <p:nvSpPr>
          <p:cNvPr id="3" name="Content Placeholder 2"/>
          <p:cNvSpPr>
            <a:spLocks noGrp="1"/>
          </p:cNvSpPr>
          <p:nvPr>
            <p:ph idx="1"/>
          </p:nvPr>
        </p:nvSpPr>
        <p:spPr>
          <a:xfrm>
            <a:off x="285750" y="914400"/>
            <a:ext cx="8572500" cy="3314700"/>
          </a:xfrm>
        </p:spPr>
        <p:txBody>
          <a:bodyPr>
            <a:normAutofit/>
          </a:bodyPr>
          <a:lstStyle/>
          <a:p>
            <a:r>
              <a:rPr lang="en-AU" sz="2400"/>
              <a:t>A quick start to docker container</a:t>
            </a:r>
          </a:p>
          <a:p>
            <a:pPr marL="0" indent="0">
              <a:buNone/>
            </a:pPr>
            <a:r>
              <a:rPr lang="en-AU">
                <a:hlinkClick r:id="rId3"/>
              </a:rPr>
              <a:t>https://hub.docker.com/?overlay=onboarding&amp;step=clone</a:t>
            </a:r>
            <a:endParaRPr lang="en-AU"/>
          </a:p>
          <a:p>
            <a:pPr lvl="1"/>
            <a:endParaRPr lang="en-AU"/>
          </a:p>
        </p:txBody>
      </p:sp>
      <p:pic>
        <p:nvPicPr>
          <p:cNvPr id="1026" name="Picture 2" descr="Image result for homework">
            <a:extLst>
              <a:ext uri="{FF2B5EF4-FFF2-40B4-BE49-F238E27FC236}">
                <a16:creationId xmlns:a16="http://schemas.microsoft.com/office/drawing/2014/main" id="{DF1BC8BE-5E56-4C73-B74B-DBCFA7402BBF}"/>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79718" y="2184205"/>
            <a:ext cx="3675240" cy="239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1313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893620"/>
            <a:ext cx="6663605" cy="2708562"/>
          </a:xfrm>
        </p:spPr>
        <p:txBody>
          <a:bodyPr/>
          <a:lstStyle/>
          <a:p>
            <a:pPr marL="0" indent="0">
              <a:buNone/>
            </a:pPr>
            <a:r>
              <a:rPr lang="en-AU" sz="1600"/>
              <a:t>TO DO LIST:</a:t>
            </a:r>
          </a:p>
          <a:p>
            <a:pPr marL="288000" indent="-288000">
              <a:buFont typeface="Wingdings" panose="05000000000000000000" pitchFamily="2" charset="2"/>
              <a:buChar char="q"/>
            </a:pPr>
            <a:r>
              <a:rPr lang="en-AU" sz="1600"/>
              <a:t>Learn about Docker and Docker Desktop</a:t>
            </a:r>
          </a:p>
          <a:p>
            <a:pPr marL="288000" indent="-288000">
              <a:buFont typeface="Wingdings" panose="05000000000000000000" pitchFamily="2" charset="2"/>
              <a:buChar char="q"/>
            </a:pPr>
            <a:r>
              <a:rPr lang="en-AU" sz="1600"/>
              <a:t>Build a Docker image</a:t>
            </a:r>
          </a:p>
          <a:p>
            <a:pPr marL="288000" indent="-288000">
              <a:buFont typeface="Wingdings" panose="05000000000000000000" pitchFamily="2" charset="2"/>
              <a:buChar char="q"/>
            </a:pPr>
            <a:r>
              <a:rPr lang="en-AU" sz="1600"/>
              <a:t>Run a Docker container</a:t>
            </a:r>
          </a:p>
          <a:p>
            <a:pPr marL="288000" indent="-288000">
              <a:buFont typeface="Wingdings" panose="05000000000000000000" pitchFamily="2" charset="2"/>
              <a:buChar char="q"/>
            </a:pPr>
            <a:r>
              <a:rPr lang="en-AU" sz="1600"/>
              <a:t>Test its functionality</a:t>
            </a:r>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975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50" y="833933"/>
            <a:ext cx="8572500" cy="3680917"/>
          </a:xfrm>
        </p:spPr>
        <p:txBody>
          <a:bodyPr/>
          <a:lstStyle/>
          <a:p>
            <a:r>
              <a:rPr lang="en-AU"/>
              <a:t>Refer to “Lab 1: Docker” in the demo lab environment manual</a:t>
            </a:r>
          </a:p>
          <a:p>
            <a:pPr marL="0" indent="0">
              <a:buNone/>
            </a:pPr>
            <a:endParaRPr lang="en-AU"/>
          </a:p>
          <a:p>
            <a:pPr marL="0" indent="0">
              <a:buNone/>
            </a:pPr>
            <a:endParaRPr lang="en-AU"/>
          </a:p>
        </p:txBody>
      </p:sp>
    </p:spTree>
    <p:extLst>
      <p:ext uri="{BB962C8B-B14F-4D97-AF65-F5344CB8AC3E}">
        <p14:creationId xmlns:p14="http://schemas.microsoft.com/office/powerpoint/2010/main" val="70945097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5749" y="803565"/>
            <a:ext cx="5436177" cy="1963880"/>
          </a:xfrm>
        </p:spPr>
        <p:txBody>
          <a:bodyPr/>
          <a:lstStyle/>
          <a:p>
            <a:pPr marL="288000" indent="-288000">
              <a:buFont typeface="Wingdings" panose="05000000000000000000" pitchFamily="2" charset="2"/>
              <a:buChar char="q"/>
            </a:pPr>
            <a:r>
              <a:rPr lang="en-AU" sz="1600"/>
              <a:t>Learnt about Docker and Docker Desktop</a:t>
            </a:r>
          </a:p>
          <a:p>
            <a:pPr marL="288000" indent="-288000">
              <a:buFont typeface="Wingdings" panose="05000000000000000000" pitchFamily="2" charset="2"/>
              <a:buChar char="q"/>
            </a:pPr>
            <a:r>
              <a:rPr lang="en-AU" sz="1600"/>
              <a:t>Built a Docker image</a:t>
            </a:r>
          </a:p>
          <a:p>
            <a:pPr marL="288000" indent="-288000">
              <a:buFont typeface="Wingdings" panose="05000000000000000000" pitchFamily="2" charset="2"/>
              <a:buChar char="q"/>
            </a:pPr>
            <a:r>
              <a:rPr lang="en-AU" sz="1600"/>
              <a:t>Ran a container instance from a Docker image</a:t>
            </a:r>
          </a:p>
          <a:p>
            <a:pPr marL="288000" indent="-288000">
              <a:buFont typeface="Wingdings" panose="05000000000000000000" pitchFamily="2" charset="2"/>
              <a:buChar char="q"/>
            </a:pPr>
            <a:r>
              <a:rPr lang="en-AU" sz="1600"/>
              <a:t>Tested the web app</a:t>
            </a:r>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6" y="157595"/>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C0A31D2-860E-46CF-9710-833872B43780}"/>
              </a:ext>
            </a:extLst>
          </p:cNvPr>
          <p:cNvPicPr/>
          <p:nvPr/>
        </p:nvPicPr>
        <p:blipFill>
          <a:blip r:embed="rId3"/>
          <a:stretch>
            <a:fillRect/>
          </a:stretch>
        </p:blipFill>
        <p:spPr>
          <a:xfrm>
            <a:off x="1193466" y="2571750"/>
            <a:ext cx="5168900" cy="1441450"/>
          </a:xfrm>
          <a:prstGeom prst="rect">
            <a:avLst/>
          </a:prstGeom>
        </p:spPr>
      </p:pic>
    </p:spTree>
    <p:extLst>
      <p:ext uri="{BB962C8B-B14F-4D97-AF65-F5344CB8AC3E}">
        <p14:creationId xmlns:p14="http://schemas.microsoft.com/office/powerpoint/2010/main" val="74083908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4C98C-C6A1-4E0E-BC92-A612F2FB8F3A}"/>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a:xfrm>
            <a:off x="285750" y="1075957"/>
            <a:ext cx="7886700" cy="2991588"/>
          </a:xfrm>
        </p:spPr>
        <p:txBody>
          <a:bodyPr/>
          <a:lstStyle/>
          <a:p>
            <a:r>
              <a:rPr lang="en-US" dirty="0"/>
              <a:t>Lab 2: </a:t>
            </a:r>
            <a:br>
              <a:rPr lang="en-US" dirty="0"/>
            </a:br>
            <a:r>
              <a:rPr lang="en-US" dirty="0"/>
              <a:t>Kubernetes</a:t>
            </a:r>
            <a:br>
              <a:rPr lang="en-US" dirty="0"/>
            </a:br>
            <a:br>
              <a:rPr lang="en-US" dirty="0"/>
            </a:br>
            <a:r>
              <a:rPr lang="en-US" dirty="0"/>
              <a:t>Yusra</a:t>
            </a:r>
          </a:p>
        </p:txBody>
      </p:sp>
    </p:spTree>
    <p:extLst>
      <p:ext uri="{BB962C8B-B14F-4D97-AF65-F5344CB8AC3E}">
        <p14:creationId xmlns:p14="http://schemas.microsoft.com/office/powerpoint/2010/main" val="4058734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Docker Tutorial</a:t>
            </a:r>
          </a:p>
        </p:txBody>
      </p:sp>
      <p:sp>
        <p:nvSpPr>
          <p:cNvPr id="3" name="Content Placeholder 2"/>
          <p:cNvSpPr>
            <a:spLocks noGrp="1"/>
          </p:cNvSpPr>
          <p:nvPr>
            <p:ph idx="1"/>
          </p:nvPr>
        </p:nvSpPr>
        <p:spPr>
          <a:xfrm>
            <a:off x="285750" y="914400"/>
            <a:ext cx="8572500" cy="3314700"/>
          </a:xfrm>
        </p:spPr>
        <p:txBody>
          <a:bodyPr>
            <a:normAutofit/>
          </a:bodyPr>
          <a:lstStyle/>
          <a:p>
            <a:r>
              <a:rPr lang="en-AU" sz="2400"/>
              <a:t>A quick start to standalone Kubernetes server that runs on Windows host running Docker Desktop</a:t>
            </a:r>
            <a:endParaRPr lang="en-US" sz="2400"/>
          </a:p>
          <a:p>
            <a:pPr marL="0" indent="0">
              <a:buNone/>
            </a:pPr>
            <a:r>
              <a:rPr lang="en-AU">
                <a:hlinkClick r:id="rId3"/>
              </a:rPr>
              <a:t>https://docs.docker.com/docker-for-windows/#kubernetes</a:t>
            </a:r>
            <a:endParaRPr lang="en-AU"/>
          </a:p>
        </p:txBody>
      </p:sp>
      <p:pic>
        <p:nvPicPr>
          <p:cNvPr id="1026" name="Picture 2" descr="Image result for homework">
            <a:extLst>
              <a:ext uri="{FF2B5EF4-FFF2-40B4-BE49-F238E27FC236}">
                <a16:creationId xmlns:a16="http://schemas.microsoft.com/office/drawing/2014/main" id="{DF1BC8BE-5E56-4C73-B74B-DBCFA7402BBF}"/>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79718" y="2184205"/>
            <a:ext cx="3675240" cy="239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0996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893620"/>
            <a:ext cx="6663605" cy="2708562"/>
          </a:xfrm>
        </p:spPr>
        <p:txBody>
          <a:bodyPr/>
          <a:lstStyle/>
          <a:p>
            <a:pPr marL="0" indent="0">
              <a:buNone/>
            </a:pPr>
            <a:r>
              <a:rPr lang="en-AU" sz="1600"/>
              <a:t>TO DO LIST:</a:t>
            </a:r>
          </a:p>
          <a:p>
            <a:pPr marL="288000" indent="-288000">
              <a:buFont typeface="Wingdings" panose="05000000000000000000" pitchFamily="2" charset="2"/>
              <a:buChar char="q"/>
            </a:pPr>
            <a:r>
              <a:rPr lang="en-AU" sz="1600"/>
              <a:t>Learn about Kubernetes and Docker Desktop Kubernetes</a:t>
            </a:r>
          </a:p>
          <a:p>
            <a:pPr marL="288000" indent="-288000">
              <a:buFont typeface="Wingdings" panose="05000000000000000000" pitchFamily="2" charset="2"/>
              <a:buChar char="q"/>
            </a:pPr>
            <a:r>
              <a:rPr lang="en-AU" sz="1600"/>
              <a:t>Create a Kubernetes deployment from a Docker image</a:t>
            </a:r>
          </a:p>
          <a:p>
            <a:pPr marL="288000" indent="-288000">
              <a:buFont typeface="Wingdings" panose="05000000000000000000" pitchFamily="2" charset="2"/>
              <a:buChar char="q"/>
            </a:pPr>
            <a:r>
              <a:rPr lang="en-AU" sz="1600"/>
              <a:t>Create a service to expose the port</a:t>
            </a:r>
          </a:p>
          <a:p>
            <a:pPr marL="288000" indent="-288000">
              <a:buFont typeface="Wingdings" panose="05000000000000000000" pitchFamily="2" charset="2"/>
              <a:buChar char="q"/>
            </a:pPr>
            <a:r>
              <a:rPr lang="en-AU" sz="1600"/>
              <a:t>Test its functionality</a:t>
            </a:r>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334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50" y="833933"/>
            <a:ext cx="8572500" cy="3680917"/>
          </a:xfrm>
        </p:spPr>
        <p:txBody>
          <a:bodyPr/>
          <a:lstStyle/>
          <a:p>
            <a:r>
              <a:rPr lang="en-AU"/>
              <a:t>Refer to “Lab 2: Kubernetes” in the demo lab environment manual</a:t>
            </a:r>
          </a:p>
          <a:p>
            <a:pPr marL="0" indent="0">
              <a:buNone/>
            </a:pPr>
            <a:endParaRPr lang="en-AU"/>
          </a:p>
          <a:p>
            <a:pPr marL="0" indent="0">
              <a:buNone/>
            </a:pPr>
            <a:endParaRPr lang="en-AU"/>
          </a:p>
        </p:txBody>
      </p:sp>
    </p:spTree>
    <p:extLst>
      <p:ext uri="{BB962C8B-B14F-4D97-AF65-F5344CB8AC3E}">
        <p14:creationId xmlns:p14="http://schemas.microsoft.com/office/powerpoint/2010/main" val="30426582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5749" y="803565"/>
            <a:ext cx="5775615" cy="1963880"/>
          </a:xfrm>
        </p:spPr>
        <p:txBody>
          <a:bodyPr/>
          <a:lstStyle/>
          <a:p>
            <a:pPr marL="288000" indent="-288000">
              <a:buFont typeface="Wingdings" panose="05000000000000000000" pitchFamily="2" charset="2"/>
              <a:buChar char="q"/>
            </a:pPr>
            <a:r>
              <a:rPr lang="en-AU" sz="1600"/>
              <a:t>Learnt about Kubernetes and Docker Desktop Kubernetes</a:t>
            </a:r>
          </a:p>
          <a:p>
            <a:pPr marL="288000" indent="-288000">
              <a:buFont typeface="Wingdings" panose="05000000000000000000" pitchFamily="2" charset="2"/>
              <a:buChar char="q"/>
            </a:pPr>
            <a:r>
              <a:rPr lang="en-AU" sz="1600"/>
              <a:t>Created a Kubernetes deployment from a Docker hub image</a:t>
            </a:r>
          </a:p>
          <a:p>
            <a:pPr marL="288000" indent="-288000">
              <a:buFont typeface="Wingdings" panose="05000000000000000000" pitchFamily="2" charset="2"/>
              <a:buChar char="q"/>
            </a:pPr>
            <a:r>
              <a:rPr lang="en-AU" sz="1600"/>
              <a:t>Created a service to expose port 6001</a:t>
            </a:r>
          </a:p>
          <a:p>
            <a:pPr marL="288000" indent="-288000">
              <a:buFont typeface="Wingdings" panose="05000000000000000000" pitchFamily="2" charset="2"/>
              <a:buChar char="q"/>
            </a:pPr>
            <a:r>
              <a:rPr lang="en-AU" sz="1600"/>
              <a:t>Tested the web app</a:t>
            </a:r>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6" y="157595"/>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3F49A6F-2554-47D5-8EF7-7AB85D0C1EF4}"/>
              </a:ext>
            </a:extLst>
          </p:cNvPr>
          <p:cNvPicPr/>
          <p:nvPr/>
        </p:nvPicPr>
        <p:blipFill>
          <a:blip r:embed="rId3"/>
          <a:stretch>
            <a:fillRect/>
          </a:stretch>
        </p:blipFill>
        <p:spPr>
          <a:xfrm>
            <a:off x="1754979" y="2673060"/>
            <a:ext cx="5629275" cy="1666875"/>
          </a:xfrm>
          <a:prstGeom prst="rect">
            <a:avLst/>
          </a:prstGeom>
        </p:spPr>
      </p:pic>
    </p:spTree>
    <p:extLst>
      <p:ext uri="{BB962C8B-B14F-4D97-AF65-F5344CB8AC3E}">
        <p14:creationId xmlns:p14="http://schemas.microsoft.com/office/powerpoint/2010/main" val="6230683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4C98C-C6A1-4E0E-BC92-A612F2FB8F3A}"/>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a:xfrm>
            <a:off x="285750" y="1075957"/>
            <a:ext cx="7886700" cy="2991588"/>
          </a:xfrm>
        </p:spPr>
        <p:txBody>
          <a:bodyPr/>
          <a:lstStyle/>
          <a:p>
            <a:r>
              <a:rPr lang="en-US" dirty="0"/>
              <a:t>Lab 3: </a:t>
            </a:r>
            <a:br>
              <a:rPr lang="en-US" dirty="0"/>
            </a:br>
            <a:r>
              <a:rPr lang="en-AU" dirty="0"/>
              <a:t>Containerising</a:t>
            </a:r>
            <a:r>
              <a:rPr lang="en-US" dirty="0"/>
              <a:t> an App</a:t>
            </a:r>
            <a:br>
              <a:rPr lang="en-US" dirty="0"/>
            </a:br>
            <a:br>
              <a:rPr lang="en-US" dirty="0"/>
            </a:br>
            <a:r>
              <a:rPr lang="en-US" dirty="0"/>
              <a:t>Yusra</a:t>
            </a:r>
          </a:p>
        </p:txBody>
      </p:sp>
    </p:spTree>
    <p:extLst>
      <p:ext uri="{BB962C8B-B14F-4D97-AF65-F5344CB8AC3E}">
        <p14:creationId xmlns:p14="http://schemas.microsoft.com/office/powerpoint/2010/main" val="3532312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What makes a CNA different?</a:t>
            </a:r>
          </a:p>
        </p:txBody>
      </p:sp>
      <p:sp>
        <p:nvSpPr>
          <p:cNvPr id="3" name="Content Placeholder 2"/>
          <p:cNvSpPr>
            <a:spLocks noGrp="1"/>
          </p:cNvSpPr>
          <p:nvPr>
            <p:ph idx="1"/>
          </p:nvPr>
        </p:nvSpPr>
        <p:spPr>
          <a:xfrm>
            <a:off x="285750" y="966063"/>
            <a:ext cx="8572500" cy="3314700"/>
          </a:xfrm>
          <a:prstGeom prst="rect">
            <a:avLst/>
          </a:prstGeom>
        </p:spPr>
        <p:txBody>
          <a:bodyPr/>
          <a:lstStyle/>
          <a:p>
            <a:r>
              <a:rPr lang="en-US" sz="2400" dirty="0">
                <a:latin typeface="+mn-lt"/>
              </a:rPr>
              <a:t>Tend to be built on </a:t>
            </a:r>
            <a:r>
              <a:rPr lang="en-US" sz="2400" dirty="0" err="1">
                <a:latin typeface="+mn-lt"/>
              </a:rPr>
              <a:t>Microservices</a:t>
            </a:r>
            <a:endParaRPr lang="en-US" sz="2400" dirty="0">
              <a:latin typeface="+mn-lt"/>
            </a:endParaRPr>
          </a:p>
          <a:p>
            <a:pPr lvl="1"/>
            <a:r>
              <a:rPr lang="en-US" sz="1800" dirty="0">
                <a:latin typeface="+mn-lt"/>
              </a:rPr>
              <a:t>Communicate through standardized message channels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77467" y="2011392"/>
            <a:ext cx="2270070" cy="2634211"/>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14314" y="2064928"/>
            <a:ext cx="2103530" cy="2558012"/>
          </a:xfrm>
          <a:prstGeom prst="rect">
            <a:avLst/>
          </a:prstGeom>
        </p:spPr>
      </p:pic>
      <p:sp>
        <p:nvSpPr>
          <p:cNvPr id="6" name="Right Arrow 5"/>
          <p:cNvSpPr/>
          <p:nvPr/>
        </p:nvSpPr>
        <p:spPr>
          <a:xfrm>
            <a:off x="3883766" y="3139137"/>
            <a:ext cx="1665111" cy="691445"/>
          </a:xfrm>
          <a:prstGeom prst="rightArrow">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7633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1000" fill="hold"/>
                                        <p:tgtEl>
                                          <p:spTgt spid="4"/>
                                        </p:tgtEl>
                                        <p:attrNameLst>
                                          <p:attrName>ppt_x</p:attrName>
                                          <p:attrName>ppt_y</p:attrName>
                                        </p:attrNameLst>
                                      </p:cBhvr>
                                    </p:animMotion>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893620"/>
            <a:ext cx="6663605" cy="2708562"/>
          </a:xfrm>
        </p:spPr>
        <p:txBody>
          <a:bodyPr/>
          <a:lstStyle/>
          <a:p>
            <a:pPr marL="0" indent="0">
              <a:buNone/>
            </a:pPr>
            <a:r>
              <a:rPr lang="en-AU" sz="1600"/>
              <a:t>TO DO LIST:</a:t>
            </a:r>
          </a:p>
          <a:p>
            <a:pPr marL="288000" indent="-288000">
              <a:buFont typeface="Wingdings" panose="05000000000000000000" pitchFamily="2" charset="2"/>
              <a:buChar char="q"/>
            </a:pPr>
            <a:r>
              <a:rPr lang="en-AU" sz="1600"/>
              <a:t>Apply knowledge we learnt in previous labs</a:t>
            </a:r>
          </a:p>
          <a:p>
            <a:pPr marL="288000" indent="-288000">
              <a:buFont typeface="Wingdings" panose="05000000000000000000" pitchFamily="2" charset="2"/>
              <a:buChar char="q"/>
            </a:pPr>
            <a:r>
              <a:rPr lang="en-AU" sz="1600"/>
              <a:t>Deploy a 2-tier app to Docker</a:t>
            </a:r>
          </a:p>
          <a:p>
            <a:pPr marL="288000" indent="-288000">
              <a:buFont typeface="Wingdings" panose="05000000000000000000" pitchFamily="2" charset="2"/>
              <a:buChar char="q"/>
            </a:pPr>
            <a:r>
              <a:rPr lang="en-AU" sz="1600"/>
              <a:t>Forward port to allow local testing</a:t>
            </a:r>
          </a:p>
          <a:p>
            <a:pPr marL="288000" indent="-288000">
              <a:buFont typeface="Wingdings" panose="05000000000000000000" pitchFamily="2" charset="2"/>
              <a:buChar char="q"/>
            </a:pPr>
            <a:r>
              <a:rPr lang="en-AU" sz="1600"/>
              <a:t>Deploy a 2-tier app to a Kubernetes cluster</a:t>
            </a:r>
          </a:p>
          <a:p>
            <a:pPr marL="288000" indent="-288000">
              <a:buFont typeface="Wingdings" panose="05000000000000000000" pitchFamily="2" charset="2"/>
              <a:buChar char="q"/>
            </a:pPr>
            <a:r>
              <a:rPr lang="en-AU" sz="1600"/>
              <a:t>Expose the service port</a:t>
            </a:r>
          </a:p>
          <a:p>
            <a:pPr marL="288000" indent="-288000">
              <a:buFont typeface="Wingdings" panose="05000000000000000000" pitchFamily="2" charset="2"/>
              <a:buChar char="q"/>
            </a:pPr>
            <a:r>
              <a:rPr lang="en-AU" sz="1600"/>
              <a:t>Test its functionality</a:t>
            </a:r>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6075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50" y="833933"/>
            <a:ext cx="8572500" cy="3680917"/>
          </a:xfrm>
        </p:spPr>
        <p:txBody>
          <a:bodyPr/>
          <a:lstStyle/>
          <a:p>
            <a:r>
              <a:rPr lang="en-AU"/>
              <a:t>Refer to “Lab 3: Containerising an App” in the demo lab environment manual</a:t>
            </a:r>
          </a:p>
          <a:p>
            <a:pPr marL="0" indent="0">
              <a:buNone/>
            </a:pPr>
            <a:endParaRPr lang="en-AU"/>
          </a:p>
          <a:p>
            <a:pPr marL="0" indent="0">
              <a:buNone/>
            </a:pPr>
            <a:endParaRPr lang="en-AU"/>
          </a:p>
        </p:txBody>
      </p:sp>
    </p:spTree>
    <p:extLst>
      <p:ext uri="{BB962C8B-B14F-4D97-AF65-F5344CB8AC3E}">
        <p14:creationId xmlns:p14="http://schemas.microsoft.com/office/powerpoint/2010/main" val="410806816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5749" y="803565"/>
            <a:ext cx="5436177" cy="1963880"/>
          </a:xfrm>
        </p:spPr>
        <p:txBody>
          <a:bodyPr/>
          <a:lstStyle/>
          <a:p>
            <a:pPr marL="288000" indent="-288000">
              <a:buFont typeface="Wingdings" panose="05000000000000000000" pitchFamily="2" charset="2"/>
              <a:buChar char="q"/>
            </a:pPr>
            <a:r>
              <a:rPr lang="en-AU" sz="1600"/>
              <a:t>Applied Kubernetes and Docker knowledge</a:t>
            </a:r>
          </a:p>
          <a:p>
            <a:pPr marL="288000" indent="-288000">
              <a:buFont typeface="Wingdings" panose="05000000000000000000" pitchFamily="2" charset="2"/>
              <a:buChar char="q"/>
            </a:pPr>
            <a:r>
              <a:rPr lang="en-AU" sz="1600"/>
              <a:t>Deployed a 2-tier app to both Docker and Kubernetes</a:t>
            </a:r>
          </a:p>
          <a:p>
            <a:pPr marL="288000" indent="-288000">
              <a:buFont typeface="Wingdings" panose="05000000000000000000" pitchFamily="2" charset="2"/>
              <a:buChar char="q"/>
            </a:pPr>
            <a:r>
              <a:rPr lang="en-AU" sz="1600"/>
              <a:t>Exposed the service port to access application</a:t>
            </a:r>
          </a:p>
          <a:p>
            <a:pPr marL="288000" indent="-288000">
              <a:buFont typeface="Wingdings" panose="05000000000000000000" pitchFamily="2" charset="2"/>
              <a:buChar char="q"/>
            </a:pPr>
            <a:r>
              <a:rPr lang="en-AU" sz="1600"/>
              <a:t>Tested the web app</a:t>
            </a:r>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6" y="157595"/>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A6F2360-EC24-4DD1-94C5-E1202DFD23CF}"/>
              </a:ext>
            </a:extLst>
          </p:cNvPr>
          <p:cNvPicPr/>
          <p:nvPr/>
        </p:nvPicPr>
        <p:blipFill>
          <a:blip r:embed="rId3"/>
          <a:stretch>
            <a:fillRect/>
          </a:stretch>
        </p:blipFill>
        <p:spPr>
          <a:xfrm>
            <a:off x="223528" y="2559691"/>
            <a:ext cx="3885133" cy="2211935"/>
          </a:xfrm>
          <a:prstGeom prst="rect">
            <a:avLst/>
          </a:prstGeom>
        </p:spPr>
      </p:pic>
      <p:pic>
        <p:nvPicPr>
          <p:cNvPr id="8" name="Picture 7">
            <a:extLst>
              <a:ext uri="{FF2B5EF4-FFF2-40B4-BE49-F238E27FC236}">
                <a16:creationId xmlns:a16="http://schemas.microsoft.com/office/drawing/2014/main" id="{AE123846-1E1F-4673-9E9D-0528762A178E}"/>
              </a:ext>
            </a:extLst>
          </p:cNvPr>
          <p:cNvPicPr/>
          <p:nvPr/>
        </p:nvPicPr>
        <p:blipFill>
          <a:blip r:embed="rId4"/>
          <a:stretch>
            <a:fillRect/>
          </a:stretch>
        </p:blipFill>
        <p:spPr>
          <a:xfrm>
            <a:off x="4479271" y="2480838"/>
            <a:ext cx="3358443" cy="2290788"/>
          </a:xfrm>
          <a:prstGeom prst="rect">
            <a:avLst/>
          </a:prstGeom>
        </p:spPr>
      </p:pic>
    </p:spTree>
    <p:extLst>
      <p:ext uri="{BB962C8B-B14F-4D97-AF65-F5344CB8AC3E}">
        <p14:creationId xmlns:p14="http://schemas.microsoft.com/office/powerpoint/2010/main" val="330869369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4C98C-C6A1-4E0E-BC92-A612F2FB8F3A}"/>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2" name="Title 1"/>
          <p:cNvSpPr>
            <a:spLocks noGrp="1"/>
          </p:cNvSpPr>
          <p:nvPr>
            <p:ph type="title"/>
          </p:nvPr>
        </p:nvSpPr>
        <p:spPr>
          <a:xfrm>
            <a:off x="285750" y="1449905"/>
            <a:ext cx="7886700" cy="2243691"/>
          </a:xfrm>
        </p:spPr>
        <p:txBody>
          <a:bodyPr/>
          <a:lstStyle/>
          <a:p>
            <a:r>
              <a:rPr lang="en-US" dirty="0"/>
              <a:t>Lab 4: </a:t>
            </a:r>
            <a:r>
              <a:rPr lang="en-AU" dirty="0"/>
              <a:t>PVs for K8s</a:t>
            </a:r>
            <a:br>
              <a:rPr lang="en-AU" dirty="0"/>
            </a:br>
            <a:br>
              <a:rPr lang="en-AU" dirty="0"/>
            </a:br>
            <a:r>
              <a:rPr lang="en-AU" dirty="0"/>
              <a:t>Yusra</a:t>
            </a:r>
            <a:endParaRPr lang="en-US" dirty="0"/>
          </a:p>
        </p:txBody>
      </p:sp>
    </p:spTree>
    <p:extLst>
      <p:ext uri="{BB962C8B-B14F-4D97-AF65-F5344CB8AC3E}">
        <p14:creationId xmlns:p14="http://schemas.microsoft.com/office/powerpoint/2010/main" val="26288944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893620"/>
            <a:ext cx="7269741" cy="2708562"/>
          </a:xfrm>
        </p:spPr>
        <p:txBody>
          <a:bodyPr/>
          <a:lstStyle/>
          <a:p>
            <a:pPr marL="0" indent="0">
              <a:buNone/>
            </a:pPr>
            <a:r>
              <a:rPr lang="en-AU" sz="1600"/>
              <a:t>TO DO LIST:</a:t>
            </a:r>
          </a:p>
          <a:p>
            <a:pPr marL="288000" indent="-288000">
              <a:buFont typeface="Wingdings" panose="05000000000000000000" pitchFamily="2" charset="2"/>
              <a:buChar char="q"/>
            </a:pPr>
            <a:r>
              <a:rPr lang="en-US" sz="1600"/>
              <a:t>Learn about K8s persistent volumes and claims</a:t>
            </a:r>
          </a:p>
          <a:p>
            <a:pPr marL="288000" indent="-288000">
              <a:buFont typeface="Wingdings" panose="05000000000000000000" pitchFamily="2" charset="2"/>
              <a:buChar char="q"/>
            </a:pPr>
            <a:r>
              <a:rPr lang="en-US" sz="1600"/>
              <a:t>Learn about the CSI plugin for Isilon</a:t>
            </a:r>
          </a:p>
          <a:p>
            <a:pPr marL="288000" indent="-288000">
              <a:buFont typeface="Wingdings" panose="05000000000000000000" pitchFamily="2" charset="2"/>
              <a:buChar char="q"/>
            </a:pPr>
            <a:r>
              <a:rPr lang="en-US" sz="1600"/>
              <a:t>Use the CSI driver to dynamically provision NFS storage and mount to a pod</a:t>
            </a:r>
          </a:p>
          <a:p>
            <a:pPr marL="288000" indent="-288000">
              <a:buFont typeface="Wingdings" panose="05000000000000000000" pitchFamily="2" charset="2"/>
              <a:buChar char="q"/>
            </a:pPr>
            <a:r>
              <a:rPr lang="en-US" sz="1600"/>
              <a:t>Test its functionality</a:t>
            </a:r>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8845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a:xfrm>
            <a:off x="285750" y="152400"/>
            <a:ext cx="8572500" cy="387798"/>
          </a:xfrm>
        </p:spPr>
        <p:txBody>
          <a:bodyPr/>
          <a:lstStyle/>
          <a:p>
            <a:r>
              <a:rPr lang="en-AU"/>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49" y="679620"/>
            <a:ext cx="8792441" cy="3487136"/>
          </a:xfrm>
        </p:spPr>
        <p:txBody>
          <a:bodyPr>
            <a:normAutofit/>
          </a:bodyPr>
          <a:lstStyle/>
          <a:p>
            <a:r>
              <a:rPr lang="en-AU"/>
              <a:t>Refer to “Lab 4: Dynamic Persistent Volumes with Isilon” in the demo lab environment manual</a:t>
            </a:r>
            <a:endParaRPr lang="en-AU">
              <a:sym typeface="Wingdings" panose="05000000000000000000" pitchFamily="2" charset="2"/>
            </a:endParaRPr>
          </a:p>
        </p:txBody>
      </p:sp>
    </p:spTree>
    <p:extLst>
      <p:ext uri="{BB962C8B-B14F-4D97-AF65-F5344CB8AC3E}">
        <p14:creationId xmlns:p14="http://schemas.microsoft.com/office/powerpoint/2010/main" val="210723642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715429"/>
            <a:ext cx="5436177" cy="1963880"/>
          </a:xfrm>
        </p:spPr>
        <p:txBody>
          <a:bodyPr/>
          <a:lstStyle/>
          <a:p>
            <a:pPr marL="288000" indent="-288000">
              <a:buFont typeface="Wingdings" panose="05000000000000000000" pitchFamily="2" charset="2"/>
              <a:buChar char="q"/>
            </a:pPr>
            <a:r>
              <a:rPr lang="en-US" sz="1400"/>
              <a:t>Created a K8s dynamic persistent volume and persistent volume claim using the Isilon CSI driver and provisioner to create NFS shares on an Isilon cluster</a:t>
            </a:r>
          </a:p>
          <a:p>
            <a:pPr marL="288000" indent="-288000">
              <a:buFont typeface="Wingdings" panose="05000000000000000000" pitchFamily="2" charset="2"/>
              <a:buChar char="q"/>
            </a:pPr>
            <a:r>
              <a:rPr lang="en-US" sz="1400"/>
              <a:t>Created a test pod based on a CentOS image and mounted the PVC to the pod at a new mount point /data0</a:t>
            </a:r>
          </a:p>
          <a:p>
            <a:pPr marL="288000" indent="-288000">
              <a:buFont typeface="Wingdings" panose="05000000000000000000" pitchFamily="2" charset="2"/>
              <a:buChar char="q"/>
            </a:pPr>
            <a:r>
              <a:rPr lang="en-US" sz="1400"/>
              <a:t>Verified the NFS mount and performed a test write to the path using the touch command</a:t>
            </a:r>
          </a:p>
          <a:p>
            <a:pPr marL="288000" indent="-288000">
              <a:buFont typeface="Wingdings" panose="05000000000000000000" pitchFamily="2" charset="2"/>
              <a:buChar char="q"/>
            </a:pPr>
            <a:r>
              <a:rPr lang="en-US" sz="1400"/>
              <a:t>Verified the test file was created on the Isilon cluster and confirmed the NFS dynamic share export</a:t>
            </a:r>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6" y="157595"/>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4877E4D-8DA4-4500-86DC-EEA3281B5690}"/>
              </a:ext>
            </a:extLst>
          </p:cNvPr>
          <p:cNvPicPr/>
          <p:nvPr/>
        </p:nvPicPr>
        <p:blipFill rotWithShape="1">
          <a:blip r:embed="rId3"/>
          <a:srcRect t="24388"/>
          <a:stretch/>
        </p:blipFill>
        <p:spPr>
          <a:xfrm>
            <a:off x="280986" y="4044770"/>
            <a:ext cx="3330360" cy="456332"/>
          </a:xfrm>
          <a:prstGeom prst="rect">
            <a:avLst/>
          </a:prstGeom>
        </p:spPr>
      </p:pic>
      <p:pic>
        <p:nvPicPr>
          <p:cNvPr id="10" name="Picture 9">
            <a:extLst>
              <a:ext uri="{FF2B5EF4-FFF2-40B4-BE49-F238E27FC236}">
                <a16:creationId xmlns:a16="http://schemas.microsoft.com/office/drawing/2014/main" id="{905318E0-57A7-4F9B-8B39-BFF3D9142D4E}"/>
              </a:ext>
            </a:extLst>
          </p:cNvPr>
          <p:cNvPicPr/>
          <p:nvPr/>
        </p:nvPicPr>
        <p:blipFill rotWithShape="1">
          <a:blip r:embed="rId4"/>
          <a:srcRect t="-1" b="15369"/>
          <a:stretch/>
        </p:blipFill>
        <p:spPr>
          <a:xfrm>
            <a:off x="280986" y="4557045"/>
            <a:ext cx="6221095" cy="397684"/>
          </a:xfrm>
          <a:prstGeom prst="rect">
            <a:avLst/>
          </a:prstGeom>
        </p:spPr>
      </p:pic>
      <p:pic>
        <p:nvPicPr>
          <p:cNvPr id="11" name="Picture 10">
            <a:extLst>
              <a:ext uri="{FF2B5EF4-FFF2-40B4-BE49-F238E27FC236}">
                <a16:creationId xmlns:a16="http://schemas.microsoft.com/office/drawing/2014/main" id="{E870CC0E-AA32-4600-918E-5052276457F4}"/>
              </a:ext>
            </a:extLst>
          </p:cNvPr>
          <p:cNvPicPr/>
          <p:nvPr/>
        </p:nvPicPr>
        <p:blipFill>
          <a:blip r:embed="rId5"/>
          <a:stretch>
            <a:fillRect/>
          </a:stretch>
        </p:blipFill>
        <p:spPr>
          <a:xfrm>
            <a:off x="280986" y="3176327"/>
            <a:ext cx="2586905" cy="269992"/>
          </a:xfrm>
          <a:prstGeom prst="rect">
            <a:avLst/>
          </a:prstGeom>
        </p:spPr>
      </p:pic>
      <p:pic>
        <p:nvPicPr>
          <p:cNvPr id="12" name="Picture 11">
            <a:extLst>
              <a:ext uri="{FF2B5EF4-FFF2-40B4-BE49-F238E27FC236}">
                <a16:creationId xmlns:a16="http://schemas.microsoft.com/office/drawing/2014/main" id="{EEEDEDF7-1C9E-4FE5-9425-043D2F35EB73}"/>
              </a:ext>
            </a:extLst>
          </p:cNvPr>
          <p:cNvPicPr/>
          <p:nvPr/>
        </p:nvPicPr>
        <p:blipFill>
          <a:blip r:embed="rId6"/>
          <a:stretch>
            <a:fillRect/>
          </a:stretch>
        </p:blipFill>
        <p:spPr>
          <a:xfrm>
            <a:off x="277522" y="3479363"/>
            <a:ext cx="4242524" cy="241020"/>
          </a:xfrm>
          <a:prstGeom prst="rect">
            <a:avLst/>
          </a:prstGeom>
        </p:spPr>
      </p:pic>
      <p:pic>
        <p:nvPicPr>
          <p:cNvPr id="13" name="Picture 12">
            <a:extLst>
              <a:ext uri="{FF2B5EF4-FFF2-40B4-BE49-F238E27FC236}">
                <a16:creationId xmlns:a16="http://schemas.microsoft.com/office/drawing/2014/main" id="{B48105B4-1E87-4831-994B-F633EB6F7AFD}"/>
              </a:ext>
            </a:extLst>
          </p:cNvPr>
          <p:cNvPicPr/>
          <p:nvPr/>
        </p:nvPicPr>
        <p:blipFill>
          <a:blip r:embed="rId7"/>
          <a:stretch>
            <a:fillRect/>
          </a:stretch>
        </p:blipFill>
        <p:spPr>
          <a:xfrm>
            <a:off x="284450" y="3755138"/>
            <a:ext cx="3421641" cy="241021"/>
          </a:xfrm>
          <a:prstGeom prst="rect">
            <a:avLst/>
          </a:prstGeom>
        </p:spPr>
      </p:pic>
      <p:pic>
        <p:nvPicPr>
          <p:cNvPr id="14" name="Picture 13">
            <a:extLst>
              <a:ext uri="{FF2B5EF4-FFF2-40B4-BE49-F238E27FC236}">
                <a16:creationId xmlns:a16="http://schemas.microsoft.com/office/drawing/2014/main" id="{7ED94AA8-A19B-4688-9D5B-6879C8720BC1}"/>
              </a:ext>
            </a:extLst>
          </p:cNvPr>
          <p:cNvPicPr/>
          <p:nvPr/>
        </p:nvPicPr>
        <p:blipFill>
          <a:blip r:embed="rId8"/>
          <a:stretch>
            <a:fillRect/>
          </a:stretch>
        </p:blipFill>
        <p:spPr>
          <a:xfrm>
            <a:off x="5679671" y="1917552"/>
            <a:ext cx="1469275" cy="1648114"/>
          </a:xfrm>
          <a:prstGeom prst="rect">
            <a:avLst/>
          </a:prstGeom>
        </p:spPr>
      </p:pic>
      <p:pic>
        <p:nvPicPr>
          <p:cNvPr id="15" name="Picture 14">
            <a:extLst>
              <a:ext uri="{FF2B5EF4-FFF2-40B4-BE49-F238E27FC236}">
                <a16:creationId xmlns:a16="http://schemas.microsoft.com/office/drawing/2014/main" id="{3298BB4B-95AA-4DBD-9D7D-228EB766903D}"/>
              </a:ext>
            </a:extLst>
          </p:cNvPr>
          <p:cNvPicPr/>
          <p:nvPr/>
        </p:nvPicPr>
        <p:blipFill>
          <a:blip r:embed="rId9"/>
          <a:stretch>
            <a:fillRect/>
          </a:stretch>
        </p:blipFill>
        <p:spPr>
          <a:xfrm>
            <a:off x="7219747" y="1917552"/>
            <a:ext cx="1543253" cy="1648113"/>
          </a:xfrm>
          <a:prstGeom prst="rect">
            <a:avLst/>
          </a:prstGeom>
        </p:spPr>
      </p:pic>
      <p:pic>
        <p:nvPicPr>
          <p:cNvPr id="16" name="Picture 15">
            <a:extLst>
              <a:ext uri="{FF2B5EF4-FFF2-40B4-BE49-F238E27FC236}">
                <a16:creationId xmlns:a16="http://schemas.microsoft.com/office/drawing/2014/main" id="{2CF2BACA-3094-4BBD-8B64-C68FC478E5E3}"/>
              </a:ext>
            </a:extLst>
          </p:cNvPr>
          <p:cNvPicPr/>
          <p:nvPr/>
        </p:nvPicPr>
        <p:blipFill>
          <a:blip r:embed="rId10"/>
          <a:stretch>
            <a:fillRect/>
          </a:stretch>
        </p:blipFill>
        <p:spPr>
          <a:xfrm>
            <a:off x="4296700" y="3744631"/>
            <a:ext cx="4561549" cy="777255"/>
          </a:xfrm>
          <a:prstGeom prst="rect">
            <a:avLst/>
          </a:prstGeom>
        </p:spPr>
      </p:pic>
      <p:pic>
        <p:nvPicPr>
          <p:cNvPr id="17" name="Picture 16">
            <a:extLst>
              <a:ext uri="{FF2B5EF4-FFF2-40B4-BE49-F238E27FC236}">
                <a16:creationId xmlns:a16="http://schemas.microsoft.com/office/drawing/2014/main" id="{7E381EAB-141F-4AFA-B259-680D42F29012}"/>
              </a:ext>
            </a:extLst>
          </p:cNvPr>
          <p:cNvPicPr/>
          <p:nvPr/>
        </p:nvPicPr>
        <p:blipFill rotWithShape="1">
          <a:blip r:embed="rId11"/>
          <a:srcRect r="51748"/>
          <a:stretch/>
        </p:blipFill>
        <p:spPr>
          <a:xfrm>
            <a:off x="6696596" y="4432300"/>
            <a:ext cx="2249978" cy="553605"/>
          </a:xfrm>
          <a:prstGeom prst="rect">
            <a:avLst/>
          </a:prstGeom>
        </p:spPr>
      </p:pic>
    </p:spTree>
    <p:extLst>
      <p:ext uri="{BB962C8B-B14F-4D97-AF65-F5344CB8AC3E}">
        <p14:creationId xmlns:p14="http://schemas.microsoft.com/office/powerpoint/2010/main" val="2345547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4C98C-C6A1-4E0E-BC92-A612F2FB8F3A}"/>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AU" sz="1200">
              <a:solidFill>
                <a:srgbClr val="000000"/>
              </a:solidFill>
              <a:latin typeface="Arial"/>
            </a:endParaRPr>
          </a:p>
        </p:txBody>
      </p:sp>
      <p:sp>
        <p:nvSpPr>
          <p:cNvPr id="2" name="Title 1"/>
          <p:cNvSpPr>
            <a:spLocks noGrp="1"/>
          </p:cNvSpPr>
          <p:nvPr>
            <p:ph type="title"/>
          </p:nvPr>
        </p:nvSpPr>
        <p:spPr>
          <a:xfrm>
            <a:off x="285750" y="1075957"/>
            <a:ext cx="7886700" cy="2991588"/>
          </a:xfrm>
        </p:spPr>
        <p:txBody>
          <a:bodyPr/>
          <a:lstStyle/>
          <a:p>
            <a:r>
              <a:rPr lang="en-US" dirty="0"/>
              <a:t>Lab 5: </a:t>
            </a:r>
            <a:r>
              <a:rPr lang="en-AU" dirty="0"/>
              <a:t>TKG in </a:t>
            </a:r>
            <a:r>
              <a:rPr lang="en-US" dirty="0"/>
              <a:t>vSphere 7 with Kubernetes</a:t>
            </a:r>
            <a:br>
              <a:rPr lang="en-US" dirty="0"/>
            </a:br>
            <a:r>
              <a:rPr lang="en-AU" sz="3600" dirty="0"/>
              <a:t>–</a:t>
            </a:r>
            <a:r>
              <a:rPr lang="en-US" sz="3600" dirty="0"/>
              <a:t>HOL-2013-01-ISM</a:t>
            </a:r>
            <a:br>
              <a:rPr lang="en-US" sz="3600" dirty="0"/>
            </a:br>
            <a:br>
              <a:rPr lang="en-US" sz="3600" dirty="0"/>
            </a:br>
            <a:r>
              <a:rPr lang="en-US" sz="3600" dirty="0"/>
              <a:t>Andri</a:t>
            </a:r>
          </a:p>
        </p:txBody>
      </p:sp>
    </p:spTree>
    <p:extLst>
      <p:ext uri="{BB962C8B-B14F-4D97-AF65-F5344CB8AC3E}">
        <p14:creationId xmlns:p14="http://schemas.microsoft.com/office/powerpoint/2010/main" val="33442441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7" y="893620"/>
            <a:ext cx="6663605" cy="2708562"/>
          </a:xfrm>
        </p:spPr>
        <p:txBody>
          <a:bodyPr/>
          <a:lstStyle/>
          <a:p>
            <a:pPr marL="0" indent="0">
              <a:buNone/>
            </a:pPr>
            <a:r>
              <a:rPr lang="en-AU" sz="1600"/>
              <a:t>TO DO LIST:</a:t>
            </a:r>
          </a:p>
          <a:p>
            <a:pPr marL="287993" indent="-287993">
              <a:buFont typeface="Wingdings" panose="05000000000000000000" pitchFamily="2" charset="2"/>
              <a:buChar char="q"/>
            </a:pPr>
            <a:r>
              <a:rPr lang="en-AU" sz="1600"/>
              <a:t>Deploying a Supervisor Kubernetes Cluster </a:t>
            </a:r>
          </a:p>
          <a:p>
            <a:pPr marL="630884" lvl="1" indent="-287993">
              <a:buFont typeface="Wingdings" panose="05000000000000000000" pitchFamily="2" charset="2"/>
              <a:buChar char="q"/>
            </a:pPr>
            <a:r>
              <a:rPr lang="en-AU" sz="1200"/>
              <a:t>Introduction</a:t>
            </a:r>
          </a:p>
          <a:p>
            <a:pPr marL="287993" indent="-287993">
              <a:buFont typeface="Wingdings" panose="05000000000000000000" pitchFamily="2" charset="2"/>
              <a:buChar char="q"/>
            </a:pPr>
            <a:r>
              <a:rPr lang="en-AU" sz="1600"/>
              <a:t>Hands-on Labs </a:t>
            </a:r>
            <a:r>
              <a:rPr lang="en-AU" sz="1600" b="1"/>
              <a:t>Interactive Simulation: </a:t>
            </a:r>
          </a:p>
          <a:p>
            <a:pPr marL="630884" lvl="1" indent="-287993">
              <a:buFont typeface="Wingdings" panose="05000000000000000000" pitchFamily="2" charset="2"/>
              <a:buChar char="q"/>
            </a:pPr>
            <a:r>
              <a:rPr lang="en-AU" sz="1200"/>
              <a:t>Deploying a Supervisor Kubernetes Cluster - Administrator Persona</a:t>
            </a:r>
          </a:p>
          <a:p>
            <a:pPr marL="287993" indent="-287993">
              <a:buFont typeface="Wingdings" panose="05000000000000000000" pitchFamily="2" charset="2"/>
              <a:buChar char="q"/>
            </a:pPr>
            <a:r>
              <a:rPr lang="en-AU" sz="1600"/>
              <a:t>Hands-on Labs </a:t>
            </a:r>
            <a:r>
              <a:rPr lang="en-AU" sz="1600" b="1"/>
              <a:t>Interactive Simulation: </a:t>
            </a:r>
          </a:p>
          <a:p>
            <a:pPr marL="630884" lvl="1" indent="-287993">
              <a:buFont typeface="Wingdings" panose="05000000000000000000" pitchFamily="2" charset="2"/>
              <a:buChar char="q"/>
            </a:pPr>
            <a:r>
              <a:rPr lang="en-AU" sz="1200"/>
              <a:t>Supervisor Kubernetes Cluster - Developer Persona</a:t>
            </a:r>
          </a:p>
          <a:p>
            <a:pPr marL="287993" indent="-287993">
              <a:buFont typeface="Wingdings" panose="05000000000000000000" pitchFamily="2" charset="2"/>
              <a:buChar char="q"/>
            </a:pPr>
            <a:r>
              <a:rPr lang="en-AU" sz="1600"/>
              <a:t>Conclusion</a:t>
            </a:r>
          </a:p>
          <a:p>
            <a:pPr marL="287993" indent="-287993">
              <a:buFont typeface="Wingdings" panose="05000000000000000000" pitchFamily="2" charset="2"/>
              <a:buChar char="q"/>
            </a:pPr>
            <a:endParaRPr lang="en-AU" sz="1600"/>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7584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a:xfrm>
            <a:off x="285750" y="152400"/>
            <a:ext cx="8572500" cy="387798"/>
          </a:xfrm>
        </p:spPr>
        <p:txBody>
          <a:bodyPr/>
          <a:lstStyle/>
          <a:p>
            <a:r>
              <a:rPr lang="en-AU"/>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50" y="679619"/>
            <a:ext cx="8572500" cy="4134170"/>
          </a:xfrm>
        </p:spPr>
        <p:txBody>
          <a:bodyPr>
            <a:normAutofit lnSpcReduction="10000"/>
          </a:bodyPr>
          <a:lstStyle/>
          <a:p>
            <a:pPr marL="228594" indent="-228594">
              <a:buFont typeface="+mj-lt"/>
              <a:buAutoNum type="arabicPeriod"/>
            </a:pPr>
            <a:r>
              <a:rPr lang="en-AU" sz="1100"/>
              <a:t>Login to </a:t>
            </a:r>
            <a:r>
              <a:rPr lang="en-AU" sz="1125">
                <a:hlinkClick r:id="rId2">
                  <a:extLst>
                    <a:ext uri="{A12FA001-AC4F-418D-AE19-62706E023703}">
                      <ahyp:hlinkClr xmlns:ahyp="http://schemas.microsoft.com/office/drawing/2018/hyperlinkcolor" val="tx"/>
                    </a:ext>
                  </a:extLst>
                </a:hlinkClick>
              </a:rPr>
              <a:t>https://labs.hol.vmware.com</a:t>
            </a:r>
            <a:r>
              <a:rPr lang="en-AU" sz="1125"/>
              <a:t> and connect to:</a:t>
            </a:r>
          </a:p>
          <a:p>
            <a:pPr lvl="1"/>
            <a:r>
              <a:rPr lang="en-US" sz="1125"/>
              <a:t> Lab: </a:t>
            </a:r>
            <a:r>
              <a:rPr lang="en-US" sz="1125" u="sng">
                <a:hlinkClick r:id="rId3"/>
              </a:rPr>
              <a:t>HOL-2013-01-SDC – vSphere 7 with Kubernetes- Lightning Lab</a:t>
            </a:r>
            <a:endParaRPr lang="en-AU" sz="1125"/>
          </a:p>
          <a:p>
            <a:pPr marL="228594" indent="-228594">
              <a:buFont typeface="+mj-lt"/>
              <a:buAutoNum type="arabicPeriod"/>
            </a:pPr>
            <a:r>
              <a:rPr lang="en-AU" sz="1050"/>
              <a:t>Deploying a Supervisor Kubernetes Cluster - Administrator Persona</a:t>
            </a:r>
          </a:p>
          <a:p>
            <a:pPr lvl="1"/>
            <a:r>
              <a:rPr lang="en-US" sz="1050"/>
              <a:t>Enable Supervisor Cluster</a:t>
            </a:r>
          </a:p>
          <a:p>
            <a:pPr lvl="1"/>
            <a:r>
              <a:rPr lang="en-US" sz="1050"/>
              <a:t>Create a Namespace</a:t>
            </a:r>
          </a:p>
          <a:p>
            <a:pPr lvl="1"/>
            <a:r>
              <a:rPr lang="en-US" sz="1050"/>
              <a:t>Add Storage Policy to Namespace</a:t>
            </a:r>
          </a:p>
          <a:p>
            <a:pPr lvl="1"/>
            <a:r>
              <a:rPr lang="en-US" sz="1050"/>
              <a:t>Add CPU and Memory Limits</a:t>
            </a:r>
          </a:p>
          <a:p>
            <a:pPr marL="228594" indent="-228594">
              <a:buFont typeface="+mj-lt"/>
              <a:buAutoNum type="arabicPeriod"/>
            </a:pPr>
            <a:r>
              <a:rPr lang="en-US" sz="1125"/>
              <a:t>In the next simulation, see how members of the development team can use the new namespace</a:t>
            </a:r>
          </a:p>
          <a:p>
            <a:pPr marL="228594" indent="-228594">
              <a:buFont typeface="+mj-lt"/>
              <a:buAutoNum type="arabicPeriod"/>
            </a:pPr>
            <a:r>
              <a:rPr lang="en-AU" sz="1125"/>
              <a:t>Supervisor Kubernetes Cluster - Developer Persona</a:t>
            </a:r>
          </a:p>
          <a:p>
            <a:pPr lvl="1"/>
            <a:r>
              <a:rPr lang="en-US" sz="1050"/>
              <a:t>Download and install the Plugin</a:t>
            </a:r>
          </a:p>
          <a:p>
            <a:pPr lvl="1"/>
            <a:r>
              <a:rPr lang="en-US" sz="1050"/>
              <a:t>Application Deployment on the Supervisor Cluster</a:t>
            </a:r>
          </a:p>
          <a:p>
            <a:pPr marL="0" indent="0">
              <a:buNone/>
            </a:pPr>
            <a:endParaRPr lang="en-US" sz="1125" i="1"/>
          </a:p>
          <a:p>
            <a:pPr marL="0" indent="0">
              <a:buNone/>
            </a:pPr>
            <a:endParaRPr lang="en-US" sz="1125" i="1"/>
          </a:p>
          <a:p>
            <a:pPr marL="0" indent="0">
              <a:buNone/>
            </a:pPr>
            <a:endParaRPr lang="en-US" sz="1125" i="1"/>
          </a:p>
          <a:p>
            <a:pPr marL="0" indent="0">
              <a:buNone/>
            </a:pPr>
            <a:endParaRPr lang="en-US" sz="1125" i="1"/>
          </a:p>
          <a:p>
            <a:pPr marL="0" indent="0">
              <a:buNone/>
            </a:pPr>
            <a:r>
              <a:rPr lang="en-US" sz="1125" i="1"/>
              <a:t>NOTE- Follow the detailed instruction in the lab manual on HOL</a:t>
            </a:r>
          </a:p>
          <a:p>
            <a:pPr marL="0" indent="0">
              <a:buNone/>
            </a:pPr>
            <a:endParaRPr lang="en-AU" sz="700">
              <a:sym typeface="Wingdings" panose="05000000000000000000" pitchFamily="2" charset="2"/>
            </a:endParaRPr>
          </a:p>
          <a:p>
            <a:pPr marL="0" indent="0">
              <a:buNone/>
            </a:pPr>
            <a:endParaRPr lang="en-AU" sz="700">
              <a:sym typeface="Wingdings" panose="05000000000000000000" pitchFamily="2" charset="2"/>
            </a:endParaRPr>
          </a:p>
        </p:txBody>
      </p:sp>
      <p:pic>
        <p:nvPicPr>
          <p:cNvPr id="4" name="Picture 3">
            <a:extLst>
              <a:ext uri="{FF2B5EF4-FFF2-40B4-BE49-F238E27FC236}">
                <a16:creationId xmlns:a16="http://schemas.microsoft.com/office/drawing/2014/main" id="{5DA7445C-2D82-4A83-8488-3F0F83637C49}"/>
              </a:ext>
            </a:extLst>
          </p:cNvPr>
          <p:cNvPicPr>
            <a:picLocks noChangeAspect="1"/>
          </p:cNvPicPr>
          <p:nvPr/>
        </p:nvPicPr>
        <p:blipFill>
          <a:blip r:embed="rId4"/>
          <a:stretch>
            <a:fillRect/>
          </a:stretch>
        </p:blipFill>
        <p:spPr>
          <a:xfrm>
            <a:off x="7324737" y="229591"/>
            <a:ext cx="1396072" cy="1388444"/>
          </a:xfrm>
          <a:prstGeom prst="rect">
            <a:avLst/>
          </a:prstGeom>
        </p:spPr>
      </p:pic>
    </p:spTree>
    <p:extLst>
      <p:ext uri="{BB962C8B-B14F-4D97-AF65-F5344CB8AC3E}">
        <p14:creationId xmlns:p14="http://schemas.microsoft.com/office/powerpoint/2010/main" val="417456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22EF-9219-4639-B03C-74837CAC59DA}"/>
              </a:ext>
            </a:extLst>
          </p:cNvPr>
          <p:cNvSpPr>
            <a:spLocks noGrp="1"/>
          </p:cNvSpPr>
          <p:nvPr>
            <p:ph type="title"/>
          </p:nvPr>
        </p:nvSpPr>
        <p:spPr/>
        <p:txBody>
          <a:bodyPr/>
          <a:lstStyle/>
          <a:p>
            <a:r>
              <a:rPr lang="en-US">
                <a:latin typeface="+mj-lt"/>
              </a:rPr>
              <a:t>CNAs are Limitless </a:t>
            </a:r>
          </a:p>
        </p:txBody>
      </p:sp>
      <p:sp>
        <p:nvSpPr>
          <p:cNvPr id="103" name="Rectangle 102">
            <a:extLst>
              <a:ext uri="{FF2B5EF4-FFF2-40B4-BE49-F238E27FC236}">
                <a16:creationId xmlns:a16="http://schemas.microsoft.com/office/drawing/2014/main" id="{04CE654E-6901-443D-8BF5-D2FC1F2A9696}"/>
              </a:ext>
            </a:extLst>
          </p:cNvPr>
          <p:cNvSpPr/>
          <p:nvPr/>
        </p:nvSpPr>
        <p:spPr>
          <a:xfrm>
            <a:off x="1860170" y="918734"/>
            <a:ext cx="1575149" cy="342900"/>
          </a:xfrm>
          <a:prstGeom prst="rect">
            <a:avLst/>
          </a:prstGeom>
          <a:noFill/>
          <a:ln w="254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450"/>
              </a:spcAft>
              <a:defRPr/>
            </a:pPr>
            <a:r>
              <a:rPr lang="en-US" kern="0" dirty="0">
                <a:solidFill>
                  <a:srgbClr val="0076CE"/>
                </a:solidFill>
                <a:latin typeface="+mj-lt"/>
              </a:rPr>
              <a:t>More choice</a:t>
            </a:r>
          </a:p>
        </p:txBody>
      </p:sp>
      <p:sp>
        <p:nvSpPr>
          <p:cNvPr id="104" name="Rectangle 103">
            <a:extLst>
              <a:ext uri="{FF2B5EF4-FFF2-40B4-BE49-F238E27FC236}">
                <a16:creationId xmlns:a16="http://schemas.microsoft.com/office/drawing/2014/main" id="{5C4F7D28-FE3F-47A1-AAB5-5D2265983004}"/>
              </a:ext>
            </a:extLst>
          </p:cNvPr>
          <p:cNvSpPr/>
          <p:nvPr/>
        </p:nvSpPr>
        <p:spPr>
          <a:xfrm>
            <a:off x="3530438" y="914506"/>
            <a:ext cx="1575149" cy="342900"/>
          </a:xfrm>
          <a:prstGeom prst="rect">
            <a:avLst/>
          </a:prstGeom>
          <a:noFill/>
          <a:ln w="254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450"/>
              </a:spcAft>
              <a:defRPr/>
            </a:pPr>
            <a:r>
              <a:rPr lang="en-US" kern="0">
                <a:solidFill>
                  <a:srgbClr val="0076CE"/>
                </a:solidFill>
                <a:latin typeface="+mj-lt"/>
              </a:rPr>
              <a:t>Greater velocity</a:t>
            </a:r>
          </a:p>
        </p:txBody>
      </p:sp>
      <p:sp>
        <p:nvSpPr>
          <p:cNvPr id="105" name="Rectangle 104">
            <a:extLst>
              <a:ext uri="{FF2B5EF4-FFF2-40B4-BE49-F238E27FC236}">
                <a16:creationId xmlns:a16="http://schemas.microsoft.com/office/drawing/2014/main" id="{3A4851DE-AA95-4BDE-80EB-C78FDCD8ECDB}"/>
              </a:ext>
            </a:extLst>
          </p:cNvPr>
          <p:cNvSpPr/>
          <p:nvPr/>
        </p:nvSpPr>
        <p:spPr>
          <a:xfrm>
            <a:off x="5295826" y="914506"/>
            <a:ext cx="1575149" cy="342900"/>
          </a:xfrm>
          <a:prstGeom prst="rect">
            <a:avLst/>
          </a:prstGeom>
          <a:noFill/>
          <a:ln w="254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450"/>
              </a:spcAft>
              <a:defRPr/>
            </a:pPr>
            <a:r>
              <a:rPr lang="en-US" kern="0">
                <a:solidFill>
                  <a:srgbClr val="0076CE"/>
                </a:solidFill>
                <a:latin typeface="+mj-lt"/>
              </a:rPr>
              <a:t>Better resiliency</a:t>
            </a:r>
          </a:p>
        </p:txBody>
      </p:sp>
      <p:cxnSp>
        <p:nvCxnSpPr>
          <p:cNvPr id="106" name="Straight Connector 105">
            <a:extLst>
              <a:ext uri="{FF2B5EF4-FFF2-40B4-BE49-F238E27FC236}">
                <a16:creationId xmlns:a16="http://schemas.microsoft.com/office/drawing/2014/main" id="{B5DFAA28-A812-4815-9C68-7638DE52F205}"/>
              </a:ext>
            </a:extLst>
          </p:cNvPr>
          <p:cNvCxnSpPr/>
          <p:nvPr/>
        </p:nvCxnSpPr>
        <p:spPr bwMode="gray">
          <a:xfrm>
            <a:off x="3435320" y="943780"/>
            <a:ext cx="0" cy="284354"/>
          </a:xfrm>
          <a:prstGeom prst="line">
            <a:avLst/>
          </a:prstGeom>
          <a:noFill/>
          <a:ln w="19050" cap="flat" cmpd="sng" algn="ctr">
            <a:solidFill>
              <a:srgbClr val="0091DA"/>
            </a:solidFill>
            <a:prstDash val="solid"/>
            <a:miter lim="800000"/>
            <a:tailEnd type="none"/>
          </a:ln>
          <a:effectLst/>
        </p:spPr>
      </p:cxnSp>
      <p:cxnSp>
        <p:nvCxnSpPr>
          <p:cNvPr id="107" name="Straight Connector 106">
            <a:extLst>
              <a:ext uri="{FF2B5EF4-FFF2-40B4-BE49-F238E27FC236}">
                <a16:creationId xmlns:a16="http://schemas.microsoft.com/office/drawing/2014/main" id="{0BD0DC07-14F3-478B-A1F9-9C0FFF241EA0}"/>
              </a:ext>
            </a:extLst>
          </p:cNvPr>
          <p:cNvCxnSpPr/>
          <p:nvPr/>
        </p:nvCxnSpPr>
        <p:spPr bwMode="gray">
          <a:xfrm>
            <a:off x="5200706" y="943780"/>
            <a:ext cx="0" cy="284354"/>
          </a:xfrm>
          <a:prstGeom prst="line">
            <a:avLst/>
          </a:prstGeom>
          <a:noFill/>
          <a:ln w="19050" cap="flat" cmpd="sng" algn="ctr">
            <a:solidFill>
              <a:srgbClr val="0091DA"/>
            </a:solidFill>
            <a:prstDash val="solid"/>
            <a:miter lim="800000"/>
            <a:tailEnd type="none"/>
          </a:ln>
          <a:effectLst/>
        </p:spPr>
      </p:cxnSp>
      <p:cxnSp>
        <p:nvCxnSpPr>
          <p:cNvPr id="108" name="Straight Arrow Connector 107">
            <a:extLst>
              <a:ext uri="{FF2B5EF4-FFF2-40B4-BE49-F238E27FC236}">
                <a16:creationId xmlns:a16="http://schemas.microsoft.com/office/drawing/2014/main" id="{C55174F7-A1EE-47E9-AFCE-2490C8A65A1A}"/>
              </a:ext>
            </a:extLst>
          </p:cNvPr>
          <p:cNvCxnSpPr>
            <a:cxnSpLocks/>
          </p:cNvCxnSpPr>
          <p:nvPr/>
        </p:nvCxnSpPr>
        <p:spPr bwMode="gray">
          <a:xfrm>
            <a:off x="2157847" y="3279541"/>
            <a:ext cx="1578599" cy="0"/>
          </a:xfrm>
          <a:prstGeom prst="straightConnector1">
            <a:avLst/>
          </a:prstGeom>
          <a:noFill/>
          <a:ln w="19050" cap="rnd" cmpd="sng" algn="ctr">
            <a:solidFill>
              <a:srgbClr val="1A428A"/>
            </a:solidFill>
            <a:prstDash val="solid"/>
            <a:miter lim="800000"/>
            <a:tailEnd type="triangle"/>
          </a:ln>
          <a:effectLst/>
        </p:spPr>
      </p:cxnSp>
      <p:sp>
        <p:nvSpPr>
          <p:cNvPr id="109" name="Rectangle: Rounded Corners 100">
            <a:extLst>
              <a:ext uri="{FF2B5EF4-FFF2-40B4-BE49-F238E27FC236}">
                <a16:creationId xmlns:a16="http://schemas.microsoft.com/office/drawing/2014/main" id="{684398B7-3350-46E6-8998-9D08E189C1F4}"/>
              </a:ext>
            </a:extLst>
          </p:cNvPr>
          <p:cNvSpPr/>
          <p:nvPr/>
        </p:nvSpPr>
        <p:spPr>
          <a:xfrm>
            <a:off x="2638544" y="3219929"/>
            <a:ext cx="448059" cy="119223"/>
          </a:xfrm>
          <a:prstGeom prst="roundRect">
            <a:avLst/>
          </a:prstGeom>
          <a:solidFill>
            <a:sysClr val="window" lastClr="FFFFFF"/>
          </a:solidFill>
          <a:ln w="9525" cap="flat" cmpd="sng" algn="ctr">
            <a:noFill/>
            <a:prstDash val="solid"/>
          </a:ln>
          <a:effectLst/>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spcAft>
                <a:spcPts val="450"/>
              </a:spcAft>
              <a:defRPr/>
            </a:pPr>
            <a:r>
              <a:rPr lang="en-US" sz="825" kern="0">
                <a:solidFill>
                  <a:srgbClr val="000000"/>
                </a:solidFill>
                <a:latin typeface="+mj-lt"/>
              </a:rPr>
              <a:t>Order</a:t>
            </a:r>
            <a:endParaRPr lang="en-PH" sz="825" kern="0">
              <a:solidFill>
                <a:srgbClr val="000000"/>
              </a:solidFill>
              <a:latin typeface="+mj-lt"/>
            </a:endParaRPr>
          </a:p>
        </p:txBody>
      </p:sp>
      <p:cxnSp>
        <p:nvCxnSpPr>
          <p:cNvPr id="110" name="Straight Connector 109">
            <a:extLst>
              <a:ext uri="{FF2B5EF4-FFF2-40B4-BE49-F238E27FC236}">
                <a16:creationId xmlns:a16="http://schemas.microsoft.com/office/drawing/2014/main" id="{18E01E74-C343-4AE7-9532-6B4687139448}"/>
              </a:ext>
            </a:extLst>
          </p:cNvPr>
          <p:cNvCxnSpPr>
            <a:cxnSpLocks/>
          </p:cNvCxnSpPr>
          <p:nvPr/>
        </p:nvCxnSpPr>
        <p:spPr bwMode="gray">
          <a:xfrm>
            <a:off x="3160169" y="3449078"/>
            <a:ext cx="0" cy="305712"/>
          </a:xfrm>
          <a:prstGeom prst="line">
            <a:avLst/>
          </a:prstGeom>
          <a:noFill/>
          <a:ln w="19050" cap="rnd" cmpd="sng" algn="ctr">
            <a:solidFill>
              <a:srgbClr val="1A428A"/>
            </a:solidFill>
            <a:prstDash val="solid"/>
            <a:miter lim="800000"/>
            <a:headEnd type="none" w="med" len="med"/>
            <a:tailEnd type="none" w="med" len="med"/>
          </a:ln>
          <a:effectLst/>
        </p:spPr>
      </p:cxnSp>
      <p:cxnSp>
        <p:nvCxnSpPr>
          <p:cNvPr id="111" name="Straight Connector 110">
            <a:extLst>
              <a:ext uri="{FF2B5EF4-FFF2-40B4-BE49-F238E27FC236}">
                <a16:creationId xmlns:a16="http://schemas.microsoft.com/office/drawing/2014/main" id="{6E0E623C-9CAE-491C-B4F6-919C4F27C836}"/>
              </a:ext>
            </a:extLst>
          </p:cNvPr>
          <p:cNvCxnSpPr>
            <a:cxnSpLocks/>
          </p:cNvCxnSpPr>
          <p:nvPr/>
        </p:nvCxnSpPr>
        <p:spPr bwMode="gray">
          <a:xfrm flipH="1" flipV="1">
            <a:off x="2157847" y="3449078"/>
            <a:ext cx="1002323" cy="0"/>
          </a:xfrm>
          <a:prstGeom prst="line">
            <a:avLst/>
          </a:prstGeom>
          <a:noFill/>
          <a:ln w="19050" cap="rnd" cmpd="sng" algn="ctr">
            <a:solidFill>
              <a:srgbClr val="1A428A"/>
            </a:solidFill>
            <a:prstDash val="solid"/>
            <a:miter lim="800000"/>
            <a:headEnd type="none" w="med" len="med"/>
            <a:tailEnd type="triangle" w="med" len="med"/>
          </a:ln>
          <a:effectLst/>
        </p:spPr>
      </p:cxnSp>
      <p:sp>
        <p:nvSpPr>
          <p:cNvPr id="112" name="Rectangle: Rounded Corners 205">
            <a:extLst>
              <a:ext uri="{FF2B5EF4-FFF2-40B4-BE49-F238E27FC236}">
                <a16:creationId xmlns:a16="http://schemas.microsoft.com/office/drawing/2014/main" id="{01ED3826-51AC-42A5-96D3-0A2273DBC118}"/>
              </a:ext>
            </a:extLst>
          </p:cNvPr>
          <p:cNvSpPr/>
          <p:nvPr/>
        </p:nvSpPr>
        <p:spPr>
          <a:xfrm>
            <a:off x="2604865" y="3383602"/>
            <a:ext cx="494216" cy="119226"/>
          </a:xfrm>
          <a:prstGeom prst="roundRect">
            <a:avLst/>
          </a:prstGeom>
          <a:solidFill>
            <a:sysClr val="window" lastClr="FFFFFF"/>
          </a:solidFill>
          <a:ln w="9525" cap="flat" cmpd="sng" algn="ctr">
            <a:noFill/>
            <a:prstDash val="solid"/>
          </a:ln>
          <a:effectLst/>
        </p:spPr>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spcAft>
                <a:spcPts val="450"/>
              </a:spcAft>
              <a:defRPr/>
            </a:pPr>
            <a:r>
              <a:rPr lang="en-PH" sz="825" kern="0">
                <a:solidFill>
                  <a:srgbClr val="000000"/>
                </a:solidFill>
                <a:latin typeface="+mj-lt"/>
              </a:rPr>
              <a:t>Email</a:t>
            </a:r>
          </a:p>
        </p:txBody>
      </p:sp>
      <p:grpSp>
        <p:nvGrpSpPr>
          <p:cNvPr id="113" name="Group 112">
            <a:extLst>
              <a:ext uri="{FF2B5EF4-FFF2-40B4-BE49-F238E27FC236}">
                <a16:creationId xmlns:a16="http://schemas.microsoft.com/office/drawing/2014/main" id="{2C930A85-144F-4114-B9BD-03FC278C6281}"/>
              </a:ext>
            </a:extLst>
          </p:cNvPr>
          <p:cNvGrpSpPr/>
          <p:nvPr/>
        </p:nvGrpSpPr>
        <p:grpSpPr>
          <a:xfrm>
            <a:off x="6174160" y="3078049"/>
            <a:ext cx="393551" cy="393551"/>
            <a:chOff x="10815120" y="3653126"/>
            <a:chExt cx="803998" cy="803998"/>
          </a:xfrm>
        </p:grpSpPr>
        <p:sp>
          <p:nvSpPr>
            <p:cNvPr id="114" name="Oval 113">
              <a:extLst>
                <a:ext uri="{FF2B5EF4-FFF2-40B4-BE49-F238E27FC236}">
                  <a16:creationId xmlns:a16="http://schemas.microsoft.com/office/drawing/2014/main" id="{EAA05AAC-1930-46C7-A4BA-F9305AFBBDA5}"/>
                </a:ext>
              </a:extLst>
            </p:cNvPr>
            <p:cNvSpPr/>
            <p:nvPr/>
          </p:nvSpPr>
          <p:spPr>
            <a:xfrm>
              <a:off x="10815120" y="3653126"/>
              <a:ext cx="803998" cy="803998"/>
            </a:xfrm>
            <a:prstGeom prst="ellipse">
              <a:avLst/>
            </a:prstGeom>
            <a:gradFill rotWithShape="1">
              <a:gsLst>
                <a:gs pos="100000">
                  <a:srgbClr val="387C2C">
                    <a:lumMod val="50000"/>
                  </a:srgbClr>
                </a:gs>
                <a:gs pos="0">
                  <a:srgbClr val="387C2C"/>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15" name="Group 114">
              <a:extLst>
                <a:ext uri="{FF2B5EF4-FFF2-40B4-BE49-F238E27FC236}">
                  <a16:creationId xmlns:a16="http://schemas.microsoft.com/office/drawing/2014/main" id="{90D4670C-1936-4F92-837A-D106281A0CED}"/>
                </a:ext>
              </a:extLst>
            </p:cNvPr>
            <p:cNvGrpSpPr/>
            <p:nvPr/>
          </p:nvGrpSpPr>
          <p:grpSpPr>
            <a:xfrm>
              <a:off x="10912798" y="3750804"/>
              <a:ext cx="608642" cy="608642"/>
              <a:chOff x="10482179" y="3743949"/>
              <a:chExt cx="693104" cy="693104"/>
            </a:xfrm>
          </p:grpSpPr>
          <p:sp>
            <p:nvSpPr>
              <p:cNvPr id="116" name="Oval 115">
                <a:extLst>
                  <a:ext uri="{FF2B5EF4-FFF2-40B4-BE49-F238E27FC236}">
                    <a16:creationId xmlns:a16="http://schemas.microsoft.com/office/drawing/2014/main" id="{46FD8EFB-BE8E-4825-A273-43E15294104C}"/>
                  </a:ext>
                </a:extLst>
              </p:cNvPr>
              <p:cNvSpPr/>
              <p:nvPr/>
            </p:nvSpPr>
            <p:spPr>
              <a:xfrm>
                <a:off x="10482179" y="3743949"/>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17" name="Picture 6" descr="Image result for gprc microservices png">
                <a:extLst>
                  <a:ext uri="{FF2B5EF4-FFF2-40B4-BE49-F238E27FC236}">
                    <a16:creationId xmlns:a16="http://schemas.microsoft.com/office/drawing/2014/main" id="{4CAFF8EA-6EFA-449A-974F-FD643BDCEB5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33583" y="3989931"/>
                <a:ext cx="590294" cy="2095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8" name="TextBox 117">
            <a:extLst>
              <a:ext uri="{FF2B5EF4-FFF2-40B4-BE49-F238E27FC236}">
                <a16:creationId xmlns:a16="http://schemas.microsoft.com/office/drawing/2014/main" id="{0DF3FD8E-D7C9-4415-8359-8AFE288651AE}"/>
              </a:ext>
            </a:extLst>
          </p:cNvPr>
          <p:cNvSpPr txBox="1"/>
          <p:nvPr/>
        </p:nvSpPr>
        <p:spPr>
          <a:xfrm>
            <a:off x="6137269" y="3394005"/>
            <a:ext cx="461057" cy="135589"/>
          </a:xfrm>
          <a:prstGeom prst="rect">
            <a:avLst/>
          </a:prstGeom>
          <a:noFill/>
        </p:spPr>
        <p:txBody>
          <a:bodyPr wrap="square" lIns="0" tIns="102870" rIns="0" bIns="0" rtlCol="0" anchor="t" anchorCtr="0">
            <a:noAutofit/>
          </a:bodyPr>
          <a:lstStyle/>
          <a:p>
            <a:pPr algn="ctr">
              <a:spcAft>
                <a:spcPts val="450"/>
              </a:spcAft>
              <a:defRPr/>
            </a:pPr>
            <a:r>
              <a:rPr lang="en-US" sz="825" kern="0">
                <a:solidFill>
                  <a:srgbClr val="387C2C"/>
                </a:solidFill>
                <a:latin typeface="+mj-lt"/>
              </a:rPr>
              <a:t>Packing</a:t>
            </a:r>
          </a:p>
        </p:txBody>
      </p:sp>
      <p:grpSp>
        <p:nvGrpSpPr>
          <p:cNvPr id="119" name="Group 118">
            <a:extLst>
              <a:ext uri="{FF2B5EF4-FFF2-40B4-BE49-F238E27FC236}">
                <a16:creationId xmlns:a16="http://schemas.microsoft.com/office/drawing/2014/main" id="{C056EAA9-BCF7-4F31-A859-56AD1EECC09B}"/>
              </a:ext>
            </a:extLst>
          </p:cNvPr>
          <p:cNvGrpSpPr/>
          <p:nvPr/>
        </p:nvGrpSpPr>
        <p:grpSpPr>
          <a:xfrm>
            <a:off x="6178911" y="2353981"/>
            <a:ext cx="393551" cy="393551"/>
            <a:chOff x="10815120" y="2221852"/>
            <a:chExt cx="803998" cy="803998"/>
          </a:xfrm>
        </p:grpSpPr>
        <p:sp>
          <p:nvSpPr>
            <p:cNvPr id="120" name="Oval 119">
              <a:extLst>
                <a:ext uri="{FF2B5EF4-FFF2-40B4-BE49-F238E27FC236}">
                  <a16:creationId xmlns:a16="http://schemas.microsoft.com/office/drawing/2014/main" id="{F4B86B90-3F34-4FF7-9779-67C5345E26A2}"/>
                </a:ext>
              </a:extLst>
            </p:cNvPr>
            <p:cNvSpPr/>
            <p:nvPr/>
          </p:nvSpPr>
          <p:spPr>
            <a:xfrm>
              <a:off x="10815120" y="2221852"/>
              <a:ext cx="803998" cy="803998"/>
            </a:xfrm>
            <a:prstGeom prst="ellipse">
              <a:avLst/>
            </a:prstGeom>
            <a:gradFill rotWithShape="1">
              <a:gsLst>
                <a:gs pos="100000">
                  <a:srgbClr val="387C2C">
                    <a:lumMod val="50000"/>
                  </a:srgbClr>
                </a:gs>
                <a:gs pos="0">
                  <a:srgbClr val="387C2C"/>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21" name="Group 120">
              <a:extLst>
                <a:ext uri="{FF2B5EF4-FFF2-40B4-BE49-F238E27FC236}">
                  <a16:creationId xmlns:a16="http://schemas.microsoft.com/office/drawing/2014/main" id="{13715457-F240-4DAE-8AF7-199BACF9DBF9}"/>
                </a:ext>
              </a:extLst>
            </p:cNvPr>
            <p:cNvGrpSpPr/>
            <p:nvPr/>
          </p:nvGrpSpPr>
          <p:grpSpPr>
            <a:xfrm>
              <a:off x="10912798" y="2319530"/>
              <a:ext cx="608642" cy="608642"/>
              <a:chOff x="10482179" y="2427171"/>
              <a:chExt cx="693104" cy="693104"/>
            </a:xfrm>
          </p:grpSpPr>
          <p:sp>
            <p:nvSpPr>
              <p:cNvPr id="122" name="Oval 121">
                <a:extLst>
                  <a:ext uri="{FF2B5EF4-FFF2-40B4-BE49-F238E27FC236}">
                    <a16:creationId xmlns:a16="http://schemas.microsoft.com/office/drawing/2014/main" id="{217B0E4F-8DEF-4FFE-A753-15487ABF2170}"/>
                  </a:ext>
                </a:extLst>
              </p:cNvPr>
              <p:cNvSpPr/>
              <p:nvPr/>
            </p:nvSpPr>
            <p:spPr>
              <a:xfrm>
                <a:off x="10482179" y="2427171"/>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23" name="Picture 6" descr="Image result for gprc microservices png">
                <a:extLst>
                  <a:ext uri="{FF2B5EF4-FFF2-40B4-BE49-F238E27FC236}">
                    <a16:creationId xmlns:a16="http://schemas.microsoft.com/office/drawing/2014/main" id="{B864BC46-9929-42DD-BF4B-03B36D37606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533583" y="2673153"/>
                <a:ext cx="590294" cy="20955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4" name="TextBox 123">
            <a:extLst>
              <a:ext uri="{FF2B5EF4-FFF2-40B4-BE49-F238E27FC236}">
                <a16:creationId xmlns:a16="http://schemas.microsoft.com/office/drawing/2014/main" id="{615F058E-6818-4C1F-A691-B5DF5018A818}"/>
              </a:ext>
            </a:extLst>
          </p:cNvPr>
          <p:cNvSpPr txBox="1"/>
          <p:nvPr/>
        </p:nvSpPr>
        <p:spPr>
          <a:xfrm>
            <a:off x="6153045" y="2679807"/>
            <a:ext cx="445282" cy="135589"/>
          </a:xfrm>
          <a:prstGeom prst="rect">
            <a:avLst/>
          </a:prstGeom>
          <a:noFill/>
        </p:spPr>
        <p:txBody>
          <a:bodyPr wrap="square" lIns="0" tIns="102870" rIns="0" bIns="0" rtlCol="0" anchor="t" anchorCtr="0">
            <a:noAutofit/>
          </a:bodyPr>
          <a:lstStyle/>
          <a:p>
            <a:pPr algn="ctr">
              <a:spcAft>
                <a:spcPts val="450"/>
              </a:spcAft>
              <a:defRPr/>
            </a:pPr>
            <a:r>
              <a:rPr lang="en-US" sz="825" kern="0">
                <a:solidFill>
                  <a:srgbClr val="387C2C"/>
                </a:solidFill>
                <a:latin typeface="+mj-lt"/>
              </a:rPr>
              <a:t>Printing</a:t>
            </a:r>
          </a:p>
        </p:txBody>
      </p:sp>
      <p:grpSp>
        <p:nvGrpSpPr>
          <p:cNvPr id="125" name="Group 124">
            <a:extLst>
              <a:ext uri="{FF2B5EF4-FFF2-40B4-BE49-F238E27FC236}">
                <a16:creationId xmlns:a16="http://schemas.microsoft.com/office/drawing/2014/main" id="{227D8507-24B8-4485-BA05-AF43C79F9384}"/>
              </a:ext>
            </a:extLst>
          </p:cNvPr>
          <p:cNvGrpSpPr/>
          <p:nvPr/>
        </p:nvGrpSpPr>
        <p:grpSpPr>
          <a:xfrm>
            <a:off x="2945209" y="2352532"/>
            <a:ext cx="393551" cy="393551"/>
            <a:chOff x="5791562" y="2221852"/>
            <a:chExt cx="803998" cy="803998"/>
          </a:xfrm>
        </p:grpSpPr>
        <p:sp>
          <p:nvSpPr>
            <p:cNvPr id="126" name="Oval 125">
              <a:extLst>
                <a:ext uri="{FF2B5EF4-FFF2-40B4-BE49-F238E27FC236}">
                  <a16:creationId xmlns:a16="http://schemas.microsoft.com/office/drawing/2014/main" id="{1D009DDA-0DB5-4A18-8B7B-AABAE3852ACE}"/>
                </a:ext>
              </a:extLst>
            </p:cNvPr>
            <p:cNvSpPr/>
            <p:nvPr/>
          </p:nvSpPr>
          <p:spPr>
            <a:xfrm>
              <a:off x="5791562" y="2221852"/>
              <a:ext cx="803998" cy="803998"/>
            </a:xfrm>
            <a:prstGeom prst="ellipse">
              <a:avLst/>
            </a:prstGeom>
            <a:gradFill rotWithShape="1">
              <a:gsLst>
                <a:gs pos="100000">
                  <a:srgbClr val="0091DA">
                    <a:lumMod val="50000"/>
                  </a:srgbClr>
                </a:gs>
                <a:gs pos="0">
                  <a:srgbClr val="0091DA"/>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27" name="Group 126">
              <a:extLst>
                <a:ext uri="{FF2B5EF4-FFF2-40B4-BE49-F238E27FC236}">
                  <a16:creationId xmlns:a16="http://schemas.microsoft.com/office/drawing/2014/main" id="{17A29B5F-817C-4F8C-B1AD-873711919BA3}"/>
                </a:ext>
              </a:extLst>
            </p:cNvPr>
            <p:cNvGrpSpPr/>
            <p:nvPr/>
          </p:nvGrpSpPr>
          <p:grpSpPr>
            <a:xfrm>
              <a:off x="5889240" y="2319530"/>
              <a:ext cx="608642" cy="608642"/>
              <a:chOff x="4019277" y="2962035"/>
              <a:chExt cx="693104" cy="693104"/>
            </a:xfrm>
          </p:grpSpPr>
          <p:sp>
            <p:nvSpPr>
              <p:cNvPr id="128" name="Oval 127">
                <a:extLst>
                  <a:ext uri="{FF2B5EF4-FFF2-40B4-BE49-F238E27FC236}">
                    <a16:creationId xmlns:a16="http://schemas.microsoft.com/office/drawing/2014/main" id="{8C76D578-5535-409E-B8E9-9BD2DE269386}"/>
                  </a:ext>
                </a:extLst>
              </p:cNvPr>
              <p:cNvSpPr/>
              <p:nvPr/>
            </p:nvSpPr>
            <p:spPr>
              <a:xfrm>
                <a:off x="4019277" y="2962035"/>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29" name="Picture 128">
                <a:extLst>
                  <a:ext uri="{FF2B5EF4-FFF2-40B4-BE49-F238E27FC236}">
                    <a16:creationId xmlns:a16="http://schemas.microsoft.com/office/drawing/2014/main" id="{31607C8B-785B-4529-98FE-82A3DAA1D7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74733" y="3132341"/>
                <a:ext cx="378016" cy="382773"/>
              </a:xfrm>
              <a:prstGeom prst="rect">
                <a:avLst/>
              </a:prstGeom>
              <a:noFill/>
            </p:spPr>
          </p:pic>
        </p:grpSp>
      </p:grpSp>
      <p:sp>
        <p:nvSpPr>
          <p:cNvPr id="130" name="TextBox 129">
            <a:extLst>
              <a:ext uri="{FF2B5EF4-FFF2-40B4-BE49-F238E27FC236}">
                <a16:creationId xmlns:a16="http://schemas.microsoft.com/office/drawing/2014/main" id="{490775D7-1D12-490A-B0F8-B0632375C269}"/>
              </a:ext>
            </a:extLst>
          </p:cNvPr>
          <p:cNvSpPr txBox="1"/>
          <p:nvPr/>
        </p:nvSpPr>
        <p:spPr>
          <a:xfrm>
            <a:off x="2603160" y="2681428"/>
            <a:ext cx="1023870" cy="241025"/>
          </a:xfrm>
          <a:prstGeom prst="rect">
            <a:avLst/>
          </a:prstGeom>
          <a:noFill/>
          <a:ln w="9525" cap="flat" cmpd="sng" algn="ctr">
            <a:noFill/>
            <a:prstDash val="solid"/>
          </a:ln>
          <a:effectLst/>
        </p:spPr>
        <p:txBody>
          <a:bodyPr rot="0" spcFirstLastPara="0" vertOverflow="overflow" horzOverflow="overflow" vert="horz" wrap="square" lIns="68580" tIns="102870" rIns="68580" bIns="34290" numCol="1" spcCol="0" rtlCol="0" fromWordArt="0" anchor="t" anchorCtr="0" forceAA="0" compatLnSpc="1">
            <a:prstTxWarp prst="textNoShape">
              <a:avLst/>
            </a:prstTxWarp>
            <a:noAutofit/>
          </a:bodyPr>
          <a:lstStyle>
            <a:defPPr>
              <a:defRPr lang="en-US"/>
            </a:defPPr>
            <a:lvl1pPr algn="ctr">
              <a:spcAft>
                <a:spcPts val="600"/>
              </a:spcAft>
              <a:defRPr sz="1100" b="1">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450"/>
              </a:spcAft>
              <a:defRPr/>
            </a:pPr>
            <a:r>
              <a:rPr lang="en-US" sz="825" b="0" kern="0">
                <a:solidFill>
                  <a:srgbClr val="0091DA"/>
                </a:solidFill>
                <a:latin typeface="+mj-lt"/>
              </a:rPr>
              <a:t>Authentication</a:t>
            </a:r>
          </a:p>
        </p:txBody>
      </p:sp>
      <p:grpSp>
        <p:nvGrpSpPr>
          <p:cNvPr id="131" name="Group 130">
            <a:extLst>
              <a:ext uri="{FF2B5EF4-FFF2-40B4-BE49-F238E27FC236}">
                <a16:creationId xmlns:a16="http://schemas.microsoft.com/office/drawing/2014/main" id="{0554C9AB-A6A3-4065-BAEF-638AA71F6C56}"/>
              </a:ext>
            </a:extLst>
          </p:cNvPr>
          <p:cNvGrpSpPr/>
          <p:nvPr/>
        </p:nvGrpSpPr>
        <p:grpSpPr>
          <a:xfrm>
            <a:off x="4628989" y="2353981"/>
            <a:ext cx="393551" cy="393551"/>
            <a:chOff x="8303339" y="2221852"/>
            <a:chExt cx="803998" cy="803998"/>
          </a:xfrm>
        </p:grpSpPr>
        <p:sp>
          <p:nvSpPr>
            <p:cNvPr id="132" name="Oval 131">
              <a:extLst>
                <a:ext uri="{FF2B5EF4-FFF2-40B4-BE49-F238E27FC236}">
                  <a16:creationId xmlns:a16="http://schemas.microsoft.com/office/drawing/2014/main" id="{087255B3-2A95-49C6-BE2F-7D3E6A5A935D}"/>
                </a:ext>
              </a:extLst>
            </p:cNvPr>
            <p:cNvSpPr/>
            <p:nvPr/>
          </p:nvSpPr>
          <p:spPr>
            <a:xfrm>
              <a:off x="8303339" y="2221852"/>
              <a:ext cx="803998" cy="803998"/>
            </a:xfrm>
            <a:prstGeom prst="ellipse">
              <a:avLst/>
            </a:prstGeom>
            <a:gradFill rotWithShape="1">
              <a:gsLst>
                <a:gs pos="100000">
                  <a:srgbClr val="78BE20">
                    <a:lumMod val="50000"/>
                  </a:srgbClr>
                </a:gs>
                <a:gs pos="0">
                  <a:srgbClr val="78BE20"/>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33" name="Group 132">
              <a:extLst>
                <a:ext uri="{FF2B5EF4-FFF2-40B4-BE49-F238E27FC236}">
                  <a16:creationId xmlns:a16="http://schemas.microsoft.com/office/drawing/2014/main" id="{C48EF606-3943-4741-A8AF-5E00BC4EC903}"/>
                </a:ext>
              </a:extLst>
            </p:cNvPr>
            <p:cNvGrpSpPr/>
            <p:nvPr/>
          </p:nvGrpSpPr>
          <p:grpSpPr>
            <a:xfrm>
              <a:off x="8401018" y="2319530"/>
              <a:ext cx="608642" cy="608642"/>
              <a:chOff x="7405126" y="2964633"/>
              <a:chExt cx="693104" cy="693104"/>
            </a:xfrm>
          </p:grpSpPr>
          <p:sp>
            <p:nvSpPr>
              <p:cNvPr id="134" name="Oval 133">
                <a:extLst>
                  <a:ext uri="{FF2B5EF4-FFF2-40B4-BE49-F238E27FC236}">
                    <a16:creationId xmlns:a16="http://schemas.microsoft.com/office/drawing/2014/main" id="{56B12787-20DA-47B9-A287-D7DDE1378584}"/>
                  </a:ext>
                </a:extLst>
              </p:cNvPr>
              <p:cNvSpPr/>
              <p:nvPr/>
            </p:nvSpPr>
            <p:spPr>
              <a:xfrm>
                <a:off x="7405126" y="2964633"/>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35" name="Picture 4" descr="Related image">
                <a:extLst>
                  <a:ext uri="{FF2B5EF4-FFF2-40B4-BE49-F238E27FC236}">
                    <a16:creationId xmlns:a16="http://schemas.microsoft.com/office/drawing/2014/main" id="{164C4D7A-7CE2-486E-97EC-A2AA724A47C7}"/>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06419" y="3112993"/>
                <a:ext cx="507610" cy="46475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6" name="TextBox 135">
            <a:extLst>
              <a:ext uri="{FF2B5EF4-FFF2-40B4-BE49-F238E27FC236}">
                <a16:creationId xmlns:a16="http://schemas.microsoft.com/office/drawing/2014/main" id="{2B369E7D-8D91-43D7-967B-38893CAF9AC1}"/>
              </a:ext>
            </a:extLst>
          </p:cNvPr>
          <p:cNvSpPr txBox="1"/>
          <p:nvPr/>
        </p:nvSpPr>
        <p:spPr>
          <a:xfrm>
            <a:off x="4514562" y="2679806"/>
            <a:ext cx="633192" cy="158187"/>
          </a:xfrm>
          <a:prstGeom prst="rect">
            <a:avLst/>
          </a:prstGeom>
          <a:noFill/>
          <a:ln w="9525" cap="flat" cmpd="sng" algn="ctr">
            <a:noFill/>
            <a:prstDash val="solid"/>
          </a:ln>
          <a:effectLst/>
        </p:spPr>
        <p:txBody>
          <a:bodyPr rot="0" spcFirstLastPara="0" vertOverflow="overflow" horzOverflow="overflow" vert="horz" wrap="square" lIns="68580" tIns="102870" rIns="68580" bIns="34290" numCol="1" spcCol="0" rtlCol="0" fromWordArt="0" anchor="t" anchorCtr="0" forceAA="0" compatLnSpc="1">
            <a:prstTxWarp prst="textNoShape">
              <a:avLst/>
            </a:prstTxWarp>
            <a:noAutofit/>
          </a:bodyPr>
          <a:lstStyle>
            <a:defPPr>
              <a:defRPr lang="en-US"/>
            </a:defPPr>
            <a:lvl1pPr algn="ctr">
              <a:spcAft>
                <a:spcPts val="600"/>
              </a:spcAft>
              <a:defRPr sz="1100" b="1">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450"/>
              </a:spcAft>
              <a:defRPr/>
            </a:pPr>
            <a:r>
              <a:rPr lang="en-US" sz="825" b="0" kern="0">
                <a:solidFill>
                  <a:srgbClr val="78BE20"/>
                </a:solidFill>
                <a:latin typeface="+mj-lt"/>
              </a:rPr>
              <a:t>Payments</a:t>
            </a:r>
          </a:p>
        </p:txBody>
      </p:sp>
      <p:grpSp>
        <p:nvGrpSpPr>
          <p:cNvPr id="137" name="Group 136">
            <a:extLst>
              <a:ext uri="{FF2B5EF4-FFF2-40B4-BE49-F238E27FC236}">
                <a16:creationId xmlns:a16="http://schemas.microsoft.com/office/drawing/2014/main" id="{9D987BEF-9661-4BB0-B1D3-FCDBD932E185}"/>
              </a:ext>
            </a:extLst>
          </p:cNvPr>
          <p:cNvGrpSpPr/>
          <p:nvPr/>
        </p:nvGrpSpPr>
        <p:grpSpPr>
          <a:xfrm>
            <a:off x="3790035" y="1691346"/>
            <a:ext cx="393551" cy="393551"/>
            <a:chOff x="7047451" y="790578"/>
            <a:chExt cx="803998" cy="803998"/>
          </a:xfrm>
        </p:grpSpPr>
        <p:sp>
          <p:nvSpPr>
            <p:cNvPr id="138" name="Oval 137">
              <a:extLst>
                <a:ext uri="{FF2B5EF4-FFF2-40B4-BE49-F238E27FC236}">
                  <a16:creationId xmlns:a16="http://schemas.microsoft.com/office/drawing/2014/main" id="{56DCA653-F45A-4DDD-BA5F-056A4D564C95}"/>
                </a:ext>
              </a:extLst>
            </p:cNvPr>
            <p:cNvSpPr/>
            <p:nvPr/>
          </p:nvSpPr>
          <p:spPr>
            <a:xfrm>
              <a:off x="7047451" y="790578"/>
              <a:ext cx="803998" cy="803998"/>
            </a:xfrm>
            <a:prstGeom prst="ellipse">
              <a:avLst/>
            </a:prstGeom>
            <a:gradFill rotWithShape="1">
              <a:gsLst>
                <a:gs pos="100000">
                  <a:srgbClr val="1A428A">
                    <a:lumMod val="50000"/>
                  </a:srgbClr>
                </a:gs>
                <a:gs pos="0">
                  <a:srgbClr val="1A428A"/>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39" name="Group 138">
              <a:extLst>
                <a:ext uri="{FF2B5EF4-FFF2-40B4-BE49-F238E27FC236}">
                  <a16:creationId xmlns:a16="http://schemas.microsoft.com/office/drawing/2014/main" id="{C9972AE8-B358-430F-8A5C-85ADDD721BFD}"/>
                </a:ext>
              </a:extLst>
            </p:cNvPr>
            <p:cNvGrpSpPr/>
            <p:nvPr/>
          </p:nvGrpSpPr>
          <p:grpSpPr>
            <a:xfrm>
              <a:off x="7145129" y="888256"/>
              <a:ext cx="608642" cy="608642"/>
              <a:chOff x="7393074" y="1715098"/>
              <a:chExt cx="693104" cy="693104"/>
            </a:xfrm>
          </p:grpSpPr>
          <p:sp>
            <p:nvSpPr>
              <p:cNvPr id="140" name="Oval 139">
                <a:extLst>
                  <a:ext uri="{FF2B5EF4-FFF2-40B4-BE49-F238E27FC236}">
                    <a16:creationId xmlns:a16="http://schemas.microsoft.com/office/drawing/2014/main" id="{82F866D4-1725-4B23-B4F7-7CF2B0AEFB35}"/>
                  </a:ext>
                </a:extLst>
              </p:cNvPr>
              <p:cNvSpPr/>
              <p:nvPr/>
            </p:nvSpPr>
            <p:spPr>
              <a:xfrm>
                <a:off x="7393074" y="1715098"/>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41" name="Picture 140">
                <a:extLst>
                  <a:ext uri="{FF2B5EF4-FFF2-40B4-BE49-F238E27FC236}">
                    <a16:creationId xmlns:a16="http://schemas.microsoft.com/office/drawing/2014/main" id="{3DC78C57-D6A0-47FA-AD42-0173E3E0ABFE}"/>
                  </a:ext>
                </a:extLst>
              </p:cNvPr>
              <p:cNvPicPr>
                <a:picLocks noChangeAspect="1"/>
              </p:cNvPicPr>
              <p:nvPr/>
            </p:nvPicPr>
            <p:blipFill>
              <a:blip r:embed="rId5"/>
              <a:stretch>
                <a:fillRect/>
              </a:stretch>
            </p:blipFill>
            <p:spPr>
              <a:xfrm>
                <a:off x="7422405" y="1963826"/>
                <a:ext cx="591732" cy="222824"/>
              </a:xfrm>
              <a:prstGeom prst="rect">
                <a:avLst/>
              </a:prstGeom>
            </p:spPr>
          </p:pic>
        </p:grpSp>
      </p:grpSp>
      <p:sp>
        <p:nvSpPr>
          <p:cNvPr id="142" name="TextBox 141">
            <a:extLst>
              <a:ext uri="{FF2B5EF4-FFF2-40B4-BE49-F238E27FC236}">
                <a16:creationId xmlns:a16="http://schemas.microsoft.com/office/drawing/2014/main" id="{56A2186A-FB41-4DD3-8E8E-46F5DC2CE71C}"/>
              </a:ext>
            </a:extLst>
          </p:cNvPr>
          <p:cNvSpPr txBox="1"/>
          <p:nvPr/>
        </p:nvSpPr>
        <p:spPr>
          <a:xfrm>
            <a:off x="3736445" y="2010284"/>
            <a:ext cx="508779" cy="250505"/>
          </a:xfrm>
          <a:prstGeom prst="rect">
            <a:avLst/>
          </a:prstGeom>
          <a:noFill/>
        </p:spPr>
        <p:txBody>
          <a:bodyPr wrap="square" lIns="0" tIns="102870" rIns="0" bIns="0" rtlCol="0" anchor="t" anchorCtr="0">
            <a:noAutofit/>
          </a:bodyPr>
          <a:lstStyle/>
          <a:p>
            <a:pPr algn="ctr">
              <a:spcAft>
                <a:spcPts val="450"/>
              </a:spcAft>
              <a:defRPr/>
            </a:pPr>
            <a:r>
              <a:rPr lang="en-US" sz="825" kern="0">
                <a:solidFill>
                  <a:srgbClr val="1A428A"/>
                </a:solidFill>
                <a:latin typeface="+mj-lt"/>
              </a:rPr>
              <a:t>Inventory</a:t>
            </a:r>
          </a:p>
        </p:txBody>
      </p:sp>
      <p:grpSp>
        <p:nvGrpSpPr>
          <p:cNvPr id="143" name="Group 142">
            <a:extLst>
              <a:ext uri="{FF2B5EF4-FFF2-40B4-BE49-F238E27FC236}">
                <a16:creationId xmlns:a16="http://schemas.microsoft.com/office/drawing/2014/main" id="{387F56E8-53B0-48D6-9830-80AFE2268D9D}"/>
              </a:ext>
            </a:extLst>
          </p:cNvPr>
          <p:cNvGrpSpPr/>
          <p:nvPr/>
        </p:nvGrpSpPr>
        <p:grpSpPr>
          <a:xfrm>
            <a:off x="2915527" y="1672345"/>
            <a:ext cx="393881" cy="393881"/>
            <a:chOff x="5729050" y="325612"/>
            <a:chExt cx="916338" cy="916338"/>
          </a:xfrm>
        </p:grpSpPr>
        <p:sp>
          <p:nvSpPr>
            <p:cNvPr id="144" name="Oval 143">
              <a:extLst>
                <a:ext uri="{FF2B5EF4-FFF2-40B4-BE49-F238E27FC236}">
                  <a16:creationId xmlns:a16="http://schemas.microsoft.com/office/drawing/2014/main" id="{CC736F93-CEB5-492C-AC19-A813553698DE}"/>
                </a:ext>
              </a:extLst>
            </p:cNvPr>
            <p:cNvSpPr/>
            <p:nvPr/>
          </p:nvSpPr>
          <p:spPr>
            <a:xfrm>
              <a:off x="5729050" y="325612"/>
              <a:ext cx="916338" cy="916338"/>
            </a:xfrm>
            <a:prstGeom prst="ellipse">
              <a:avLst/>
            </a:prstGeom>
            <a:gradFill rotWithShape="1">
              <a:gsLst>
                <a:gs pos="100000">
                  <a:srgbClr val="0091DA">
                    <a:lumMod val="50000"/>
                  </a:srgbClr>
                </a:gs>
                <a:gs pos="0">
                  <a:srgbClr val="0091DA"/>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45" name="Group 144">
              <a:extLst>
                <a:ext uri="{FF2B5EF4-FFF2-40B4-BE49-F238E27FC236}">
                  <a16:creationId xmlns:a16="http://schemas.microsoft.com/office/drawing/2014/main" id="{6260EB22-2B1B-4F2C-858D-97065EBECFD0}"/>
                </a:ext>
              </a:extLst>
            </p:cNvPr>
            <p:cNvGrpSpPr/>
            <p:nvPr/>
          </p:nvGrpSpPr>
          <p:grpSpPr>
            <a:xfrm>
              <a:off x="5840667" y="437229"/>
              <a:ext cx="693104" cy="693104"/>
              <a:chOff x="10858752" y="644621"/>
              <a:chExt cx="693104" cy="693104"/>
            </a:xfrm>
          </p:grpSpPr>
          <p:sp>
            <p:nvSpPr>
              <p:cNvPr id="146" name="Oval 145">
                <a:extLst>
                  <a:ext uri="{FF2B5EF4-FFF2-40B4-BE49-F238E27FC236}">
                    <a16:creationId xmlns:a16="http://schemas.microsoft.com/office/drawing/2014/main" id="{1B193944-1785-40C9-99D3-BA2FB41FD598}"/>
                  </a:ext>
                </a:extLst>
              </p:cNvPr>
              <p:cNvSpPr/>
              <p:nvPr/>
            </p:nvSpPr>
            <p:spPr>
              <a:xfrm>
                <a:off x="10858752" y="644621"/>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47" name="Picture 12" descr="Related image">
                <a:extLst>
                  <a:ext uri="{FF2B5EF4-FFF2-40B4-BE49-F238E27FC236}">
                    <a16:creationId xmlns:a16="http://schemas.microsoft.com/office/drawing/2014/main" id="{65D44589-C87F-4762-942A-C508940BAB18}"/>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0967998" y="753588"/>
                <a:ext cx="489076" cy="48907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48" name="TextBox 147">
            <a:extLst>
              <a:ext uri="{FF2B5EF4-FFF2-40B4-BE49-F238E27FC236}">
                <a16:creationId xmlns:a16="http://schemas.microsoft.com/office/drawing/2014/main" id="{F5E5858F-5AF6-4C02-9C32-B9C2998FE218}"/>
              </a:ext>
            </a:extLst>
          </p:cNvPr>
          <p:cNvSpPr txBox="1"/>
          <p:nvPr/>
        </p:nvSpPr>
        <p:spPr>
          <a:xfrm>
            <a:off x="2828879" y="2004723"/>
            <a:ext cx="606440" cy="241026"/>
          </a:xfrm>
          <a:prstGeom prst="rect">
            <a:avLst/>
          </a:prstGeom>
          <a:noFill/>
        </p:spPr>
        <p:txBody>
          <a:bodyPr wrap="square" lIns="0" tIns="102870" rIns="0" bIns="0" rtlCol="0" anchor="t" anchorCtr="0">
            <a:noAutofit/>
          </a:bodyPr>
          <a:lstStyle/>
          <a:p>
            <a:pPr algn="ctr">
              <a:spcAft>
                <a:spcPts val="450"/>
              </a:spcAft>
              <a:defRPr/>
            </a:pPr>
            <a:r>
              <a:rPr lang="en-US" sz="825" kern="0">
                <a:solidFill>
                  <a:srgbClr val="0091DA"/>
                </a:solidFill>
                <a:latin typeface="+mj-lt"/>
              </a:rPr>
              <a:t>Warehouse</a:t>
            </a:r>
          </a:p>
        </p:txBody>
      </p:sp>
      <p:grpSp>
        <p:nvGrpSpPr>
          <p:cNvPr id="149" name="Group 148">
            <a:extLst>
              <a:ext uri="{FF2B5EF4-FFF2-40B4-BE49-F238E27FC236}">
                <a16:creationId xmlns:a16="http://schemas.microsoft.com/office/drawing/2014/main" id="{797BBF50-70AD-4523-B603-5671C602B985}"/>
              </a:ext>
            </a:extLst>
          </p:cNvPr>
          <p:cNvGrpSpPr/>
          <p:nvPr/>
        </p:nvGrpSpPr>
        <p:grpSpPr>
          <a:xfrm>
            <a:off x="5209528" y="3081212"/>
            <a:ext cx="393551" cy="393551"/>
            <a:chOff x="9559230" y="3653125"/>
            <a:chExt cx="803998" cy="803998"/>
          </a:xfrm>
        </p:grpSpPr>
        <p:sp>
          <p:nvSpPr>
            <p:cNvPr id="150" name="Oval 149">
              <a:extLst>
                <a:ext uri="{FF2B5EF4-FFF2-40B4-BE49-F238E27FC236}">
                  <a16:creationId xmlns:a16="http://schemas.microsoft.com/office/drawing/2014/main" id="{B966519B-3B42-4FA9-AAF2-0A69C7712A07}"/>
                </a:ext>
              </a:extLst>
            </p:cNvPr>
            <p:cNvSpPr/>
            <p:nvPr/>
          </p:nvSpPr>
          <p:spPr>
            <a:xfrm>
              <a:off x="9559230" y="3653125"/>
              <a:ext cx="803998" cy="803998"/>
            </a:xfrm>
            <a:prstGeom prst="ellipse">
              <a:avLst/>
            </a:prstGeom>
            <a:gradFill rotWithShape="1">
              <a:gsLst>
                <a:gs pos="100000">
                  <a:srgbClr val="0091DA">
                    <a:lumMod val="50000"/>
                  </a:srgbClr>
                </a:gs>
                <a:gs pos="0">
                  <a:srgbClr val="0091DA"/>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51" name="Group 150">
              <a:extLst>
                <a:ext uri="{FF2B5EF4-FFF2-40B4-BE49-F238E27FC236}">
                  <a16:creationId xmlns:a16="http://schemas.microsoft.com/office/drawing/2014/main" id="{F255F880-77CB-4E28-A0CD-19E87916AF60}"/>
                </a:ext>
              </a:extLst>
            </p:cNvPr>
            <p:cNvGrpSpPr/>
            <p:nvPr/>
          </p:nvGrpSpPr>
          <p:grpSpPr>
            <a:xfrm>
              <a:off x="9656907" y="3750803"/>
              <a:ext cx="608642" cy="608642"/>
              <a:chOff x="8456778" y="3736737"/>
              <a:chExt cx="693104" cy="693104"/>
            </a:xfrm>
          </p:grpSpPr>
          <p:sp>
            <p:nvSpPr>
              <p:cNvPr id="152" name="Oval 151">
                <a:extLst>
                  <a:ext uri="{FF2B5EF4-FFF2-40B4-BE49-F238E27FC236}">
                    <a16:creationId xmlns:a16="http://schemas.microsoft.com/office/drawing/2014/main" id="{F2A508D0-EA01-4879-B367-7405C241CA0D}"/>
                  </a:ext>
                </a:extLst>
              </p:cNvPr>
              <p:cNvSpPr/>
              <p:nvPr/>
            </p:nvSpPr>
            <p:spPr>
              <a:xfrm>
                <a:off x="8456778" y="3736737"/>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53" name="Picture 152">
                <a:extLst>
                  <a:ext uri="{FF2B5EF4-FFF2-40B4-BE49-F238E27FC236}">
                    <a16:creationId xmlns:a16="http://schemas.microsoft.com/office/drawing/2014/main" id="{C6E52ACF-CBE4-4B04-B8BC-BCEDB043FA7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78824" y="3756386"/>
                <a:ext cx="658470" cy="652716"/>
              </a:xfrm>
              <a:prstGeom prst="rect">
                <a:avLst/>
              </a:prstGeom>
            </p:spPr>
          </p:pic>
        </p:grpSp>
      </p:grpSp>
      <p:sp>
        <p:nvSpPr>
          <p:cNvPr id="154" name="TextBox 153">
            <a:extLst>
              <a:ext uri="{FF2B5EF4-FFF2-40B4-BE49-F238E27FC236}">
                <a16:creationId xmlns:a16="http://schemas.microsoft.com/office/drawing/2014/main" id="{5162A197-2B3B-49AA-B4B9-DB808C26F43A}"/>
              </a:ext>
            </a:extLst>
          </p:cNvPr>
          <p:cNvSpPr txBox="1"/>
          <p:nvPr/>
        </p:nvSpPr>
        <p:spPr>
          <a:xfrm>
            <a:off x="5118744" y="3399434"/>
            <a:ext cx="569990" cy="158187"/>
          </a:xfrm>
          <a:prstGeom prst="rect">
            <a:avLst/>
          </a:prstGeom>
          <a:noFill/>
          <a:ln w="9525" cap="flat" cmpd="sng" algn="ctr">
            <a:noFill/>
            <a:prstDash val="solid"/>
          </a:ln>
          <a:effectLst/>
        </p:spPr>
        <p:txBody>
          <a:bodyPr rot="0" spcFirstLastPara="0" vertOverflow="overflow" horzOverflow="overflow" vert="horz" wrap="square" lIns="68580" tIns="102870" rIns="68580" bIns="34290" numCol="1" spcCol="0" rtlCol="0" fromWordArt="0" anchor="t" anchorCtr="0" forceAA="0" compatLnSpc="1">
            <a:prstTxWarp prst="textNoShape">
              <a:avLst/>
            </a:prstTxWarp>
            <a:noAutofit/>
          </a:bodyPr>
          <a:lstStyle>
            <a:defPPr>
              <a:defRPr lang="en-US"/>
            </a:defPPr>
            <a:lvl1pPr algn="ctr">
              <a:spcAft>
                <a:spcPts val="600"/>
              </a:spcAft>
              <a:defRPr sz="1100" b="1">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450"/>
              </a:spcAft>
              <a:defRPr/>
            </a:pPr>
            <a:r>
              <a:rPr lang="en-US" sz="825" b="0" kern="0">
                <a:solidFill>
                  <a:srgbClr val="0091DA"/>
                </a:solidFill>
                <a:latin typeface="+mj-lt"/>
              </a:rPr>
              <a:t>Factory</a:t>
            </a:r>
          </a:p>
        </p:txBody>
      </p:sp>
      <p:grpSp>
        <p:nvGrpSpPr>
          <p:cNvPr id="155" name="Group 154">
            <a:extLst>
              <a:ext uri="{FF2B5EF4-FFF2-40B4-BE49-F238E27FC236}">
                <a16:creationId xmlns:a16="http://schemas.microsoft.com/office/drawing/2014/main" id="{56FCE85D-071B-4A9B-919C-D7926D50BFB2}"/>
              </a:ext>
            </a:extLst>
          </p:cNvPr>
          <p:cNvGrpSpPr/>
          <p:nvPr/>
        </p:nvGrpSpPr>
        <p:grpSpPr>
          <a:xfrm>
            <a:off x="3773678" y="3081212"/>
            <a:ext cx="393551" cy="393551"/>
            <a:chOff x="7047453" y="3653125"/>
            <a:chExt cx="803998" cy="803998"/>
          </a:xfrm>
        </p:grpSpPr>
        <p:sp>
          <p:nvSpPr>
            <p:cNvPr id="156" name="Oval 155">
              <a:extLst>
                <a:ext uri="{FF2B5EF4-FFF2-40B4-BE49-F238E27FC236}">
                  <a16:creationId xmlns:a16="http://schemas.microsoft.com/office/drawing/2014/main" id="{8D629564-3975-466E-A639-9648AF4361C2}"/>
                </a:ext>
              </a:extLst>
            </p:cNvPr>
            <p:cNvSpPr/>
            <p:nvPr/>
          </p:nvSpPr>
          <p:spPr>
            <a:xfrm>
              <a:off x="7047453" y="3653125"/>
              <a:ext cx="803998" cy="803998"/>
            </a:xfrm>
            <a:prstGeom prst="ellipse">
              <a:avLst/>
            </a:prstGeom>
            <a:gradFill rotWithShape="1">
              <a:gsLst>
                <a:gs pos="100000">
                  <a:srgbClr val="0091DA">
                    <a:lumMod val="50000"/>
                  </a:srgbClr>
                </a:gs>
                <a:gs pos="0">
                  <a:srgbClr val="0091DA"/>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57" name="Group 156">
              <a:extLst>
                <a:ext uri="{FF2B5EF4-FFF2-40B4-BE49-F238E27FC236}">
                  <a16:creationId xmlns:a16="http://schemas.microsoft.com/office/drawing/2014/main" id="{1F4CE0BA-D1EE-402C-83BC-51784005FB99}"/>
                </a:ext>
              </a:extLst>
            </p:cNvPr>
            <p:cNvGrpSpPr/>
            <p:nvPr/>
          </p:nvGrpSpPr>
          <p:grpSpPr>
            <a:xfrm>
              <a:off x="7145129" y="3750804"/>
              <a:ext cx="608642" cy="608642"/>
              <a:chOff x="5681643" y="3729730"/>
              <a:chExt cx="693104" cy="693104"/>
            </a:xfrm>
          </p:grpSpPr>
          <p:sp>
            <p:nvSpPr>
              <p:cNvPr id="158" name="Oval 157">
                <a:extLst>
                  <a:ext uri="{FF2B5EF4-FFF2-40B4-BE49-F238E27FC236}">
                    <a16:creationId xmlns:a16="http://schemas.microsoft.com/office/drawing/2014/main" id="{9CD8C89B-894A-4C34-8A7F-002CD72F6B6C}"/>
                  </a:ext>
                </a:extLst>
              </p:cNvPr>
              <p:cNvSpPr/>
              <p:nvPr/>
            </p:nvSpPr>
            <p:spPr>
              <a:xfrm>
                <a:off x="5681643" y="3729730"/>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59" name="Picture 158">
                <a:extLst>
                  <a:ext uri="{FF2B5EF4-FFF2-40B4-BE49-F238E27FC236}">
                    <a16:creationId xmlns:a16="http://schemas.microsoft.com/office/drawing/2014/main" id="{9BCA1BB5-0602-4E69-BE1E-D5178CCF189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03689" y="3749379"/>
                <a:ext cx="658470" cy="652716"/>
              </a:xfrm>
              <a:prstGeom prst="rect">
                <a:avLst/>
              </a:prstGeom>
            </p:spPr>
          </p:pic>
        </p:grpSp>
      </p:grpSp>
      <p:sp>
        <p:nvSpPr>
          <p:cNvPr id="160" name="TextBox 159">
            <a:extLst>
              <a:ext uri="{FF2B5EF4-FFF2-40B4-BE49-F238E27FC236}">
                <a16:creationId xmlns:a16="http://schemas.microsoft.com/office/drawing/2014/main" id="{699D2C3A-B9FC-48F8-97F3-9271CC5B0EEE}"/>
              </a:ext>
            </a:extLst>
          </p:cNvPr>
          <p:cNvSpPr txBox="1"/>
          <p:nvPr/>
        </p:nvSpPr>
        <p:spPr>
          <a:xfrm>
            <a:off x="3616870" y="3396595"/>
            <a:ext cx="725213" cy="148963"/>
          </a:xfrm>
          <a:prstGeom prst="rect">
            <a:avLst/>
          </a:prstGeom>
          <a:noFill/>
          <a:ln w="9525" cap="flat" cmpd="sng" algn="ctr">
            <a:noFill/>
            <a:prstDash val="solid"/>
          </a:ln>
          <a:effectLst/>
        </p:spPr>
        <p:txBody>
          <a:bodyPr rot="0" spcFirstLastPara="0" vertOverflow="overflow" horzOverflow="overflow" vert="horz" wrap="square" lIns="68580" tIns="102870" rIns="68580" bIns="34290" numCol="1" spcCol="0" rtlCol="0" fromWordArt="0" anchor="t" anchorCtr="0" forceAA="0" compatLnSpc="1">
            <a:prstTxWarp prst="textNoShape">
              <a:avLst/>
            </a:prstTxWarp>
            <a:noAutofit/>
          </a:bodyPr>
          <a:lstStyle>
            <a:defPPr>
              <a:defRPr lang="en-US"/>
            </a:defPPr>
            <a:lvl1pPr algn="ctr">
              <a:spcAft>
                <a:spcPts val="600"/>
              </a:spcAft>
              <a:defRPr sz="1100" b="1">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450"/>
              </a:spcAft>
              <a:defRPr/>
            </a:pPr>
            <a:r>
              <a:rPr lang="en-US" sz="825" b="0" kern="0">
                <a:solidFill>
                  <a:srgbClr val="0091DA"/>
                </a:solidFill>
                <a:latin typeface="+mj-lt"/>
              </a:rPr>
              <a:t>Shopping</a:t>
            </a:r>
          </a:p>
        </p:txBody>
      </p:sp>
      <p:grpSp>
        <p:nvGrpSpPr>
          <p:cNvPr id="161" name="Group 160">
            <a:extLst>
              <a:ext uri="{FF2B5EF4-FFF2-40B4-BE49-F238E27FC236}">
                <a16:creationId xmlns:a16="http://schemas.microsoft.com/office/drawing/2014/main" id="{4B165189-129D-4744-8660-4D052E1CAD7B}"/>
              </a:ext>
            </a:extLst>
          </p:cNvPr>
          <p:cNvGrpSpPr/>
          <p:nvPr/>
        </p:nvGrpSpPr>
        <p:grpSpPr>
          <a:xfrm>
            <a:off x="3790034" y="3795004"/>
            <a:ext cx="393551" cy="393551"/>
            <a:chOff x="7047452" y="5084400"/>
            <a:chExt cx="803998" cy="803998"/>
          </a:xfrm>
        </p:grpSpPr>
        <p:sp>
          <p:nvSpPr>
            <p:cNvPr id="162" name="Oval 161">
              <a:extLst>
                <a:ext uri="{FF2B5EF4-FFF2-40B4-BE49-F238E27FC236}">
                  <a16:creationId xmlns:a16="http://schemas.microsoft.com/office/drawing/2014/main" id="{BC125A5C-3145-48DE-91F8-EB4DD9AF99E6}"/>
                </a:ext>
              </a:extLst>
            </p:cNvPr>
            <p:cNvSpPr/>
            <p:nvPr/>
          </p:nvSpPr>
          <p:spPr>
            <a:xfrm>
              <a:off x="7047452" y="5084400"/>
              <a:ext cx="803998" cy="803998"/>
            </a:xfrm>
            <a:prstGeom prst="ellipse">
              <a:avLst/>
            </a:prstGeom>
            <a:gradFill rotWithShape="1">
              <a:gsLst>
                <a:gs pos="100000">
                  <a:srgbClr val="1A428A">
                    <a:lumMod val="50000"/>
                  </a:srgbClr>
                </a:gs>
                <a:gs pos="0">
                  <a:srgbClr val="1A428A"/>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63" name="Group 162">
              <a:extLst>
                <a:ext uri="{FF2B5EF4-FFF2-40B4-BE49-F238E27FC236}">
                  <a16:creationId xmlns:a16="http://schemas.microsoft.com/office/drawing/2014/main" id="{0DFAA026-8EF4-4345-B7BA-2C561F3B419E}"/>
                </a:ext>
              </a:extLst>
            </p:cNvPr>
            <p:cNvGrpSpPr/>
            <p:nvPr/>
          </p:nvGrpSpPr>
          <p:grpSpPr>
            <a:xfrm>
              <a:off x="7145129" y="5182078"/>
              <a:ext cx="608642" cy="608642"/>
              <a:chOff x="3804916" y="5109459"/>
              <a:chExt cx="693104" cy="693104"/>
            </a:xfrm>
          </p:grpSpPr>
          <p:sp>
            <p:nvSpPr>
              <p:cNvPr id="164" name="Oval 163">
                <a:extLst>
                  <a:ext uri="{FF2B5EF4-FFF2-40B4-BE49-F238E27FC236}">
                    <a16:creationId xmlns:a16="http://schemas.microsoft.com/office/drawing/2014/main" id="{1BDDBB9B-1D24-4B9E-A42F-E04F95C343F2}"/>
                  </a:ext>
                </a:extLst>
              </p:cNvPr>
              <p:cNvSpPr/>
              <p:nvPr/>
            </p:nvSpPr>
            <p:spPr>
              <a:xfrm>
                <a:off x="3804916" y="5109459"/>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65" name="Picture 164">
                <a:extLst>
                  <a:ext uri="{FF2B5EF4-FFF2-40B4-BE49-F238E27FC236}">
                    <a16:creationId xmlns:a16="http://schemas.microsoft.com/office/drawing/2014/main" id="{45010A0B-5FD7-4EEF-B1CD-F59E35AFE9F2}"/>
                  </a:ext>
                </a:extLst>
              </p:cNvPr>
              <p:cNvPicPr>
                <a:picLocks noChangeAspect="1"/>
              </p:cNvPicPr>
              <p:nvPr/>
            </p:nvPicPr>
            <p:blipFill>
              <a:blip r:embed="rId8"/>
              <a:stretch>
                <a:fillRect/>
              </a:stretch>
            </p:blipFill>
            <p:spPr>
              <a:xfrm>
                <a:off x="3830842" y="5141010"/>
                <a:ext cx="641252" cy="630002"/>
              </a:xfrm>
              <a:prstGeom prst="rect">
                <a:avLst/>
              </a:prstGeom>
            </p:spPr>
          </p:pic>
        </p:grpSp>
      </p:grpSp>
      <p:sp>
        <p:nvSpPr>
          <p:cNvPr id="166" name="TextBox 165">
            <a:extLst>
              <a:ext uri="{FF2B5EF4-FFF2-40B4-BE49-F238E27FC236}">
                <a16:creationId xmlns:a16="http://schemas.microsoft.com/office/drawing/2014/main" id="{19490302-D6AA-484A-A1CE-5A2B2420E2EA}"/>
              </a:ext>
            </a:extLst>
          </p:cNvPr>
          <p:cNvSpPr txBox="1"/>
          <p:nvPr/>
        </p:nvSpPr>
        <p:spPr>
          <a:xfrm flipH="1">
            <a:off x="3656923" y="4108468"/>
            <a:ext cx="667826" cy="158186"/>
          </a:xfrm>
          <a:prstGeom prst="rect">
            <a:avLst/>
          </a:prstGeom>
          <a:noFill/>
          <a:ln w="9525" cap="flat" cmpd="sng" algn="ctr">
            <a:noFill/>
            <a:prstDash val="solid"/>
          </a:ln>
          <a:effectLst/>
        </p:spPr>
        <p:txBody>
          <a:bodyPr rot="0" spcFirstLastPara="0" vertOverflow="overflow" horzOverflow="overflow" vert="horz" wrap="square" lIns="68580" tIns="102870" rIns="68580" bIns="34290" numCol="1" spcCol="0" rtlCol="0" fromWordArt="0" anchor="t" anchorCtr="0" forceAA="0" compatLnSpc="1">
            <a:prstTxWarp prst="textNoShape">
              <a:avLst/>
            </a:prstTxWarp>
            <a:noAutofit/>
          </a:bodyPr>
          <a:lstStyle>
            <a:defPPr>
              <a:defRPr lang="en-US"/>
            </a:defPPr>
            <a:lvl1pPr algn="ctr">
              <a:spcAft>
                <a:spcPts val="600"/>
              </a:spcAft>
              <a:defRPr sz="1100" b="1">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450"/>
              </a:spcAft>
              <a:defRPr/>
            </a:pPr>
            <a:r>
              <a:rPr lang="en-US" sz="825" b="0" kern="0">
                <a:solidFill>
                  <a:srgbClr val="1A428A"/>
                </a:solidFill>
                <a:latin typeface="+mj-lt"/>
              </a:rPr>
              <a:t>Delivery</a:t>
            </a:r>
          </a:p>
        </p:txBody>
      </p:sp>
      <p:grpSp>
        <p:nvGrpSpPr>
          <p:cNvPr id="167" name="Group 166">
            <a:extLst>
              <a:ext uri="{FF2B5EF4-FFF2-40B4-BE49-F238E27FC236}">
                <a16:creationId xmlns:a16="http://schemas.microsoft.com/office/drawing/2014/main" id="{A4513F7D-1363-46A2-AB7E-DC17D7C3173C}"/>
              </a:ext>
            </a:extLst>
          </p:cNvPr>
          <p:cNvGrpSpPr/>
          <p:nvPr/>
        </p:nvGrpSpPr>
        <p:grpSpPr>
          <a:xfrm>
            <a:off x="2963395" y="3783365"/>
            <a:ext cx="393551" cy="393551"/>
            <a:chOff x="5787146" y="5084400"/>
            <a:chExt cx="803998" cy="803998"/>
          </a:xfrm>
        </p:grpSpPr>
        <p:sp>
          <p:nvSpPr>
            <p:cNvPr id="168" name="Oval 167">
              <a:extLst>
                <a:ext uri="{FF2B5EF4-FFF2-40B4-BE49-F238E27FC236}">
                  <a16:creationId xmlns:a16="http://schemas.microsoft.com/office/drawing/2014/main" id="{09147F4B-6EA0-4151-B836-FA7DD38DAD7F}"/>
                </a:ext>
              </a:extLst>
            </p:cNvPr>
            <p:cNvSpPr/>
            <p:nvPr/>
          </p:nvSpPr>
          <p:spPr>
            <a:xfrm>
              <a:off x="5787146" y="5084400"/>
              <a:ext cx="803998" cy="803998"/>
            </a:xfrm>
            <a:prstGeom prst="ellipse">
              <a:avLst/>
            </a:prstGeom>
            <a:gradFill rotWithShape="1">
              <a:gsLst>
                <a:gs pos="100000">
                  <a:srgbClr val="1A428A">
                    <a:lumMod val="50000"/>
                  </a:srgbClr>
                </a:gs>
                <a:gs pos="0">
                  <a:srgbClr val="1A428A"/>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nvGrpSpPr>
            <p:cNvPr id="169" name="Group 168">
              <a:extLst>
                <a:ext uri="{FF2B5EF4-FFF2-40B4-BE49-F238E27FC236}">
                  <a16:creationId xmlns:a16="http://schemas.microsoft.com/office/drawing/2014/main" id="{16045A5A-88D0-43F3-9EEC-CDA27BE7B3FA}"/>
                </a:ext>
              </a:extLst>
            </p:cNvPr>
            <p:cNvGrpSpPr/>
            <p:nvPr/>
          </p:nvGrpSpPr>
          <p:grpSpPr>
            <a:xfrm>
              <a:off x="5884824" y="5182078"/>
              <a:ext cx="608642" cy="608642"/>
              <a:chOff x="3804916" y="5109459"/>
              <a:chExt cx="693104" cy="693104"/>
            </a:xfrm>
          </p:grpSpPr>
          <p:sp>
            <p:nvSpPr>
              <p:cNvPr id="170" name="Oval 169">
                <a:extLst>
                  <a:ext uri="{FF2B5EF4-FFF2-40B4-BE49-F238E27FC236}">
                    <a16:creationId xmlns:a16="http://schemas.microsoft.com/office/drawing/2014/main" id="{178930BF-7B7D-47F6-BCF5-C746572ABFE4}"/>
                  </a:ext>
                </a:extLst>
              </p:cNvPr>
              <p:cNvSpPr/>
              <p:nvPr/>
            </p:nvSpPr>
            <p:spPr>
              <a:xfrm>
                <a:off x="3804916" y="5109459"/>
                <a:ext cx="693104" cy="693104"/>
              </a:xfrm>
              <a:prstGeom prst="ellipse">
                <a:avLst/>
              </a:prstGeom>
              <a:gradFill rotWithShape="1">
                <a:gsLst>
                  <a:gs pos="100000">
                    <a:sysClr val="window" lastClr="FFFFFF">
                      <a:lumMod val="85000"/>
                    </a:sysClr>
                  </a:gs>
                  <a:gs pos="0">
                    <a:sysClr val="window" lastClr="FFFFFF"/>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pic>
            <p:nvPicPr>
              <p:cNvPr id="171" name="Picture 170">
                <a:extLst>
                  <a:ext uri="{FF2B5EF4-FFF2-40B4-BE49-F238E27FC236}">
                    <a16:creationId xmlns:a16="http://schemas.microsoft.com/office/drawing/2014/main" id="{3EC53CE2-D95A-4865-B393-A83B0199AB31}"/>
                  </a:ext>
                </a:extLst>
              </p:cNvPr>
              <p:cNvPicPr>
                <a:picLocks noChangeAspect="1"/>
              </p:cNvPicPr>
              <p:nvPr/>
            </p:nvPicPr>
            <p:blipFill>
              <a:blip r:embed="rId8"/>
              <a:stretch>
                <a:fillRect/>
              </a:stretch>
            </p:blipFill>
            <p:spPr>
              <a:xfrm>
                <a:off x="3830842" y="5141010"/>
                <a:ext cx="641252" cy="630002"/>
              </a:xfrm>
              <a:prstGeom prst="rect">
                <a:avLst/>
              </a:prstGeom>
            </p:spPr>
          </p:pic>
        </p:grpSp>
      </p:grpSp>
      <p:sp>
        <p:nvSpPr>
          <p:cNvPr id="172" name="TextBox 171">
            <a:extLst>
              <a:ext uri="{FF2B5EF4-FFF2-40B4-BE49-F238E27FC236}">
                <a16:creationId xmlns:a16="http://schemas.microsoft.com/office/drawing/2014/main" id="{9E59AD19-3145-4202-923F-F12AA0D38E8E}"/>
              </a:ext>
            </a:extLst>
          </p:cNvPr>
          <p:cNvSpPr txBox="1"/>
          <p:nvPr/>
        </p:nvSpPr>
        <p:spPr>
          <a:xfrm flipH="1">
            <a:off x="2765799" y="4105031"/>
            <a:ext cx="755609" cy="191228"/>
          </a:xfrm>
          <a:prstGeom prst="rect">
            <a:avLst/>
          </a:prstGeom>
          <a:noFill/>
          <a:ln w="9525" cap="flat" cmpd="sng" algn="ctr">
            <a:noFill/>
            <a:prstDash val="solid"/>
          </a:ln>
          <a:effectLst/>
        </p:spPr>
        <p:txBody>
          <a:bodyPr rot="0" spcFirstLastPara="0" vertOverflow="overflow" horzOverflow="overflow" vert="horz" wrap="square" lIns="68580" tIns="102870" rIns="68580" bIns="34290" numCol="1" spcCol="0" rtlCol="0" fromWordArt="0" anchor="t" anchorCtr="0" forceAA="0" compatLnSpc="1">
            <a:prstTxWarp prst="textNoShape">
              <a:avLst/>
            </a:prstTxWarp>
            <a:noAutofit/>
          </a:bodyPr>
          <a:lstStyle>
            <a:defPPr>
              <a:defRPr lang="en-US"/>
            </a:defPPr>
            <a:lvl1pPr algn="ctr">
              <a:spcAft>
                <a:spcPts val="600"/>
              </a:spcAft>
              <a:defRPr sz="1100" b="1">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Aft>
                <a:spcPts val="450"/>
              </a:spcAft>
              <a:defRPr/>
            </a:pPr>
            <a:r>
              <a:rPr lang="en-US" sz="825" b="0" kern="0">
                <a:solidFill>
                  <a:srgbClr val="1A428A"/>
                </a:solidFill>
                <a:latin typeface="+mj-lt"/>
              </a:rPr>
              <a:t>Notification</a:t>
            </a:r>
          </a:p>
        </p:txBody>
      </p:sp>
      <p:cxnSp>
        <p:nvCxnSpPr>
          <p:cNvPr id="173" name="Straight Arrow Connector 172">
            <a:extLst>
              <a:ext uri="{FF2B5EF4-FFF2-40B4-BE49-F238E27FC236}">
                <a16:creationId xmlns:a16="http://schemas.microsoft.com/office/drawing/2014/main" id="{095DABFE-5147-4A32-B669-3EB9EE2FE370}"/>
              </a:ext>
            </a:extLst>
          </p:cNvPr>
          <p:cNvCxnSpPr>
            <a:cxnSpLocks/>
          </p:cNvCxnSpPr>
          <p:nvPr/>
        </p:nvCxnSpPr>
        <p:spPr bwMode="gray">
          <a:xfrm flipH="1">
            <a:off x="3339656" y="1884710"/>
            <a:ext cx="416732" cy="0"/>
          </a:xfrm>
          <a:prstGeom prst="straightConnector1">
            <a:avLst/>
          </a:prstGeom>
          <a:noFill/>
          <a:ln w="19050" cap="rnd" cmpd="sng" algn="ctr">
            <a:solidFill>
              <a:srgbClr val="1A428A"/>
            </a:solidFill>
            <a:prstDash val="solid"/>
            <a:miter lim="800000"/>
            <a:headEnd type="triangle" w="med" len="med"/>
            <a:tailEnd type="triangle"/>
          </a:ln>
          <a:effectLst/>
        </p:spPr>
      </p:cxnSp>
      <p:cxnSp>
        <p:nvCxnSpPr>
          <p:cNvPr id="174" name="Straight Arrow Connector 173">
            <a:extLst>
              <a:ext uri="{FF2B5EF4-FFF2-40B4-BE49-F238E27FC236}">
                <a16:creationId xmlns:a16="http://schemas.microsoft.com/office/drawing/2014/main" id="{4F929EC8-B0EA-42AE-B6CF-4D851AD8E4FE}"/>
              </a:ext>
            </a:extLst>
          </p:cNvPr>
          <p:cNvCxnSpPr>
            <a:cxnSpLocks/>
          </p:cNvCxnSpPr>
          <p:nvPr/>
        </p:nvCxnSpPr>
        <p:spPr bwMode="gray">
          <a:xfrm flipH="1">
            <a:off x="4197913" y="3285907"/>
            <a:ext cx="971249" cy="0"/>
          </a:xfrm>
          <a:prstGeom prst="straightConnector1">
            <a:avLst/>
          </a:prstGeom>
          <a:noFill/>
          <a:ln w="19050" cap="rnd" cmpd="sng" algn="ctr">
            <a:solidFill>
              <a:srgbClr val="1A428A"/>
            </a:solidFill>
            <a:prstDash val="solid"/>
            <a:miter lim="800000"/>
            <a:headEnd type="triangle" w="med" len="med"/>
            <a:tailEnd type="triangle"/>
          </a:ln>
          <a:effectLst/>
        </p:spPr>
      </p:cxnSp>
      <p:cxnSp>
        <p:nvCxnSpPr>
          <p:cNvPr id="175" name="Straight Connector 174">
            <a:extLst>
              <a:ext uri="{FF2B5EF4-FFF2-40B4-BE49-F238E27FC236}">
                <a16:creationId xmlns:a16="http://schemas.microsoft.com/office/drawing/2014/main" id="{6709E300-4FE2-4030-85A6-C2279C7E1378}"/>
              </a:ext>
            </a:extLst>
          </p:cNvPr>
          <p:cNvCxnSpPr>
            <a:cxnSpLocks/>
          </p:cNvCxnSpPr>
          <p:nvPr/>
        </p:nvCxnSpPr>
        <p:spPr bwMode="gray">
          <a:xfrm>
            <a:off x="3978527" y="2290407"/>
            <a:ext cx="0" cy="743569"/>
          </a:xfrm>
          <a:prstGeom prst="line">
            <a:avLst/>
          </a:prstGeom>
          <a:noFill/>
          <a:ln w="19050" cap="rnd" cmpd="sng" algn="ctr">
            <a:solidFill>
              <a:srgbClr val="1A428A"/>
            </a:solidFill>
            <a:prstDash val="solid"/>
            <a:miter lim="800000"/>
            <a:headEnd type="triangle" w="med" len="med"/>
            <a:tailEnd type="triangle"/>
          </a:ln>
          <a:effectLst/>
        </p:spPr>
      </p:cxnSp>
      <p:cxnSp>
        <p:nvCxnSpPr>
          <p:cNvPr id="176" name="Straight Connector 175">
            <a:extLst>
              <a:ext uri="{FF2B5EF4-FFF2-40B4-BE49-F238E27FC236}">
                <a16:creationId xmlns:a16="http://schemas.microsoft.com/office/drawing/2014/main" id="{509446CC-0270-4705-87CF-DF80BAC115D2}"/>
              </a:ext>
            </a:extLst>
          </p:cNvPr>
          <p:cNvCxnSpPr>
            <a:cxnSpLocks/>
          </p:cNvCxnSpPr>
          <p:nvPr/>
        </p:nvCxnSpPr>
        <p:spPr bwMode="gray">
          <a:xfrm>
            <a:off x="3376765" y="2608915"/>
            <a:ext cx="482321" cy="410186"/>
          </a:xfrm>
          <a:prstGeom prst="line">
            <a:avLst/>
          </a:prstGeom>
          <a:noFill/>
          <a:ln w="19050" cap="rnd" cmpd="sng" algn="ctr">
            <a:solidFill>
              <a:srgbClr val="1A428A"/>
            </a:solidFill>
            <a:prstDash val="solid"/>
            <a:miter lim="800000"/>
            <a:headEnd type="triangle" w="med" len="med"/>
            <a:tailEnd type="triangle"/>
          </a:ln>
          <a:effectLst/>
        </p:spPr>
      </p:cxnSp>
      <p:cxnSp>
        <p:nvCxnSpPr>
          <p:cNvPr id="177" name="Straight Connector 176">
            <a:extLst>
              <a:ext uri="{FF2B5EF4-FFF2-40B4-BE49-F238E27FC236}">
                <a16:creationId xmlns:a16="http://schemas.microsoft.com/office/drawing/2014/main" id="{9CF5F55A-592C-4B58-B6E7-233E1EA709E7}"/>
              </a:ext>
            </a:extLst>
          </p:cNvPr>
          <p:cNvCxnSpPr>
            <a:cxnSpLocks/>
          </p:cNvCxnSpPr>
          <p:nvPr/>
        </p:nvCxnSpPr>
        <p:spPr bwMode="gray">
          <a:xfrm>
            <a:off x="5406303" y="1884712"/>
            <a:ext cx="0" cy="1174499"/>
          </a:xfrm>
          <a:prstGeom prst="line">
            <a:avLst/>
          </a:prstGeom>
          <a:noFill/>
          <a:ln w="19050" cap="rnd" cmpd="sng" algn="ctr">
            <a:solidFill>
              <a:srgbClr val="1A428A"/>
            </a:solidFill>
            <a:prstDash val="solid"/>
            <a:miter lim="800000"/>
            <a:headEnd type="none" w="med" len="med"/>
            <a:tailEnd type="triangle"/>
          </a:ln>
          <a:effectLst/>
        </p:spPr>
      </p:cxnSp>
      <p:cxnSp>
        <p:nvCxnSpPr>
          <p:cNvPr id="178" name="Straight Connector 177">
            <a:extLst>
              <a:ext uri="{FF2B5EF4-FFF2-40B4-BE49-F238E27FC236}">
                <a16:creationId xmlns:a16="http://schemas.microsoft.com/office/drawing/2014/main" id="{EBDC3BF2-5E70-4CCD-9800-7AF6C6CC4C08}"/>
              </a:ext>
            </a:extLst>
          </p:cNvPr>
          <p:cNvCxnSpPr>
            <a:cxnSpLocks/>
          </p:cNvCxnSpPr>
          <p:nvPr/>
        </p:nvCxnSpPr>
        <p:spPr bwMode="gray">
          <a:xfrm flipH="1">
            <a:off x="4272303" y="1884710"/>
            <a:ext cx="1134000" cy="0"/>
          </a:xfrm>
          <a:prstGeom prst="line">
            <a:avLst/>
          </a:prstGeom>
          <a:noFill/>
          <a:ln w="19050" cap="rnd" cmpd="sng" algn="ctr">
            <a:solidFill>
              <a:srgbClr val="1A428A"/>
            </a:solidFill>
            <a:prstDash val="solid"/>
            <a:miter lim="800000"/>
            <a:headEnd type="none" w="med" len="med"/>
            <a:tailEnd type="triangle"/>
          </a:ln>
          <a:effectLst/>
        </p:spPr>
      </p:cxnSp>
      <p:cxnSp>
        <p:nvCxnSpPr>
          <p:cNvPr id="179" name="Straight Connector 178">
            <a:extLst>
              <a:ext uri="{FF2B5EF4-FFF2-40B4-BE49-F238E27FC236}">
                <a16:creationId xmlns:a16="http://schemas.microsoft.com/office/drawing/2014/main" id="{0713C3AB-3A55-401A-9FEF-77EEE25E5639}"/>
              </a:ext>
            </a:extLst>
          </p:cNvPr>
          <p:cNvCxnSpPr>
            <a:cxnSpLocks/>
          </p:cNvCxnSpPr>
          <p:nvPr/>
        </p:nvCxnSpPr>
        <p:spPr bwMode="gray">
          <a:xfrm flipV="1">
            <a:off x="3986808" y="3651664"/>
            <a:ext cx="0" cy="131702"/>
          </a:xfrm>
          <a:prstGeom prst="line">
            <a:avLst/>
          </a:prstGeom>
          <a:noFill/>
          <a:ln w="19050" cap="rnd" cmpd="sng" algn="ctr">
            <a:solidFill>
              <a:srgbClr val="1A428A"/>
            </a:solidFill>
            <a:prstDash val="solid"/>
            <a:miter lim="800000"/>
            <a:headEnd type="triangle" w="med" len="med"/>
            <a:tailEnd type="none"/>
          </a:ln>
          <a:effectLst/>
        </p:spPr>
      </p:cxnSp>
      <p:cxnSp>
        <p:nvCxnSpPr>
          <p:cNvPr id="180" name="Straight Arrow Connector 179">
            <a:extLst>
              <a:ext uri="{FF2B5EF4-FFF2-40B4-BE49-F238E27FC236}">
                <a16:creationId xmlns:a16="http://schemas.microsoft.com/office/drawing/2014/main" id="{D0E0EEBA-3543-4B5B-8779-7F2E3760D929}"/>
              </a:ext>
            </a:extLst>
          </p:cNvPr>
          <p:cNvCxnSpPr>
            <a:cxnSpLocks/>
          </p:cNvCxnSpPr>
          <p:nvPr/>
        </p:nvCxnSpPr>
        <p:spPr bwMode="gray">
          <a:xfrm flipH="1">
            <a:off x="3373630" y="3970381"/>
            <a:ext cx="382759" cy="0"/>
          </a:xfrm>
          <a:prstGeom prst="straightConnector1">
            <a:avLst/>
          </a:prstGeom>
          <a:noFill/>
          <a:ln w="19050" cap="rnd" cmpd="sng" algn="ctr">
            <a:solidFill>
              <a:srgbClr val="1A428A"/>
            </a:solidFill>
            <a:prstDash val="solid"/>
            <a:miter lim="800000"/>
            <a:tailEnd type="triangle"/>
          </a:ln>
          <a:effectLst/>
        </p:spPr>
      </p:cxnSp>
      <p:cxnSp>
        <p:nvCxnSpPr>
          <p:cNvPr id="181" name="Straight Connector 180">
            <a:extLst>
              <a:ext uri="{FF2B5EF4-FFF2-40B4-BE49-F238E27FC236}">
                <a16:creationId xmlns:a16="http://schemas.microsoft.com/office/drawing/2014/main" id="{B6CB368C-FD95-4D6E-BA1D-179483FEE416}"/>
              </a:ext>
            </a:extLst>
          </p:cNvPr>
          <p:cNvCxnSpPr>
            <a:cxnSpLocks/>
          </p:cNvCxnSpPr>
          <p:nvPr/>
        </p:nvCxnSpPr>
        <p:spPr bwMode="gray">
          <a:xfrm flipH="1">
            <a:off x="5640690" y="3279571"/>
            <a:ext cx="490408" cy="0"/>
          </a:xfrm>
          <a:prstGeom prst="line">
            <a:avLst/>
          </a:prstGeom>
          <a:noFill/>
          <a:ln w="19050" cap="rnd" cmpd="sng" algn="ctr">
            <a:solidFill>
              <a:srgbClr val="1A428A"/>
            </a:solidFill>
            <a:prstDash val="solid"/>
            <a:miter lim="800000"/>
            <a:headEnd type="triangle" w="med" len="med"/>
            <a:tailEnd type="triangle"/>
          </a:ln>
          <a:effectLst/>
        </p:spPr>
      </p:cxnSp>
      <p:cxnSp>
        <p:nvCxnSpPr>
          <p:cNvPr id="182" name="Straight Connector 181">
            <a:extLst>
              <a:ext uri="{FF2B5EF4-FFF2-40B4-BE49-F238E27FC236}">
                <a16:creationId xmlns:a16="http://schemas.microsoft.com/office/drawing/2014/main" id="{4EFFC5B6-634F-479F-BD1D-07CE737136F8}"/>
              </a:ext>
            </a:extLst>
          </p:cNvPr>
          <p:cNvCxnSpPr>
            <a:cxnSpLocks/>
          </p:cNvCxnSpPr>
          <p:nvPr/>
        </p:nvCxnSpPr>
        <p:spPr bwMode="gray">
          <a:xfrm flipH="1">
            <a:off x="4105514" y="2609878"/>
            <a:ext cx="481395" cy="409400"/>
          </a:xfrm>
          <a:prstGeom prst="line">
            <a:avLst/>
          </a:prstGeom>
          <a:noFill/>
          <a:ln w="19050" cap="rnd" cmpd="sng" algn="ctr">
            <a:solidFill>
              <a:srgbClr val="1A428A"/>
            </a:solidFill>
            <a:prstDash val="solid"/>
            <a:miter lim="800000"/>
            <a:headEnd type="triangle" w="med" len="med"/>
            <a:tailEnd type="triangle"/>
          </a:ln>
          <a:effectLst/>
        </p:spPr>
      </p:cxnSp>
      <p:cxnSp>
        <p:nvCxnSpPr>
          <p:cNvPr id="183" name="Straight Connector 182">
            <a:extLst>
              <a:ext uri="{FF2B5EF4-FFF2-40B4-BE49-F238E27FC236}">
                <a16:creationId xmlns:a16="http://schemas.microsoft.com/office/drawing/2014/main" id="{118BD7DB-656C-4C2B-A2EE-87CCE3378E48}"/>
              </a:ext>
            </a:extLst>
          </p:cNvPr>
          <p:cNvCxnSpPr>
            <a:cxnSpLocks/>
          </p:cNvCxnSpPr>
          <p:nvPr/>
        </p:nvCxnSpPr>
        <p:spPr bwMode="gray">
          <a:xfrm flipH="1">
            <a:off x="5576635" y="2620547"/>
            <a:ext cx="576002" cy="489857"/>
          </a:xfrm>
          <a:prstGeom prst="line">
            <a:avLst/>
          </a:prstGeom>
          <a:noFill/>
          <a:ln w="19050" cap="rnd" cmpd="sng" algn="ctr">
            <a:solidFill>
              <a:srgbClr val="1A428A"/>
            </a:solidFill>
            <a:prstDash val="solid"/>
            <a:miter lim="800000"/>
            <a:headEnd type="triangle" w="med" len="med"/>
            <a:tailEnd type="triangle"/>
          </a:ln>
          <a:effectLst/>
        </p:spPr>
      </p:cxnSp>
      <p:grpSp>
        <p:nvGrpSpPr>
          <p:cNvPr id="184" name="Group 183">
            <a:extLst>
              <a:ext uri="{FF2B5EF4-FFF2-40B4-BE49-F238E27FC236}">
                <a16:creationId xmlns:a16="http://schemas.microsoft.com/office/drawing/2014/main" id="{27E60687-61B0-4957-B758-DCBD64A8FABF}"/>
              </a:ext>
            </a:extLst>
          </p:cNvPr>
          <p:cNvGrpSpPr/>
          <p:nvPr/>
        </p:nvGrpSpPr>
        <p:grpSpPr>
          <a:xfrm>
            <a:off x="5107925" y="4119095"/>
            <a:ext cx="1327508" cy="381688"/>
            <a:chOff x="9212902" y="5267003"/>
            <a:chExt cx="2712007" cy="779761"/>
          </a:xfrm>
        </p:grpSpPr>
        <p:sp>
          <p:nvSpPr>
            <p:cNvPr id="185" name="Oval 184">
              <a:extLst>
                <a:ext uri="{FF2B5EF4-FFF2-40B4-BE49-F238E27FC236}">
                  <a16:creationId xmlns:a16="http://schemas.microsoft.com/office/drawing/2014/main" id="{258C563D-BAEF-4254-8B0F-A34B3BFFA00A}"/>
                </a:ext>
              </a:extLst>
            </p:cNvPr>
            <p:cNvSpPr/>
            <p:nvPr/>
          </p:nvSpPr>
          <p:spPr>
            <a:xfrm>
              <a:off x="9212902" y="5289120"/>
              <a:ext cx="175948" cy="175948"/>
            </a:xfrm>
            <a:prstGeom prst="ellipse">
              <a:avLst/>
            </a:prstGeom>
            <a:gradFill rotWithShape="1">
              <a:gsLst>
                <a:gs pos="100000">
                  <a:srgbClr val="387C2C">
                    <a:lumMod val="50000"/>
                  </a:srgbClr>
                </a:gs>
                <a:gs pos="0">
                  <a:srgbClr val="387C2C"/>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sp>
          <p:nvSpPr>
            <p:cNvPr id="186" name="TextBox 185">
              <a:extLst>
                <a:ext uri="{FF2B5EF4-FFF2-40B4-BE49-F238E27FC236}">
                  <a16:creationId xmlns:a16="http://schemas.microsoft.com/office/drawing/2014/main" id="{CF71AD08-96F5-4794-A787-A3B2299D47DB}"/>
                </a:ext>
              </a:extLst>
            </p:cNvPr>
            <p:cNvSpPr txBox="1"/>
            <p:nvPr/>
          </p:nvSpPr>
          <p:spPr>
            <a:xfrm>
              <a:off x="9429383" y="5267003"/>
              <a:ext cx="1324414" cy="767618"/>
            </a:xfrm>
            <a:prstGeom prst="rect">
              <a:avLst/>
            </a:prstGeom>
          </p:spPr>
          <p:txBody>
            <a:bodyPr wrap="square" lIns="0" tIns="0" rIns="0" bIns="0" rtlCol="0">
              <a:spAutoFit/>
            </a:bodyPr>
            <a:lstStyle/>
            <a:p>
              <a:pPr>
                <a:spcAft>
                  <a:spcPts val="450"/>
                </a:spcAft>
                <a:defRPr/>
              </a:pPr>
              <a:r>
                <a:rPr lang="en-US" sz="675" kern="0">
                  <a:solidFill>
                    <a:srgbClr val="387C2C"/>
                  </a:solidFill>
                  <a:latin typeface="+mj-lt"/>
                </a:rPr>
                <a:t>VMware Cloud on Dell EMC</a:t>
              </a:r>
            </a:p>
            <a:p>
              <a:pPr>
                <a:spcAft>
                  <a:spcPts val="450"/>
                </a:spcAft>
                <a:defRPr/>
              </a:pPr>
              <a:r>
                <a:rPr lang="en-US" sz="675" kern="0">
                  <a:solidFill>
                    <a:srgbClr val="1A428A"/>
                  </a:solidFill>
                  <a:latin typeface="+mj-lt"/>
                </a:rPr>
                <a:t>VMC on AWS</a:t>
              </a:r>
            </a:p>
          </p:txBody>
        </p:sp>
        <p:sp>
          <p:nvSpPr>
            <p:cNvPr id="187" name="TextBox 186">
              <a:extLst>
                <a:ext uri="{FF2B5EF4-FFF2-40B4-BE49-F238E27FC236}">
                  <a16:creationId xmlns:a16="http://schemas.microsoft.com/office/drawing/2014/main" id="{CC62715C-3C77-4EA0-9071-C8B6C808141F}"/>
                </a:ext>
              </a:extLst>
            </p:cNvPr>
            <p:cNvSpPr txBox="1"/>
            <p:nvPr/>
          </p:nvSpPr>
          <p:spPr>
            <a:xfrm>
              <a:off x="11293359" y="5279146"/>
              <a:ext cx="631550" cy="767618"/>
            </a:xfrm>
            <a:prstGeom prst="rect">
              <a:avLst/>
            </a:prstGeom>
          </p:spPr>
          <p:txBody>
            <a:bodyPr wrap="square" lIns="0" tIns="0" rIns="0" bIns="0" rtlCol="0">
              <a:spAutoFit/>
            </a:bodyPr>
            <a:lstStyle/>
            <a:p>
              <a:pPr>
                <a:spcAft>
                  <a:spcPts val="450"/>
                </a:spcAft>
                <a:defRPr/>
              </a:pPr>
              <a:r>
                <a:rPr lang="en-US" sz="675" kern="0">
                  <a:solidFill>
                    <a:srgbClr val="0091DA"/>
                  </a:solidFill>
                  <a:latin typeface="+mj-lt"/>
                </a:rPr>
                <a:t>AWS</a:t>
              </a:r>
              <a:br>
                <a:rPr lang="en-US" sz="675" kern="0">
                  <a:solidFill>
                    <a:srgbClr val="0091DA"/>
                  </a:solidFill>
                  <a:latin typeface="+mj-lt"/>
                </a:rPr>
              </a:br>
              <a:endParaRPr lang="en-US" sz="675" kern="0">
                <a:solidFill>
                  <a:srgbClr val="0091DA"/>
                </a:solidFill>
                <a:latin typeface="+mj-lt"/>
              </a:endParaRPr>
            </a:p>
            <a:p>
              <a:pPr>
                <a:spcAft>
                  <a:spcPts val="450"/>
                </a:spcAft>
                <a:defRPr/>
              </a:pPr>
              <a:r>
                <a:rPr lang="en-US" sz="675" kern="0">
                  <a:solidFill>
                    <a:srgbClr val="78BE20"/>
                  </a:solidFill>
                  <a:latin typeface="+mj-lt"/>
                </a:rPr>
                <a:t>Azure</a:t>
              </a:r>
            </a:p>
          </p:txBody>
        </p:sp>
        <p:sp>
          <p:nvSpPr>
            <p:cNvPr id="188" name="Oval 187">
              <a:extLst>
                <a:ext uri="{FF2B5EF4-FFF2-40B4-BE49-F238E27FC236}">
                  <a16:creationId xmlns:a16="http://schemas.microsoft.com/office/drawing/2014/main" id="{F215A3AE-6946-4139-B914-81C983CF5D83}"/>
                </a:ext>
              </a:extLst>
            </p:cNvPr>
            <p:cNvSpPr/>
            <p:nvPr/>
          </p:nvSpPr>
          <p:spPr>
            <a:xfrm>
              <a:off x="9212902" y="5830148"/>
              <a:ext cx="175948" cy="175948"/>
            </a:xfrm>
            <a:prstGeom prst="ellipse">
              <a:avLst/>
            </a:prstGeom>
            <a:gradFill rotWithShape="1">
              <a:gsLst>
                <a:gs pos="100000">
                  <a:srgbClr val="1A428A">
                    <a:lumMod val="50000"/>
                  </a:srgbClr>
                </a:gs>
                <a:gs pos="0">
                  <a:srgbClr val="1A428A"/>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sp>
          <p:nvSpPr>
            <p:cNvPr id="189" name="Oval 188">
              <a:extLst>
                <a:ext uri="{FF2B5EF4-FFF2-40B4-BE49-F238E27FC236}">
                  <a16:creationId xmlns:a16="http://schemas.microsoft.com/office/drawing/2014/main" id="{BFFD4D59-DF5F-426A-B75C-B4C55E306733}"/>
                </a:ext>
              </a:extLst>
            </p:cNvPr>
            <p:cNvSpPr/>
            <p:nvPr/>
          </p:nvSpPr>
          <p:spPr>
            <a:xfrm>
              <a:off x="11066622" y="5298750"/>
              <a:ext cx="175948" cy="175948"/>
            </a:xfrm>
            <a:prstGeom prst="ellipse">
              <a:avLst/>
            </a:prstGeom>
            <a:gradFill rotWithShape="1">
              <a:gsLst>
                <a:gs pos="100000">
                  <a:srgbClr val="0091DA">
                    <a:lumMod val="50000"/>
                  </a:srgbClr>
                </a:gs>
                <a:gs pos="0">
                  <a:srgbClr val="0091DA"/>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sp>
          <p:nvSpPr>
            <p:cNvPr id="190" name="Oval 189">
              <a:extLst>
                <a:ext uri="{FF2B5EF4-FFF2-40B4-BE49-F238E27FC236}">
                  <a16:creationId xmlns:a16="http://schemas.microsoft.com/office/drawing/2014/main" id="{23E0CBF4-315F-4047-90AF-84147D3F95A4}"/>
                </a:ext>
              </a:extLst>
            </p:cNvPr>
            <p:cNvSpPr/>
            <p:nvPr/>
          </p:nvSpPr>
          <p:spPr>
            <a:xfrm>
              <a:off x="11066622" y="5831038"/>
              <a:ext cx="175948" cy="175948"/>
            </a:xfrm>
            <a:prstGeom prst="ellipse">
              <a:avLst/>
            </a:prstGeom>
            <a:gradFill rotWithShape="1">
              <a:gsLst>
                <a:gs pos="100000">
                  <a:srgbClr val="78BE20">
                    <a:lumMod val="50000"/>
                  </a:srgbClr>
                </a:gs>
                <a:gs pos="0">
                  <a:srgbClr val="78BE20"/>
                </a:gs>
              </a:gsLst>
              <a:lin ang="8100000" scaled="0"/>
            </a:gra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825" kern="0">
                <a:solidFill>
                  <a:srgbClr val="FFFFFF"/>
                </a:solidFill>
                <a:latin typeface="+mj-lt"/>
              </a:endParaRPr>
            </a:p>
          </p:txBody>
        </p:sp>
      </p:grpSp>
      <p:sp>
        <p:nvSpPr>
          <p:cNvPr id="191" name="Oval 190">
            <a:extLst>
              <a:ext uri="{FF2B5EF4-FFF2-40B4-BE49-F238E27FC236}">
                <a16:creationId xmlns:a16="http://schemas.microsoft.com/office/drawing/2014/main" id="{1DB37636-DCBA-4C80-B587-931FFABA069E}"/>
              </a:ext>
            </a:extLst>
          </p:cNvPr>
          <p:cNvSpPr/>
          <p:nvPr/>
        </p:nvSpPr>
        <p:spPr>
          <a:xfrm>
            <a:off x="1165777" y="2174110"/>
            <a:ext cx="500289" cy="500289"/>
          </a:xfrm>
          <a:prstGeom prst="ellipse">
            <a:avLst/>
          </a:prstGeom>
          <a:solidFill>
            <a:srgbClr val="1CC4BB"/>
          </a:soli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900" kern="0">
              <a:solidFill>
                <a:prstClr val="white"/>
              </a:solidFill>
              <a:latin typeface="+mj-lt"/>
            </a:endParaRPr>
          </a:p>
        </p:txBody>
      </p:sp>
      <p:sp>
        <p:nvSpPr>
          <p:cNvPr id="192" name="Oval 191">
            <a:extLst>
              <a:ext uri="{FF2B5EF4-FFF2-40B4-BE49-F238E27FC236}">
                <a16:creationId xmlns:a16="http://schemas.microsoft.com/office/drawing/2014/main" id="{406779D6-5CBA-43D9-B980-0C66010B11B5}"/>
              </a:ext>
            </a:extLst>
          </p:cNvPr>
          <p:cNvSpPr/>
          <p:nvPr/>
        </p:nvSpPr>
        <p:spPr>
          <a:xfrm>
            <a:off x="1165777" y="2955216"/>
            <a:ext cx="500289" cy="500289"/>
          </a:xfrm>
          <a:prstGeom prst="ellipse">
            <a:avLst/>
          </a:prstGeom>
          <a:solidFill>
            <a:srgbClr val="1CC4BB"/>
          </a:soli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900" kern="0">
              <a:solidFill>
                <a:prstClr val="white"/>
              </a:solidFill>
              <a:latin typeface="+mj-lt"/>
            </a:endParaRPr>
          </a:p>
        </p:txBody>
      </p:sp>
      <p:sp>
        <p:nvSpPr>
          <p:cNvPr id="193" name="Oval 192">
            <a:extLst>
              <a:ext uri="{FF2B5EF4-FFF2-40B4-BE49-F238E27FC236}">
                <a16:creationId xmlns:a16="http://schemas.microsoft.com/office/drawing/2014/main" id="{3E655365-40AF-4F6D-B4F9-1693DE340D42}"/>
              </a:ext>
            </a:extLst>
          </p:cNvPr>
          <p:cNvSpPr/>
          <p:nvPr/>
        </p:nvSpPr>
        <p:spPr>
          <a:xfrm>
            <a:off x="1165777" y="3736322"/>
            <a:ext cx="500289" cy="500289"/>
          </a:xfrm>
          <a:prstGeom prst="ellipse">
            <a:avLst/>
          </a:prstGeom>
          <a:solidFill>
            <a:srgbClr val="1CC4BB"/>
          </a:soli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900" kern="0">
              <a:solidFill>
                <a:prstClr val="white"/>
              </a:solidFill>
              <a:latin typeface="+mj-lt"/>
            </a:endParaRPr>
          </a:p>
        </p:txBody>
      </p:sp>
      <p:sp>
        <p:nvSpPr>
          <p:cNvPr id="194" name="Oval 193">
            <a:extLst>
              <a:ext uri="{FF2B5EF4-FFF2-40B4-BE49-F238E27FC236}">
                <a16:creationId xmlns:a16="http://schemas.microsoft.com/office/drawing/2014/main" id="{CC3FCC41-74D2-47F5-90A1-8ADA81C71EBE}"/>
              </a:ext>
            </a:extLst>
          </p:cNvPr>
          <p:cNvSpPr/>
          <p:nvPr/>
        </p:nvSpPr>
        <p:spPr>
          <a:xfrm>
            <a:off x="7018100" y="2174110"/>
            <a:ext cx="500289" cy="500289"/>
          </a:xfrm>
          <a:prstGeom prst="ellipse">
            <a:avLst/>
          </a:prstGeom>
          <a:solidFill>
            <a:srgbClr val="1CC4BB"/>
          </a:soli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900" kern="0">
              <a:solidFill>
                <a:prstClr val="white"/>
              </a:solidFill>
              <a:latin typeface="+mj-lt"/>
            </a:endParaRPr>
          </a:p>
        </p:txBody>
      </p:sp>
      <p:sp>
        <p:nvSpPr>
          <p:cNvPr id="195" name="Oval 194">
            <a:extLst>
              <a:ext uri="{FF2B5EF4-FFF2-40B4-BE49-F238E27FC236}">
                <a16:creationId xmlns:a16="http://schemas.microsoft.com/office/drawing/2014/main" id="{23331196-38E1-43CA-A0BB-C0AC22062274}"/>
              </a:ext>
            </a:extLst>
          </p:cNvPr>
          <p:cNvSpPr/>
          <p:nvPr/>
        </p:nvSpPr>
        <p:spPr>
          <a:xfrm>
            <a:off x="7018100" y="2955216"/>
            <a:ext cx="500289" cy="500289"/>
          </a:xfrm>
          <a:prstGeom prst="ellipse">
            <a:avLst/>
          </a:prstGeom>
          <a:solidFill>
            <a:srgbClr val="1CC4BB"/>
          </a:soli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900" kern="0">
              <a:solidFill>
                <a:prstClr val="white"/>
              </a:solidFill>
              <a:latin typeface="+mj-lt"/>
            </a:endParaRPr>
          </a:p>
        </p:txBody>
      </p:sp>
      <p:sp>
        <p:nvSpPr>
          <p:cNvPr id="196" name="Oval 195">
            <a:extLst>
              <a:ext uri="{FF2B5EF4-FFF2-40B4-BE49-F238E27FC236}">
                <a16:creationId xmlns:a16="http://schemas.microsoft.com/office/drawing/2014/main" id="{BBF4469D-F9F3-4A70-BCF9-70BF399B673B}"/>
              </a:ext>
            </a:extLst>
          </p:cNvPr>
          <p:cNvSpPr/>
          <p:nvPr/>
        </p:nvSpPr>
        <p:spPr>
          <a:xfrm>
            <a:off x="7018100" y="3736322"/>
            <a:ext cx="500289" cy="500289"/>
          </a:xfrm>
          <a:prstGeom prst="ellipse">
            <a:avLst/>
          </a:prstGeom>
          <a:solidFill>
            <a:srgbClr val="1CC4BB"/>
          </a:solidFill>
          <a:ln w="25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defRPr/>
            </a:pPr>
            <a:endParaRPr lang="en-US" sz="900" kern="0">
              <a:solidFill>
                <a:prstClr val="white"/>
              </a:solidFill>
              <a:latin typeface="+mj-lt"/>
            </a:endParaRPr>
          </a:p>
        </p:txBody>
      </p:sp>
      <p:pic>
        <p:nvPicPr>
          <p:cNvPr id="197" name="Graphic 196">
            <a:extLst>
              <a:ext uri="{FF2B5EF4-FFF2-40B4-BE49-F238E27FC236}">
                <a16:creationId xmlns:a16="http://schemas.microsoft.com/office/drawing/2014/main" id="{4E4978FD-5766-48D0-BCFB-86C8443183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90812" y="2267032"/>
            <a:ext cx="250220" cy="291072"/>
          </a:xfrm>
          <a:prstGeom prst="rect">
            <a:avLst/>
          </a:prstGeom>
        </p:spPr>
      </p:pic>
      <p:pic>
        <p:nvPicPr>
          <p:cNvPr id="198" name="Graphic 197">
            <a:extLst>
              <a:ext uri="{FF2B5EF4-FFF2-40B4-BE49-F238E27FC236}">
                <a16:creationId xmlns:a16="http://schemas.microsoft.com/office/drawing/2014/main" id="{D33B9BE6-937F-437F-B78C-9250742212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3377" y="3059481"/>
            <a:ext cx="250220" cy="291072"/>
          </a:xfrm>
          <a:prstGeom prst="rect">
            <a:avLst/>
          </a:prstGeom>
        </p:spPr>
      </p:pic>
      <p:pic>
        <p:nvPicPr>
          <p:cNvPr id="199" name="Graphic 198">
            <a:extLst>
              <a:ext uri="{FF2B5EF4-FFF2-40B4-BE49-F238E27FC236}">
                <a16:creationId xmlns:a16="http://schemas.microsoft.com/office/drawing/2014/main" id="{C50A205C-03AC-4186-ADED-DF153EB7F4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90812" y="3827963"/>
            <a:ext cx="250220" cy="291072"/>
          </a:xfrm>
          <a:prstGeom prst="rect">
            <a:avLst/>
          </a:prstGeom>
        </p:spPr>
      </p:pic>
      <p:pic>
        <p:nvPicPr>
          <p:cNvPr id="200" name="Graphic 199">
            <a:extLst>
              <a:ext uri="{FF2B5EF4-FFF2-40B4-BE49-F238E27FC236}">
                <a16:creationId xmlns:a16="http://schemas.microsoft.com/office/drawing/2014/main" id="{20DA022C-4454-4B63-9CD5-A118AFA346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40296" y="2274989"/>
            <a:ext cx="250220" cy="291072"/>
          </a:xfrm>
          <a:prstGeom prst="rect">
            <a:avLst/>
          </a:prstGeom>
        </p:spPr>
      </p:pic>
      <p:pic>
        <p:nvPicPr>
          <p:cNvPr id="201" name="Graphic 200">
            <a:extLst>
              <a:ext uri="{FF2B5EF4-FFF2-40B4-BE49-F238E27FC236}">
                <a16:creationId xmlns:a16="http://schemas.microsoft.com/office/drawing/2014/main" id="{46457423-720A-4A34-A8BD-267E3FDCBE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52328" y="3059481"/>
            <a:ext cx="250220" cy="291072"/>
          </a:xfrm>
          <a:prstGeom prst="rect">
            <a:avLst/>
          </a:prstGeom>
        </p:spPr>
      </p:pic>
      <p:pic>
        <p:nvPicPr>
          <p:cNvPr id="202" name="Graphic 201">
            <a:extLst>
              <a:ext uri="{FF2B5EF4-FFF2-40B4-BE49-F238E27FC236}">
                <a16:creationId xmlns:a16="http://schemas.microsoft.com/office/drawing/2014/main" id="{8E64C274-F649-4033-8488-F775826B8F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33977" y="3827963"/>
            <a:ext cx="250220" cy="291072"/>
          </a:xfrm>
          <a:prstGeom prst="rect">
            <a:avLst/>
          </a:prstGeom>
        </p:spPr>
      </p:pic>
    </p:spTree>
    <p:extLst>
      <p:ext uri="{BB962C8B-B14F-4D97-AF65-F5344CB8AC3E}">
        <p14:creationId xmlns:p14="http://schemas.microsoft.com/office/powerpoint/2010/main" val="10076688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5749" y="803566"/>
            <a:ext cx="5806787" cy="1602216"/>
          </a:xfrm>
        </p:spPr>
        <p:txBody>
          <a:bodyPr/>
          <a:lstStyle/>
          <a:p>
            <a:pPr marL="287993" indent="-287993">
              <a:buFont typeface="Wingdings" panose="05000000000000000000" pitchFamily="2" charset="2"/>
              <a:buChar char="q"/>
            </a:pPr>
            <a:r>
              <a:rPr lang="en-AU" sz="1600"/>
              <a:t>Learnt Supervisor Kubernetes Cluster</a:t>
            </a:r>
          </a:p>
          <a:p>
            <a:pPr marL="287993" indent="-287993">
              <a:buFont typeface="Wingdings" panose="05000000000000000000" pitchFamily="2" charset="2"/>
              <a:buChar char="q"/>
            </a:pPr>
            <a:r>
              <a:rPr lang="en-AU" sz="1600"/>
              <a:t>Deployed a Supervisor Kubernetes Cluster as an Administrator Persona</a:t>
            </a:r>
          </a:p>
          <a:p>
            <a:pPr marL="287993" indent="-287993">
              <a:buFont typeface="Wingdings" panose="05000000000000000000" pitchFamily="2" charset="2"/>
              <a:buChar char="q"/>
            </a:pPr>
            <a:r>
              <a:rPr lang="en-AU" sz="1600"/>
              <a:t>Configured same Kubernetes Cluster as a Developer Persona</a:t>
            </a:r>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7" y="157596"/>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869AB8-C100-47F1-B7DC-A6834E68F516}"/>
              </a:ext>
            </a:extLst>
          </p:cNvPr>
          <p:cNvPicPr>
            <a:picLocks noChangeAspect="1"/>
          </p:cNvPicPr>
          <p:nvPr/>
        </p:nvPicPr>
        <p:blipFill>
          <a:blip r:embed="rId3"/>
          <a:stretch>
            <a:fillRect/>
          </a:stretch>
        </p:blipFill>
        <p:spPr>
          <a:xfrm>
            <a:off x="124008" y="2405782"/>
            <a:ext cx="3619797" cy="2277290"/>
          </a:xfrm>
          <a:prstGeom prst="rect">
            <a:avLst/>
          </a:prstGeom>
        </p:spPr>
      </p:pic>
      <p:pic>
        <p:nvPicPr>
          <p:cNvPr id="8" name="Picture 7">
            <a:extLst>
              <a:ext uri="{FF2B5EF4-FFF2-40B4-BE49-F238E27FC236}">
                <a16:creationId xmlns:a16="http://schemas.microsoft.com/office/drawing/2014/main" id="{77B9B910-F692-4A6A-A881-29B8B01BB748}"/>
              </a:ext>
            </a:extLst>
          </p:cNvPr>
          <p:cNvPicPr>
            <a:picLocks noChangeAspect="1"/>
          </p:cNvPicPr>
          <p:nvPr/>
        </p:nvPicPr>
        <p:blipFill>
          <a:blip r:embed="rId4"/>
          <a:stretch>
            <a:fillRect/>
          </a:stretch>
        </p:blipFill>
        <p:spPr>
          <a:xfrm>
            <a:off x="3963133" y="2405782"/>
            <a:ext cx="3471425" cy="2352782"/>
          </a:xfrm>
          <a:prstGeom prst="rect">
            <a:avLst/>
          </a:prstGeom>
        </p:spPr>
      </p:pic>
      <p:pic>
        <p:nvPicPr>
          <p:cNvPr id="9" name="Picture 8">
            <a:extLst>
              <a:ext uri="{FF2B5EF4-FFF2-40B4-BE49-F238E27FC236}">
                <a16:creationId xmlns:a16="http://schemas.microsoft.com/office/drawing/2014/main" id="{6D19DC6A-9834-4AD7-8F59-3BBF7D42A1DF}"/>
              </a:ext>
            </a:extLst>
          </p:cNvPr>
          <p:cNvPicPr>
            <a:picLocks noChangeAspect="1"/>
          </p:cNvPicPr>
          <p:nvPr/>
        </p:nvPicPr>
        <p:blipFill>
          <a:blip r:embed="rId5"/>
          <a:stretch>
            <a:fillRect/>
          </a:stretch>
        </p:blipFill>
        <p:spPr>
          <a:xfrm>
            <a:off x="5607423" y="3664840"/>
            <a:ext cx="2383633" cy="1478660"/>
          </a:xfrm>
          <a:prstGeom prst="rect">
            <a:avLst/>
          </a:prstGeom>
        </p:spPr>
      </p:pic>
      <p:pic>
        <p:nvPicPr>
          <p:cNvPr id="10" name="Picture 9">
            <a:extLst>
              <a:ext uri="{FF2B5EF4-FFF2-40B4-BE49-F238E27FC236}">
                <a16:creationId xmlns:a16="http://schemas.microsoft.com/office/drawing/2014/main" id="{27C4DA53-6010-4434-B556-26F57866D7F6}"/>
              </a:ext>
            </a:extLst>
          </p:cNvPr>
          <p:cNvPicPr>
            <a:picLocks noChangeAspect="1"/>
          </p:cNvPicPr>
          <p:nvPr/>
        </p:nvPicPr>
        <p:blipFill>
          <a:blip r:embed="rId6"/>
          <a:stretch>
            <a:fillRect/>
          </a:stretch>
        </p:blipFill>
        <p:spPr>
          <a:xfrm>
            <a:off x="7475901" y="2751951"/>
            <a:ext cx="1668100" cy="894343"/>
          </a:xfrm>
          <a:prstGeom prst="rect">
            <a:avLst/>
          </a:prstGeom>
        </p:spPr>
      </p:pic>
    </p:spTree>
    <p:extLst>
      <p:ext uri="{BB962C8B-B14F-4D97-AF65-F5344CB8AC3E}">
        <p14:creationId xmlns:p14="http://schemas.microsoft.com/office/powerpoint/2010/main" val="13500547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BA4C98C-C6A1-4E0E-BC92-A612F2FB8F3A}"/>
              </a:ext>
            </a:extLst>
          </p:cNvPr>
          <p:cNvSpPr/>
          <p:nvPr/>
        </p:nvSpPr>
        <p:spPr>
          <a:xfrm>
            <a:off x="0" y="0"/>
            <a:ext cx="9144000" cy="5143500"/>
          </a:xfrm>
          <a:prstGeom prst="rect">
            <a:avLst/>
          </a:prstGeom>
          <a:solidFill>
            <a:schemeClr val="tx1">
              <a:alpha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a:xfrm>
            <a:off x="285750" y="1588404"/>
            <a:ext cx="7886700" cy="1966692"/>
          </a:xfrm>
        </p:spPr>
        <p:txBody>
          <a:bodyPr/>
          <a:lstStyle/>
          <a:p>
            <a:r>
              <a:rPr lang="en-US" dirty="0"/>
              <a:t>Lab 5: </a:t>
            </a:r>
            <a:r>
              <a:rPr lang="en-US" dirty="0" err="1"/>
              <a:t>TKGi</a:t>
            </a:r>
            <a:r>
              <a:rPr lang="en-US" dirty="0"/>
              <a:t> </a:t>
            </a:r>
            <a:r>
              <a:rPr lang="en-US" sz="4400" dirty="0"/>
              <a:t>(formerly </a:t>
            </a:r>
            <a:r>
              <a:rPr lang="en-AU" sz="4400" dirty="0"/>
              <a:t>PKS)</a:t>
            </a:r>
            <a:br>
              <a:rPr lang="en-AU" sz="4400" dirty="0"/>
            </a:br>
            <a:br>
              <a:rPr lang="en-AU" sz="4400" dirty="0"/>
            </a:br>
            <a:r>
              <a:rPr lang="en-AU" sz="4400" dirty="0"/>
              <a:t>Andri</a:t>
            </a:r>
            <a:endParaRPr lang="en-US" dirty="0"/>
          </a:p>
        </p:txBody>
      </p:sp>
    </p:spTree>
    <p:extLst>
      <p:ext uri="{BB962C8B-B14F-4D97-AF65-F5344CB8AC3E}">
        <p14:creationId xmlns:p14="http://schemas.microsoft.com/office/powerpoint/2010/main" val="21095631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Planning</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893620"/>
            <a:ext cx="6663605" cy="2708562"/>
          </a:xfrm>
        </p:spPr>
        <p:txBody>
          <a:bodyPr/>
          <a:lstStyle/>
          <a:p>
            <a:pPr marL="0" indent="0">
              <a:buNone/>
            </a:pPr>
            <a:r>
              <a:rPr lang="en-AU" sz="1600"/>
              <a:t>TO DO LIST:</a:t>
            </a:r>
          </a:p>
          <a:p>
            <a:pPr marL="288000" indent="-288000">
              <a:buFont typeface="Wingdings" panose="05000000000000000000" pitchFamily="2" charset="2"/>
              <a:buChar char="q"/>
            </a:pPr>
            <a:r>
              <a:rPr lang="en-AU" sz="1600"/>
              <a:t>Learn about PKS, cli tools and commands</a:t>
            </a:r>
          </a:p>
          <a:p>
            <a:pPr marL="288000" indent="-288000">
              <a:buFont typeface="Wingdings" panose="05000000000000000000" pitchFamily="2" charset="2"/>
              <a:buChar char="q"/>
            </a:pPr>
            <a:r>
              <a:rPr lang="en-AU" sz="1600"/>
              <a:t>Use PKS cli to view configuration details</a:t>
            </a:r>
          </a:p>
          <a:p>
            <a:pPr marL="288000" indent="-288000">
              <a:buFont typeface="Wingdings" panose="05000000000000000000" pitchFamily="2" charset="2"/>
              <a:buChar char="q"/>
            </a:pPr>
            <a:r>
              <a:rPr lang="en-AU" sz="1600"/>
              <a:t>Use PKS proxy to forward API traffic</a:t>
            </a:r>
          </a:p>
          <a:p>
            <a:pPr marL="288000" indent="-288000">
              <a:buFont typeface="Wingdings" panose="05000000000000000000" pitchFamily="2" charset="2"/>
              <a:buChar char="q"/>
            </a:pPr>
            <a:r>
              <a:rPr lang="en-AU" sz="1600"/>
              <a:t>Connect to Kubernetes Dashboard UI of provisioned cluster</a:t>
            </a:r>
          </a:p>
        </p:txBody>
      </p:sp>
      <p:pic>
        <p:nvPicPr>
          <p:cNvPr id="5" name="Picture 2" descr="Image result for sprint planning">
            <a:extLst>
              <a:ext uri="{FF2B5EF4-FFF2-40B4-BE49-F238E27FC236}">
                <a16:creationId xmlns:a16="http://schemas.microsoft.com/office/drawing/2014/main" id="{ADD223AC-BF0F-4D43-A6BB-90D3B3ACF77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40122" y="0"/>
            <a:ext cx="3103878" cy="162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9849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Lab Exercise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idx="1"/>
          </p:nvPr>
        </p:nvSpPr>
        <p:spPr>
          <a:xfrm>
            <a:off x="285750" y="833933"/>
            <a:ext cx="8572500" cy="3680917"/>
          </a:xfrm>
        </p:spPr>
        <p:txBody>
          <a:bodyPr/>
          <a:lstStyle/>
          <a:p>
            <a:r>
              <a:rPr lang="en-AU"/>
              <a:t>Refer to “Lab 5: Kubernetes Clusters with </a:t>
            </a:r>
            <a:r>
              <a:rPr lang="en-AU" err="1"/>
              <a:t>TKGi</a:t>
            </a:r>
            <a:r>
              <a:rPr lang="en-AU"/>
              <a:t> (aka. PKS)” in the demo lab environment manual</a:t>
            </a:r>
          </a:p>
          <a:p>
            <a:pPr marL="0" indent="0">
              <a:buNone/>
            </a:pPr>
            <a:endParaRPr lang="en-AU"/>
          </a:p>
          <a:p>
            <a:pPr marL="0" indent="0">
              <a:buNone/>
            </a:pPr>
            <a:endParaRPr lang="en-AU"/>
          </a:p>
        </p:txBody>
      </p:sp>
    </p:spTree>
    <p:extLst>
      <p:ext uri="{BB962C8B-B14F-4D97-AF65-F5344CB8AC3E}">
        <p14:creationId xmlns:p14="http://schemas.microsoft.com/office/powerpoint/2010/main" val="101004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DCB-3D82-46CC-BC03-72D8E2FA7FDA}"/>
              </a:ext>
            </a:extLst>
          </p:cNvPr>
          <p:cNvSpPr>
            <a:spLocks noGrp="1"/>
          </p:cNvSpPr>
          <p:nvPr>
            <p:ph type="title"/>
          </p:nvPr>
        </p:nvSpPr>
        <p:spPr/>
        <p:txBody>
          <a:bodyPr/>
          <a:lstStyle/>
          <a:p>
            <a:r>
              <a:rPr lang="en-AU"/>
              <a:t>Sprint Retrospective</a:t>
            </a:r>
          </a:p>
        </p:txBody>
      </p:sp>
      <p:sp>
        <p:nvSpPr>
          <p:cNvPr id="3" name="Content Placeholder 2">
            <a:extLst>
              <a:ext uri="{FF2B5EF4-FFF2-40B4-BE49-F238E27FC236}">
                <a16:creationId xmlns:a16="http://schemas.microsoft.com/office/drawing/2014/main" id="{8C7B5A2A-6F13-4FA6-88AC-57FA05759F05}"/>
              </a:ext>
            </a:extLst>
          </p:cNvPr>
          <p:cNvSpPr>
            <a:spLocks noGrp="1"/>
          </p:cNvSpPr>
          <p:nvPr>
            <p:ph sz="quarter" idx="10"/>
          </p:nvPr>
        </p:nvSpPr>
        <p:spPr>
          <a:xfrm>
            <a:off x="280986" y="715429"/>
            <a:ext cx="5436177" cy="1963880"/>
          </a:xfrm>
        </p:spPr>
        <p:txBody>
          <a:bodyPr/>
          <a:lstStyle/>
          <a:p>
            <a:pPr marL="288000" indent="-288000">
              <a:buFont typeface="Wingdings" panose="05000000000000000000" pitchFamily="2" charset="2"/>
              <a:buChar char="q"/>
            </a:pPr>
            <a:r>
              <a:rPr lang="en-AU" sz="1400"/>
              <a:t>Learnt about PKS, cli tools and commands</a:t>
            </a:r>
          </a:p>
          <a:p>
            <a:pPr marL="288000" indent="-288000">
              <a:buFont typeface="Wingdings" panose="05000000000000000000" pitchFamily="2" charset="2"/>
              <a:buChar char="q"/>
            </a:pPr>
            <a:r>
              <a:rPr lang="en-AU" sz="1400"/>
              <a:t>Retrieved Kubernetes cluster info</a:t>
            </a:r>
          </a:p>
          <a:p>
            <a:pPr marL="288000" indent="-288000">
              <a:buFont typeface="Wingdings" panose="05000000000000000000" pitchFamily="2" charset="2"/>
              <a:buChar char="q"/>
            </a:pPr>
            <a:r>
              <a:rPr lang="en-AU" sz="1400"/>
              <a:t>Connected to Kubernetes Dashboard UI through proxy</a:t>
            </a:r>
          </a:p>
          <a:p>
            <a:pPr marL="288000" indent="-288000">
              <a:buFont typeface="Wingdings" panose="05000000000000000000" pitchFamily="2" charset="2"/>
              <a:buChar char="q"/>
            </a:pPr>
            <a:r>
              <a:rPr lang="en-AU" sz="1400"/>
              <a:t>Deployed a 2-tier application to a K8s cluster on PKS</a:t>
            </a:r>
          </a:p>
        </p:txBody>
      </p:sp>
      <p:pic>
        <p:nvPicPr>
          <p:cNvPr id="1026" name="Picture 2" descr="art of retrospective">
            <a:extLst>
              <a:ext uri="{FF2B5EF4-FFF2-40B4-BE49-F238E27FC236}">
                <a16:creationId xmlns:a16="http://schemas.microsoft.com/office/drawing/2014/main" id="{A5061563-2B69-430F-9416-08A1EA9ED036}"/>
              </a:ext>
            </a:extLst>
          </p:cNvPr>
          <p:cNvPicPr>
            <a:picLocks noGrp="1" noChangeAspect="1" noChangeArrowheads="1"/>
          </p:cNvPicPr>
          <p:nvPr>
            <p:ph sz="quarter" idx="11"/>
          </p:nvPr>
        </p:nvPicPr>
        <p:blipFill>
          <a:blip r:embed="rId2" cstate="email">
            <a:extLst>
              <a:ext uri="{28A0092B-C50C-407E-A947-70E740481C1C}">
                <a14:useLocalDpi xmlns:a14="http://schemas.microsoft.com/office/drawing/2010/main" val="0"/>
              </a:ext>
            </a:extLst>
          </a:blip>
          <a:srcRect/>
          <a:stretch>
            <a:fillRect/>
          </a:stretch>
        </p:blipFill>
        <p:spPr bwMode="auto">
          <a:xfrm>
            <a:off x="6092536" y="157595"/>
            <a:ext cx="2907724" cy="1602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75A0A81-FCCA-4D00-AC25-77A6483AFAA2}"/>
              </a:ext>
            </a:extLst>
          </p:cNvPr>
          <p:cNvPicPr>
            <a:picLocks noChangeAspect="1"/>
          </p:cNvPicPr>
          <p:nvPr/>
        </p:nvPicPr>
        <p:blipFill>
          <a:blip r:embed="rId3"/>
          <a:stretch>
            <a:fillRect/>
          </a:stretch>
        </p:blipFill>
        <p:spPr>
          <a:xfrm>
            <a:off x="280986" y="2140528"/>
            <a:ext cx="2212419" cy="2819400"/>
          </a:xfrm>
          <a:prstGeom prst="rect">
            <a:avLst/>
          </a:prstGeom>
        </p:spPr>
      </p:pic>
      <p:pic>
        <p:nvPicPr>
          <p:cNvPr id="6" name="Picture 5">
            <a:extLst>
              <a:ext uri="{FF2B5EF4-FFF2-40B4-BE49-F238E27FC236}">
                <a16:creationId xmlns:a16="http://schemas.microsoft.com/office/drawing/2014/main" id="{3AD491EA-EDA1-4F83-8C89-C7C54CBBA9BA}"/>
              </a:ext>
            </a:extLst>
          </p:cNvPr>
          <p:cNvPicPr>
            <a:picLocks noChangeAspect="1"/>
          </p:cNvPicPr>
          <p:nvPr/>
        </p:nvPicPr>
        <p:blipFill>
          <a:blip r:embed="rId4"/>
          <a:stretch>
            <a:fillRect/>
          </a:stretch>
        </p:blipFill>
        <p:spPr>
          <a:xfrm>
            <a:off x="2382982" y="2367713"/>
            <a:ext cx="5364039" cy="1864849"/>
          </a:xfrm>
          <a:prstGeom prst="rect">
            <a:avLst/>
          </a:prstGeom>
        </p:spPr>
      </p:pic>
      <p:pic>
        <p:nvPicPr>
          <p:cNvPr id="8" name="Picture 7">
            <a:extLst>
              <a:ext uri="{FF2B5EF4-FFF2-40B4-BE49-F238E27FC236}">
                <a16:creationId xmlns:a16="http://schemas.microsoft.com/office/drawing/2014/main" id="{AD171C12-45B8-4898-9FD1-C6DA4BE48634}"/>
              </a:ext>
            </a:extLst>
          </p:cNvPr>
          <p:cNvPicPr>
            <a:picLocks noChangeAspect="1"/>
          </p:cNvPicPr>
          <p:nvPr/>
        </p:nvPicPr>
        <p:blipFill>
          <a:blip r:embed="rId5"/>
          <a:stretch>
            <a:fillRect/>
          </a:stretch>
        </p:blipFill>
        <p:spPr>
          <a:xfrm>
            <a:off x="5313218" y="3080521"/>
            <a:ext cx="3629733" cy="1701153"/>
          </a:xfrm>
          <a:prstGeom prst="rect">
            <a:avLst/>
          </a:prstGeom>
        </p:spPr>
      </p:pic>
    </p:spTree>
    <p:extLst>
      <p:ext uri="{BB962C8B-B14F-4D97-AF65-F5344CB8AC3E}">
        <p14:creationId xmlns:p14="http://schemas.microsoft.com/office/powerpoint/2010/main" val="1630210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5FD3-D03F-47DA-89BA-515CC0810733}"/>
              </a:ext>
            </a:extLst>
          </p:cNvPr>
          <p:cNvSpPr>
            <a:spLocks noGrp="1"/>
          </p:cNvSpPr>
          <p:nvPr>
            <p:ph type="title"/>
          </p:nvPr>
        </p:nvSpPr>
        <p:spPr/>
        <p:txBody>
          <a:bodyPr/>
          <a:lstStyle/>
          <a:p>
            <a:r>
              <a:rPr lang="en-US">
                <a:solidFill>
                  <a:srgbClr val="0070C0"/>
                </a:solidFill>
                <a:latin typeface="+mn-lt"/>
              </a:rPr>
              <a:t>How to build CNAs- The Twelve Factor App</a:t>
            </a:r>
          </a:p>
        </p:txBody>
      </p:sp>
      <p:sp>
        <p:nvSpPr>
          <p:cNvPr id="5" name="Content Placeholder 4">
            <a:extLst>
              <a:ext uri="{FF2B5EF4-FFF2-40B4-BE49-F238E27FC236}">
                <a16:creationId xmlns:a16="http://schemas.microsoft.com/office/drawing/2014/main" id="{B761F699-4E5E-46AF-8B2B-FFCF2FAF318D}"/>
              </a:ext>
            </a:extLst>
          </p:cNvPr>
          <p:cNvSpPr>
            <a:spLocks noGrp="1"/>
          </p:cNvSpPr>
          <p:nvPr>
            <p:ph idx="1"/>
          </p:nvPr>
        </p:nvSpPr>
        <p:spPr>
          <a:prstGeom prst="rect">
            <a:avLst/>
          </a:prstGeom>
        </p:spPr>
        <p:txBody>
          <a:bodyPr/>
          <a:lstStyle/>
          <a:p>
            <a:r>
              <a:rPr lang="en-US"/>
              <a:t>A methodology for building </a:t>
            </a:r>
            <a:r>
              <a:rPr lang="en-US">
                <a:solidFill>
                  <a:srgbClr val="0070C0"/>
                </a:solidFill>
              </a:rPr>
              <a:t>software-as-a-service</a:t>
            </a:r>
            <a:r>
              <a:rPr lang="en-US"/>
              <a:t> applications</a:t>
            </a:r>
          </a:p>
          <a:p>
            <a:r>
              <a:rPr lang="en-US"/>
              <a:t>Programming </a:t>
            </a:r>
            <a:r>
              <a:rPr lang="en-US">
                <a:solidFill>
                  <a:srgbClr val="0070C0"/>
                </a:solidFill>
              </a:rPr>
              <a:t>language agnostic</a:t>
            </a:r>
          </a:p>
          <a:p>
            <a:r>
              <a:rPr lang="en-US"/>
              <a:t>Good </a:t>
            </a:r>
            <a:r>
              <a:rPr lang="en-US">
                <a:solidFill>
                  <a:srgbClr val="0070C0"/>
                </a:solidFill>
              </a:rPr>
              <a:t>design principles </a:t>
            </a:r>
            <a:r>
              <a:rPr lang="en-US"/>
              <a:t>for successful microservices architecture</a:t>
            </a:r>
          </a:p>
          <a:p>
            <a:r>
              <a:rPr lang="en-US"/>
              <a:t>It’s all about making application </a:t>
            </a:r>
            <a:br>
              <a:rPr lang="en-US"/>
            </a:br>
            <a:r>
              <a:rPr lang="en-US">
                <a:solidFill>
                  <a:srgbClr val="0070C0"/>
                </a:solidFill>
              </a:rPr>
              <a:t>scalable, resilient, maintainable and secure </a:t>
            </a:r>
          </a:p>
          <a:p>
            <a:endParaRPr lang="en-US"/>
          </a:p>
        </p:txBody>
      </p:sp>
      <p:sp>
        <p:nvSpPr>
          <p:cNvPr id="4" name="Content Placeholder 3">
            <a:extLst>
              <a:ext uri="{FF2B5EF4-FFF2-40B4-BE49-F238E27FC236}">
                <a16:creationId xmlns:a16="http://schemas.microsoft.com/office/drawing/2014/main" id="{3EC521E8-4A63-4BCE-B29A-68CF7D76AD47}"/>
              </a:ext>
            </a:extLst>
          </p:cNvPr>
          <p:cNvSpPr txBox="1">
            <a:spLocks/>
          </p:cNvSpPr>
          <p:nvPr/>
        </p:nvSpPr>
        <p:spPr>
          <a:xfrm>
            <a:off x="590551" y="1262405"/>
            <a:ext cx="8195103" cy="33147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endParaRPr lang="en-US" sz="2400">
              <a:solidFill>
                <a:srgbClr val="0070C0"/>
              </a:solidFill>
              <a:latin typeface="Arial"/>
            </a:endParaRPr>
          </a:p>
        </p:txBody>
      </p:sp>
      <p:sp>
        <p:nvSpPr>
          <p:cNvPr id="3" name="Rectangle 2">
            <a:extLst>
              <a:ext uri="{FF2B5EF4-FFF2-40B4-BE49-F238E27FC236}">
                <a16:creationId xmlns:a16="http://schemas.microsoft.com/office/drawing/2014/main" id="{DF918984-6E24-46B1-9FAC-2AA70B2549A7}"/>
              </a:ext>
            </a:extLst>
          </p:cNvPr>
          <p:cNvSpPr/>
          <p:nvPr/>
        </p:nvSpPr>
        <p:spPr>
          <a:xfrm>
            <a:off x="3559053" y="4796739"/>
            <a:ext cx="2158653" cy="276999"/>
          </a:xfrm>
          <a:prstGeom prst="rect">
            <a:avLst/>
          </a:prstGeom>
        </p:spPr>
        <p:txBody>
          <a:bodyPr wrap="square">
            <a:spAutoFit/>
          </a:bodyPr>
          <a:lstStyle/>
          <a:p>
            <a:r>
              <a:rPr lang="en-US" sz="1200">
                <a:solidFill>
                  <a:srgbClr val="444444"/>
                </a:solidFill>
                <a:latin typeface="Arial"/>
                <a:hlinkClick r:id="rId3"/>
              </a:rPr>
              <a:t>https://12factor.net/</a:t>
            </a:r>
            <a:endParaRPr lang="en-US" sz="1200">
              <a:solidFill>
                <a:srgbClr val="444444"/>
              </a:solidFill>
              <a:latin typeface="Arial"/>
            </a:endParaRPr>
          </a:p>
        </p:txBody>
      </p:sp>
      <p:pic>
        <p:nvPicPr>
          <p:cNvPr id="2050" name="Picture 2" descr="12 Factor Applications with Docker and Go by [Tit Petric]">
            <a:extLst>
              <a:ext uri="{FF2B5EF4-FFF2-40B4-BE49-F238E27FC236}">
                <a16:creationId xmlns:a16="http://schemas.microsoft.com/office/drawing/2014/main" id="{911D5419-A4A2-4C0E-9A4F-AED8BFE788F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5750" y="3224460"/>
            <a:ext cx="1191053" cy="15428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0.gstatic.com/images?q=tbn%3AANd9GcToTXgsOv7jpFmnphFdLlZaMPPhDXG6Q-zCwOFqe1RPNmKrwB83&amp;usqp=CAU">
            <a:extLst>
              <a:ext uri="{FF2B5EF4-FFF2-40B4-BE49-F238E27FC236}">
                <a16:creationId xmlns:a16="http://schemas.microsoft.com/office/drawing/2014/main" id="{FF359568-A867-48E3-BEF4-DACD013E5F51}"/>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73282" y="3224460"/>
            <a:ext cx="1542814" cy="15428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mage.slidesharecdn.com/building-microservices-with-th-91fc483a-27df-431b-8e29-684a2ddb4e67-753773889-180511161542/95/building-microservices-with-the-twelve-factor-app-pattern-on-aws-1-638.jpg?cb=1526055360">
            <a:extLst>
              <a:ext uri="{FF2B5EF4-FFF2-40B4-BE49-F238E27FC236}">
                <a16:creationId xmlns:a16="http://schemas.microsoft.com/office/drawing/2014/main" id="{4EFDD4B0-5000-48B8-AEEF-5CAF6BDEFF12}"/>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559054" y="3224460"/>
            <a:ext cx="2741825" cy="154281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dt-cdn.net/wp-content/uploads/2017/08/Beyond_the_twelve_factor_app_Large.jpg">
            <a:extLst>
              <a:ext uri="{FF2B5EF4-FFF2-40B4-BE49-F238E27FC236}">
                <a16:creationId xmlns:a16="http://schemas.microsoft.com/office/drawing/2014/main" id="{287F3C4F-05B2-4611-836F-D98BA884E3C8}"/>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607493" y="3226610"/>
            <a:ext cx="1048206" cy="157012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Twelve-Factor App by Adam Wiggins">
            <a:extLst>
              <a:ext uri="{FF2B5EF4-FFF2-40B4-BE49-F238E27FC236}">
                <a16:creationId xmlns:a16="http://schemas.microsoft.com/office/drawing/2014/main" id="{ECFE5EAC-720A-44C6-841F-20F9C0A15AE7}"/>
              </a:ext>
            </a:extLst>
          </p:cNvPr>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7879642" y="3220081"/>
            <a:ext cx="1029750" cy="157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13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553998"/>
          </a:xfrm>
        </p:spPr>
        <p:txBody>
          <a:bodyPr/>
          <a:lstStyle/>
          <a:p>
            <a:r>
              <a:rPr lang="en-AU" dirty="0"/>
              <a:t>Piper “Virtual”- Schedule – 2 Days – 3 Hours Only</a:t>
            </a:r>
            <a:br>
              <a:rPr lang="en-AU" dirty="0"/>
            </a:br>
            <a:r>
              <a:rPr lang="en-AU" sz="1200" dirty="0"/>
              <a:t>Agenda- With Modules</a:t>
            </a:r>
            <a:endParaRPr lang="en-US" dirty="0"/>
          </a:p>
        </p:txBody>
      </p:sp>
      <p:graphicFrame>
        <p:nvGraphicFramePr>
          <p:cNvPr id="35" name="Table 34">
            <a:extLst>
              <a:ext uri="{FF2B5EF4-FFF2-40B4-BE49-F238E27FC236}">
                <a16:creationId xmlns:a16="http://schemas.microsoft.com/office/drawing/2014/main" id="{2942E9C5-3008-4328-B602-364E10AA4534}"/>
              </a:ext>
            </a:extLst>
          </p:cNvPr>
          <p:cNvGraphicFramePr>
            <a:graphicFrameLocks noGrp="1"/>
          </p:cNvGraphicFramePr>
          <p:nvPr>
            <p:extLst>
              <p:ext uri="{D42A27DB-BD31-4B8C-83A1-F6EECF244321}">
                <p14:modId xmlns:p14="http://schemas.microsoft.com/office/powerpoint/2010/main" val="3178908033"/>
              </p:ext>
            </p:extLst>
          </p:nvPr>
        </p:nvGraphicFramePr>
        <p:xfrm>
          <a:off x="285749" y="909272"/>
          <a:ext cx="6423969" cy="2831697"/>
        </p:xfrm>
        <a:graphic>
          <a:graphicData uri="http://schemas.openxmlformats.org/drawingml/2006/table">
            <a:tbl>
              <a:tblPr firstRow="1" firstCol="1" bandRow="1"/>
              <a:tblGrid>
                <a:gridCol w="1246994">
                  <a:extLst>
                    <a:ext uri="{9D8B030D-6E8A-4147-A177-3AD203B41FA5}">
                      <a16:colId xmlns:a16="http://schemas.microsoft.com/office/drawing/2014/main" val="1227743558"/>
                    </a:ext>
                  </a:extLst>
                </a:gridCol>
                <a:gridCol w="2168106">
                  <a:extLst>
                    <a:ext uri="{9D8B030D-6E8A-4147-A177-3AD203B41FA5}">
                      <a16:colId xmlns:a16="http://schemas.microsoft.com/office/drawing/2014/main" val="2455448209"/>
                    </a:ext>
                  </a:extLst>
                </a:gridCol>
                <a:gridCol w="957648">
                  <a:extLst>
                    <a:ext uri="{9D8B030D-6E8A-4147-A177-3AD203B41FA5}">
                      <a16:colId xmlns:a16="http://schemas.microsoft.com/office/drawing/2014/main" val="943745465"/>
                    </a:ext>
                  </a:extLst>
                </a:gridCol>
                <a:gridCol w="2051221">
                  <a:extLst>
                    <a:ext uri="{9D8B030D-6E8A-4147-A177-3AD203B41FA5}">
                      <a16:colId xmlns:a16="http://schemas.microsoft.com/office/drawing/2014/main" val="3795235709"/>
                    </a:ext>
                  </a:extLst>
                </a:gridCol>
              </a:tblGrid>
              <a:tr h="350399">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endParaRPr lang="en-AU" sz="800" dirty="0"/>
                    </a:p>
                  </a:txBody>
                  <a:tcPr>
                    <a:lnL>
                      <a:noFill/>
                    </a:lnL>
                    <a:lnR>
                      <a:noFill/>
                    </a:lnR>
                    <a:lnT>
                      <a:noFill/>
                    </a:lnT>
                    <a:lnB w="25400" cmpd="sng">
                      <a:solidFill>
                        <a:srgbClr val="444444"/>
                      </a:solidFill>
                    </a:lnB>
                    <a:lnTlToBr w="12700" cmpd="sng">
                      <a:noFill/>
                      <a:prstDash val="solid"/>
                    </a:lnTlToBr>
                    <a:lnBlToTr w="12700" cmpd="sng">
                      <a:noFill/>
                      <a:prstDash val="solid"/>
                    </a:lnBlToTr>
                    <a:solidFill>
                      <a:srgbClr val="000000"/>
                    </a:solidFill>
                  </a:tcPr>
                </a:tc>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pPr algn="ctr"/>
                      <a:r>
                        <a:rPr lang="en-AU" sz="800" dirty="0">
                          <a:solidFill>
                            <a:schemeClr val="tx2"/>
                          </a:solidFill>
                        </a:rPr>
                        <a:t>Day 1</a:t>
                      </a:r>
                    </a:p>
                  </a:txBody>
                  <a:tcPr anchor="ctr">
                    <a:lnL>
                      <a:noFill/>
                    </a:lnL>
                    <a:lnR>
                      <a:noFill/>
                    </a:lnR>
                    <a:lnT>
                      <a:noFill/>
                    </a:lnT>
                    <a:lnB w="25400" cmpd="sng">
                      <a:solidFill>
                        <a:srgbClr val="444444"/>
                      </a:solidFill>
                    </a:lnB>
                    <a:lnTlToBr w="12700" cmpd="sng">
                      <a:noFill/>
                      <a:prstDash val="solid"/>
                    </a:lnTlToBr>
                    <a:lnBlToTr w="12700" cmpd="sng">
                      <a:noFill/>
                      <a:prstDash val="solid"/>
                    </a:lnBlToTr>
                    <a:solidFill>
                      <a:srgbClr val="000000"/>
                    </a:solidFill>
                  </a:tcPr>
                </a:tc>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endParaRPr lang="en-AU" sz="800" dirty="0"/>
                    </a:p>
                  </a:txBody>
                  <a:tcPr>
                    <a:lnL>
                      <a:noFill/>
                    </a:lnL>
                    <a:lnR>
                      <a:noFill/>
                    </a:lnR>
                    <a:lnT>
                      <a:noFill/>
                    </a:lnT>
                    <a:lnB w="25400" cap="flat" cmpd="sng" algn="ctr">
                      <a:solidFill>
                        <a:srgbClr val="44444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pPr algn="ctr"/>
                      <a:r>
                        <a:rPr lang="en-AU" sz="800" dirty="0">
                          <a:solidFill>
                            <a:schemeClr val="tx2"/>
                          </a:solidFill>
                        </a:rPr>
                        <a:t>Day 2</a:t>
                      </a:r>
                    </a:p>
                  </a:txBody>
                  <a:tcPr anchor="ctr">
                    <a:lnL>
                      <a:noFill/>
                    </a:lnL>
                    <a:lnR>
                      <a:noFill/>
                    </a:lnR>
                    <a:lnT>
                      <a:noFill/>
                    </a:lnT>
                    <a:lnB w="25400" cmpd="sng">
                      <a:solidFill>
                        <a:srgbClr val="444444"/>
                      </a:solidFill>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133313009"/>
                  </a:ext>
                </a:extLst>
              </a:tr>
              <a:tr h="895371">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r>
                        <a:rPr lang="en-AU" sz="800" dirty="0">
                          <a:solidFill>
                            <a:schemeClr val="tx2"/>
                          </a:solidFill>
                        </a:rPr>
                        <a:t>13:30 – 14:25</a:t>
                      </a:r>
                    </a:p>
                  </a:txBody>
                  <a:tcPr>
                    <a:lnL>
                      <a:noFill/>
                    </a:lnL>
                    <a:lnR w="25400" cmpd="sng">
                      <a:solidFill>
                        <a:srgbClr val="444444"/>
                      </a:solidFill>
                    </a:lnR>
                    <a:lnT w="25400" cmpd="sng">
                      <a:solidFill>
                        <a:srgbClr val="444444"/>
                      </a:solidFill>
                    </a:lnT>
                    <a:lnB>
                      <a:noFill/>
                    </a:lnB>
                    <a:lnTlToBr w="12700" cmpd="sng">
                      <a:noFill/>
                      <a:prstDash val="solid"/>
                    </a:lnTlToBr>
                    <a:lnBlToTr w="12700" cmpd="sng">
                      <a:noFill/>
                      <a:prstDash val="solid"/>
                    </a:lnBlToTr>
                    <a:solidFill>
                      <a:srgbClr val="000000">
                        <a:tint val="60000"/>
                      </a:srgbClr>
                    </a:solidFill>
                  </a:tcPr>
                </a:tc>
                <a:tc>
                  <a:txBody>
                    <a:bodyPr/>
                    <a:lstStyle>
                      <a:lvl1pPr marL="0" algn="l" defTabSz="914354" rtl="0" eaLnBrk="1" latinLnBrk="0" hangingPunct="1">
                        <a:defRPr sz="1800" kern="1200">
                          <a:solidFill>
                            <a:schemeClr val="lt1"/>
                          </a:solidFill>
                          <a:latin typeface="Arial" panose="020B0604020202020204"/>
                        </a:defRPr>
                      </a:lvl1pPr>
                      <a:lvl2pPr marL="457178" algn="l" defTabSz="914354" rtl="0" eaLnBrk="1" latinLnBrk="0" hangingPunct="1">
                        <a:defRPr sz="1800" kern="1200">
                          <a:solidFill>
                            <a:schemeClr val="lt1"/>
                          </a:solidFill>
                          <a:latin typeface="Arial" panose="020B0604020202020204"/>
                        </a:defRPr>
                      </a:lvl2pPr>
                      <a:lvl3pPr marL="914354" algn="l" defTabSz="914354" rtl="0" eaLnBrk="1" latinLnBrk="0" hangingPunct="1">
                        <a:defRPr sz="1800" kern="1200">
                          <a:solidFill>
                            <a:schemeClr val="lt1"/>
                          </a:solidFill>
                          <a:latin typeface="Arial" panose="020B0604020202020204"/>
                        </a:defRPr>
                      </a:lvl3pPr>
                      <a:lvl4pPr marL="1371532" algn="l" defTabSz="914354" rtl="0" eaLnBrk="1" latinLnBrk="0" hangingPunct="1">
                        <a:defRPr sz="1800" kern="1200">
                          <a:solidFill>
                            <a:schemeClr val="lt1"/>
                          </a:solidFill>
                          <a:latin typeface="Arial" panose="020B0604020202020204"/>
                        </a:defRPr>
                      </a:lvl4pPr>
                      <a:lvl5pPr marL="1828709" algn="l" defTabSz="914354" rtl="0" eaLnBrk="1" latinLnBrk="0" hangingPunct="1">
                        <a:defRPr sz="1800" kern="1200">
                          <a:solidFill>
                            <a:schemeClr val="lt1"/>
                          </a:solidFill>
                          <a:latin typeface="Arial" panose="020B0604020202020204"/>
                        </a:defRPr>
                      </a:lvl5pPr>
                      <a:lvl6pPr marL="2285886" algn="l" defTabSz="914354" rtl="0" eaLnBrk="1" latinLnBrk="0" hangingPunct="1">
                        <a:defRPr sz="1800" kern="1200">
                          <a:solidFill>
                            <a:schemeClr val="lt1"/>
                          </a:solidFill>
                          <a:latin typeface="Arial" panose="020B0604020202020204"/>
                        </a:defRPr>
                      </a:lvl6pPr>
                      <a:lvl7pPr marL="2743062" algn="l" defTabSz="914354" rtl="0" eaLnBrk="1" latinLnBrk="0" hangingPunct="1">
                        <a:defRPr sz="1800" kern="1200">
                          <a:solidFill>
                            <a:schemeClr val="lt1"/>
                          </a:solidFill>
                          <a:latin typeface="Arial" panose="020B0604020202020204"/>
                        </a:defRPr>
                      </a:lvl7pPr>
                      <a:lvl8pPr marL="3200240" algn="l" defTabSz="914354" rtl="0" eaLnBrk="1" latinLnBrk="0" hangingPunct="1">
                        <a:defRPr sz="1800" kern="1200">
                          <a:solidFill>
                            <a:schemeClr val="lt1"/>
                          </a:solidFill>
                          <a:latin typeface="Arial" panose="020B0604020202020204"/>
                        </a:defRPr>
                      </a:lvl8pPr>
                      <a:lvl9pPr marL="3657418" algn="l" defTabSz="914354" rtl="0" eaLnBrk="1" latinLnBrk="0" hangingPunct="1">
                        <a:defRPr sz="1800" kern="1200">
                          <a:solidFill>
                            <a:schemeClr val="lt1"/>
                          </a:solidFill>
                          <a:latin typeface="Arial" panose="020B0604020202020204"/>
                        </a:defRPr>
                      </a:lvl9pPr>
                    </a:lstStyle>
                    <a:p>
                      <a:r>
                        <a:rPr lang="en-AU" sz="1100" dirty="0">
                          <a:solidFill>
                            <a:schemeClr val="tx1"/>
                          </a:solidFill>
                        </a:rPr>
                        <a:t>Cloud Native</a:t>
                      </a:r>
                    </a:p>
                    <a:p>
                      <a:pPr marL="0" marR="0" lvl="0" indent="0" algn="l" defTabSz="914354" rtl="0" eaLnBrk="1" fontAlgn="auto" latinLnBrk="0" hangingPunct="1">
                        <a:lnSpc>
                          <a:spcPct val="100000"/>
                        </a:lnSpc>
                        <a:spcBef>
                          <a:spcPts val="0"/>
                        </a:spcBef>
                        <a:spcAft>
                          <a:spcPts val="0"/>
                        </a:spcAft>
                        <a:buClrTx/>
                        <a:buSzTx/>
                        <a:buFontTx/>
                        <a:buNone/>
                        <a:tabLst/>
                        <a:defRPr/>
                      </a:pPr>
                      <a:r>
                        <a:rPr lang="fr-FR" sz="700" dirty="0">
                          <a:solidFill>
                            <a:schemeClr val="tx1"/>
                          </a:solidFill>
                        </a:rPr>
                        <a:t>Intro Piper Program - Astri</a:t>
                      </a:r>
                    </a:p>
                    <a:p>
                      <a:r>
                        <a:rPr lang="fr-FR" sz="700" dirty="0">
                          <a:solidFill>
                            <a:schemeClr val="tx1"/>
                          </a:solidFill>
                        </a:rPr>
                        <a:t>Module 1 - Cloud Native Apps - Andri</a:t>
                      </a:r>
                    </a:p>
                    <a:p>
                      <a:r>
                        <a:rPr lang="fr-FR" sz="700" dirty="0">
                          <a:solidFill>
                            <a:schemeClr val="tx1"/>
                          </a:solidFill>
                        </a:rPr>
                        <a:t>Module 2 - Agile Concepts - Astri</a:t>
                      </a:r>
                    </a:p>
                    <a:p>
                      <a:r>
                        <a:rPr lang="fr-FR" sz="700" dirty="0">
                          <a:solidFill>
                            <a:schemeClr val="tx1"/>
                          </a:solidFill>
                        </a:rPr>
                        <a:t>Module 3 - DevOps Concepts - Astri</a:t>
                      </a:r>
                    </a:p>
                    <a:p>
                      <a:r>
                        <a:rPr lang="fr-FR" sz="700" dirty="0">
                          <a:solidFill>
                            <a:schemeClr val="tx1"/>
                          </a:solidFill>
                        </a:rPr>
                        <a:t>Module 4 – PaaS - Andri</a:t>
                      </a:r>
                    </a:p>
                    <a:p>
                      <a:endParaRPr lang="en-AU" sz="800" dirty="0">
                        <a:solidFill>
                          <a:schemeClr val="tx1"/>
                        </a:solidFill>
                      </a:endParaRPr>
                    </a:p>
                  </a:txBody>
                  <a:tcPr>
                    <a:lnL w="25400" cmpd="sng">
                      <a:solidFill>
                        <a:srgbClr val="444444"/>
                      </a:solidFill>
                    </a:lnL>
                    <a:lnR>
                      <a:noFill/>
                    </a:lnR>
                    <a:lnT w="25400" cmpd="sng">
                      <a:solidFill>
                        <a:srgbClr val="444444"/>
                      </a:solidFill>
                    </a:lnT>
                    <a:lnB>
                      <a:noFill/>
                    </a:lnB>
                    <a:lnTlToBr w="12700" cmpd="sng">
                      <a:noFill/>
                      <a:prstDash val="solid"/>
                    </a:lnTlToBr>
                    <a:lnBlToTr w="12700" cmpd="sng">
                      <a:noFill/>
                      <a:prstDash val="solid"/>
                    </a:lnBlToTr>
                    <a:solidFill>
                      <a:srgbClr val="FFFFFF">
                        <a:lumMod val="95000"/>
                      </a:srgbClr>
                    </a:solidFill>
                  </a:tcPr>
                </a:tc>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r>
                        <a:rPr lang="en-AU" sz="800" dirty="0">
                          <a:solidFill>
                            <a:schemeClr val="tx2"/>
                          </a:solidFill>
                        </a:rPr>
                        <a:t>8:30 – 9:30</a:t>
                      </a:r>
                    </a:p>
                  </a:txBody>
                  <a:tcPr>
                    <a:lnL w="25400" cmpd="sng">
                      <a:noFill/>
                    </a:lnL>
                    <a:lnR>
                      <a:noFill/>
                    </a:lnR>
                    <a:lnT w="25400" cap="flat" cmpd="sng" algn="ctr">
                      <a:solidFill>
                        <a:srgbClr val="444444"/>
                      </a:solidFill>
                      <a:prstDash val="solid"/>
                      <a:round/>
                      <a:headEnd type="none" w="med" len="med"/>
                      <a:tailEnd type="none" w="med" len="med"/>
                    </a:lnT>
                    <a:lnB>
                      <a:noFill/>
                    </a:lnB>
                    <a:lnTlToBr w="12700" cmpd="sng">
                      <a:noFill/>
                      <a:prstDash val="solid"/>
                    </a:lnTlToBr>
                    <a:lnBlToTr w="12700" cmpd="sng">
                      <a:noFill/>
                      <a:prstDash val="solid"/>
                    </a:lnBlToTr>
                    <a:solidFill>
                      <a:srgbClr val="B2B2B2"/>
                    </a:solidFill>
                  </a:tcPr>
                </a:tc>
                <a:tc>
                  <a:txBody>
                    <a:bodyPr/>
                    <a:lstStyle>
                      <a:lvl1pPr marL="0" algn="l" defTabSz="914354" rtl="0" eaLnBrk="1" latinLnBrk="0" hangingPunct="1">
                        <a:defRPr sz="1800" kern="1200">
                          <a:solidFill>
                            <a:schemeClr val="lt1"/>
                          </a:solidFill>
                          <a:latin typeface="Arial" panose="020B0604020202020204"/>
                        </a:defRPr>
                      </a:lvl1pPr>
                      <a:lvl2pPr marL="457178" algn="l" defTabSz="914354" rtl="0" eaLnBrk="1" latinLnBrk="0" hangingPunct="1">
                        <a:defRPr sz="1800" kern="1200">
                          <a:solidFill>
                            <a:schemeClr val="lt1"/>
                          </a:solidFill>
                          <a:latin typeface="Arial" panose="020B0604020202020204"/>
                        </a:defRPr>
                      </a:lvl2pPr>
                      <a:lvl3pPr marL="914354" algn="l" defTabSz="914354" rtl="0" eaLnBrk="1" latinLnBrk="0" hangingPunct="1">
                        <a:defRPr sz="1800" kern="1200">
                          <a:solidFill>
                            <a:schemeClr val="lt1"/>
                          </a:solidFill>
                          <a:latin typeface="Arial" panose="020B0604020202020204"/>
                        </a:defRPr>
                      </a:lvl3pPr>
                      <a:lvl4pPr marL="1371532" algn="l" defTabSz="914354" rtl="0" eaLnBrk="1" latinLnBrk="0" hangingPunct="1">
                        <a:defRPr sz="1800" kern="1200">
                          <a:solidFill>
                            <a:schemeClr val="lt1"/>
                          </a:solidFill>
                          <a:latin typeface="Arial" panose="020B0604020202020204"/>
                        </a:defRPr>
                      </a:lvl4pPr>
                      <a:lvl5pPr marL="1828709" algn="l" defTabSz="914354" rtl="0" eaLnBrk="1" latinLnBrk="0" hangingPunct="1">
                        <a:defRPr sz="1800" kern="1200">
                          <a:solidFill>
                            <a:schemeClr val="lt1"/>
                          </a:solidFill>
                          <a:latin typeface="Arial" panose="020B0604020202020204"/>
                        </a:defRPr>
                      </a:lvl5pPr>
                      <a:lvl6pPr marL="2285886" algn="l" defTabSz="914354" rtl="0" eaLnBrk="1" latinLnBrk="0" hangingPunct="1">
                        <a:defRPr sz="1800" kern="1200">
                          <a:solidFill>
                            <a:schemeClr val="lt1"/>
                          </a:solidFill>
                          <a:latin typeface="Arial" panose="020B0604020202020204"/>
                        </a:defRPr>
                      </a:lvl6pPr>
                      <a:lvl7pPr marL="2743062" algn="l" defTabSz="914354" rtl="0" eaLnBrk="1" latinLnBrk="0" hangingPunct="1">
                        <a:defRPr sz="1800" kern="1200">
                          <a:solidFill>
                            <a:schemeClr val="lt1"/>
                          </a:solidFill>
                          <a:latin typeface="Arial" panose="020B0604020202020204"/>
                        </a:defRPr>
                      </a:lvl7pPr>
                      <a:lvl8pPr marL="3200240" algn="l" defTabSz="914354" rtl="0" eaLnBrk="1" latinLnBrk="0" hangingPunct="1">
                        <a:defRPr sz="1800" kern="1200">
                          <a:solidFill>
                            <a:schemeClr val="lt1"/>
                          </a:solidFill>
                          <a:latin typeface="Arial" panose="020B0604020202020204"/>
                        </a:defRPr>
                      </a:lvl8pPr>
                      <a:lvl9pPr marL="3657418" algn="l" defTabSz="914354" rtl="0" eaLnBrk="1" latinLnBrk="0" hangingPunct="1">
                        <a:defRPr sz="1800" kern="1200">
                          <a:solidFill>
                            <a:schemeClr val="lt1"/>
                          </a:solidFill>
                          <a:latin typeface="Arial" panose="020B0604020202020204"/>
                        </a:defRPr>
                      </a:lvl9pPr>
                    </a:lstStyle>
                    <a:p>
                      <a:pPr marL="0" marR="0" lvl="0" indent="0" algn="l" defTabSz="1171575" rtl="0" eaLnBrk="1" fontAlgn="auto" latinLnBrk="0" hangingPunct="1">
                        <a:lnSpc>
                          <a:spcPct val="100000"/>
                        </a:lnSpc>
                        <a:spcBef>
                          <a:spcPts val="0"/>
                        </a:spcBef>
                        <a:spcAft>
                          <a:spcPts val="0"/>
                        </a:spcAft>
                        <a:buClrTx/>
                        <a:buSzTx/>
                        <a:buFontTx/>
                        <a:buNone/>
                        <a:tabLst/>
                        <a:defRPr/>
                      </a:pPr>
                      <a:r>
                        <a:rPr lang="en-US" sz="800" dirty="0">
                          <a:solidFill>
                            <a:srgbClr val="0070C0"/>
                          </a:solidFill>
                        </a:rPr>
                        <a:t>Lab 1 – </a:t>
                      </a:r>
                      <a:r>
                        <a:rPr lang="en-US" sz="800" dirty="0" err="1">
                          <a:solidFill>
                            <a:srgbClr val="0070C0"/>
                          </a:solidFill>
                        </a:rPr>
                        <a:t>Github</a:t>
                      </a:r>
                      <a:r>
                        <a:rPr lang="en-US" sz="800" dirty="0">
                          <a:solidFill>
                            <a:srgbClr val="0070C0"/>
                          </a:solidFill>
                        </a:rPr>
                        <a:t> - Astri</a:t>
                      </a:r>
                    </a:p>
                    <a:p>
                      <a:pPr marL="0" marR="0" lvl="0" indent="0" algn="l" defTabSz="1171575" rtl="0" eaLnBrk="1" fontAlgn="auto" latinLnBrk="0" hangingPunct="1">
                        <a:lnSpc>
                          <a:spcPct val="100000"/>
                        </a:lnSpc>
                        <a:spcBef>
                          <a:spcPts val="0"/>
                        </a:spcBef>
                        <a:spcAft>
                          <a:spcPts val="0"/>
                        </a:spcAft>
                        <a:buClrTx/>
                        <a:buSzTx/>
                        <a:buFontTx/>
                        <a:buNone/>
                        <a:tabLst/>
                        <a:defRPr/>
                      </a:pPr>
                      <a:r>
                        <a:rPr lang="en-US" sz="800" dirty="0">
                          <a:solidFill>
                            <a:srgbClr val="0070C0"/>
                          </a:solidFill>
                        </a:rPr>
                        <a:t>Lab 3 – Clone the </a:t>
                      </a:r>
                      <a:r>
                        <a:rPr lang="en-US" sz="800" dirty="0" err="1">
                          <a:solidFill>
                            <a:srgbClr val="0070C0"/>
                          </a:solidFill>
                        </a:rPr>
                        <a:t>Github</a:t>
                      </a:r>
                      <a:r>
                        <a:rPr lang="en-US" sz="800" dirty="0">
                          <a:solidFill>
                            <a:srgbClr val="0070C0"/>
                          </a:solidFill>
                        </a:rPr>
                        <a:t> repo - Astri</a:t>
                      </a:r>
                    </a:p>
                    <a:p>
                      <a:pPr marL="0" algn="l" defTabSz="1171575" rtl="0" eaLnBrk="1" latinLnBrk="0" hangingPunct="1"/>
                      <a:r>
                        <a:rPr lang="de-DE" sz="800" kern="1200" dirty="0">
                          <a:solidFill>
                            <a:schemeClr val="tx1"/>
                          </a:solidFill>
                          <a:latin typeface="+mn-lt"/>
                          <a:ea typeface="+mn-ea"/>
                          <a:cs typeface="+mn-cs"/>
                        </a:rPr>
                        <a:t>Lab 01 – Docker – Yusra</a:t>
                      </a:r>
                    </a:p>
                  </a:txBody>
                  <a:tcPr>
                    <a:lnL>
                      <a:noFill/>
                    </a:lnL>
                    <a:lnR>
                      <a:noFill/>
                    </a:lnR>
                    <a:lnT w="25400" cmpd="sng">
                      <a:solidFill>
                        <a:srgbClr val="444444"/>
                      </a:solidFill>
                    </a:lnT>
                    <a:lnB>
                      <a:no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494264837"/>
                  </a:ext>
                </a:extLst>
              </a:tr>
              <a:tr h="279803">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r>
                        <a:rPr lang="en-AU" sz="800" dirty="0">
                          <a:solidFill>
                            <a:schemeClr val="tx2"/>
                          </a:solidFill>
                        </a:rPr>
                        <a:t>14:25 – 14:35</a:t>
                      </a:r>
                    </a:p>
                  </a:txBody>
                  <a:tcPr>
                    <a:lnL>
                      <a:noFill/>
                    </a:lnL>
                    <a:lnR w="25400" cmpd="sng">
                      <a:solidFill>
                        <a:srgbClr val="444444"/>
                      </a:solidFill>
                    </a:lnR>
                    <a:lnT>
                      <a:noFill/>
                    </a:lnT>
                    <a:lnB>
                      <a:noFill/>
                    </a:lnB>
                    <a:lnTlToBr w="12700" cmpd="sng">
                      <a:noFill/>
                      <a:prstDash val="solid"/>
                    </a:lnTlToBr>
                    <a:lnBlToTr w="12700" cmpd="sng">
                      <a:noFill/>
                      <a:prstDash val="solid"/>
                    </a:lnBlToTr>
                    <a:solidFill>
                      <a:srgbClr val="000000">
                        <a:tint val="60000"/>
                      </a:srgbClr>
                    </a:solidFill>
                  </a:tcPr>
                </a:tc>
                <a:tc>
                  <a:txBody>
                    <a:bodyPr/>
                    <a:lstStyle>
                      <a:lvl1pPr marL="0" algn="l" defTabSz="914354" rtl="0" eaLnBrk="1" latinLnBrk="0" hangingPunct="1">
                        <a:defRPr sz="1800" kern="1200">
                          <a:solidFill>
                            <a:schemeClr val="lt1"/>
                          </a:solidFill>
                          <a:latin typeface="Arial" panose="020B0604020202020204"/>
                        </a:defRPr>
                      </a:lvl1pPr>
                      <a:lvl2pPr marL="457178" algn="l" defTabSz="914354" rtl="0" eaLnBrk="1" latinLnBrk="0" hangingPunct="1">
                        <a:defRPr sz="1800" kern="1200">
                          <a:solidFill>
                            <a:schemeClr val="lt1"/>
                          </a:solidFill>
                          <a:latin typeface="Arial" panose="020B0604020202020204"/>
                        </a:defRPr>
                      </a:lvl2pPr>
                      <a:lvl3pPr marL="914354" algn="l" defTabSz="914354" rtl="0" eaLnBrk="1" latinLnBrk="0" hangingPunct="1">
                        <a:defRPr sz="1800" kern="1200">
                          <a:solidFill>
                            <a:schemeClr val="lt1"/>
                          </a:solidFill>
                          <a:latin typeface="Arial" panose="020B0604020202020204"/>
                        </a:defRPr>
                      </a:lvl3pPr>
                      <a:lvl4pPr marL="1371532" algn="l" defTabSz="914354" rtl="0" eaLnBrk="1" latinLnBrk="0" hangingPunct="1">
                        <a:defRPr sz="1800" kern="1200">
                          <a:solidFill>
                            <a:schemeClr val="lt1"/>
                          </a:solidFill>
                          <a:latin typeface="Arial" panose="020B0604020202020204"/>
                        </a:defRPr>
                      </a:lvl4pPr>
                      <a:lvl5pPr marL="1828709" algn="l" defTabSz="914354" rtl="0" eaLnBrk="1" latinLnBrk="0" hangingPunct="1">
                        <a:defRPr sz="1800" kern="1200">
                          <a:solidFill>
                            <a:schemeClr val="lt1"/>
                          </a:solidFill>
                          <a:latin typeface="Arial" panose="020B0604020202020204"/>
                        </a:defRPr>
                      </a:lvl5pPr>
                      <a:lvl6pPr marL="2285886" algn="l" defTabSz="914354" rtl="0" eaLnBrk="1" latinLnBrk="0" hangingPunct="1">
                        <a:defRPr sz="1800" kern="1200">
                          <a:solidFill>
                            <a:schemeClr val="lt1"/>
                          </a:solidFill>
                          <a:latin typeface="Arial" panose="020B0604020202020204"/>
                        </a:defRPr>
                      </a:lvl6pPr>
                      <a:lvl7pPr marL="2743062" algn="l" defTabSz="914354" rtl="0" eaLnBrk="1" latinLnBrk="0" hangingPunct="1">
                        <a:defRPr sz="1800" kern="1200">
                          <a:solidFill>
                            <a:schemeClr val="lt1"/>
                          </a:solidFill>
                          <a:latin typeface="Arial" panose="020B0604020202020204"/>
                        </a:defRPr>
                      </a:lvl7pPr>
                      <a:lvl8pPr marL="3200240" algn="l" defTabSz="914354" rtl="0" eaLnBrk="1" latinLnBrk="0" hangingPunct="1">
                        <a:defRPr sz="1800" kern="1200">
                          <a:solidFill>
                            <a:schemeClr val="lt1"/>
                          </a:solidFill>
                          <a:latin typeface="Arial" panose="020B0604020202020204"/>
                        </a:defRPr>
                      </a:lvl8pPr>
                      <a:lvl9pPr marL="3657418" algn="l" defTabSz="914354" rtl="0" eaLnBrk="1" latinLnBrk="0" hangingPunct="1">
                        <a:defRPr sz="1800" kern="1200">
                          <a:solidFill>
                            <a:schemeClr val="lt1"/>
                          </a:solidFill>
                          <a:latin typeface="Arial" panose="020B0604020202020204"/>
                        </a:defRPr>
                      </a:lvl9pPr>
                    </a:lstStyle>
                    <a:p>
                      <a:r>
                        <a:rPr lang="en-AU" sz="1100" b="1" dirty="0">
                          <a:solidFill>
                            <a:schemeClr val="tx1"/>
                          </a:solidFill>
                        </a:rPr>
                        <a:t>Break (10 minutes)</a:t>
                      </a:r>
                    </a:p>
                  </a:txBody>
                  <a:tcPr>
                    <a:lnL w="25400" cmpd="sng">
                      <a:solidFill>
                        <a:srgbClr val="444444"/>
                      </a:solidFill>
                    </a:lnL>
                    <a:lnR>
                      <a:noFill/>
                    </a:lnR>
                    <a:lnT>
                      <a:noFill/>
                    </a:lnT>
                    <a:lnB>
                      <a:noFill/>
                    </a:lnB>
                    <a:lnTlToBr w="12700" cmpd="sng">
                      <a:noFill/>
                      <a:prstDash val="solid"/>
                    </a:lnTlToBr>
                    <a:lnBlToTr w="12700" cmpd="sng">
                      <a:noFill/>
                      <a:prstDash val="solid"/>
                    </a:lnBlToTr>
                    <a:solidFill>
                      <a:srgbClr val="FFFFFF">
                        <a:lumMod val="85000"/>
                      </a:srgbClr>
                    </a:solidFill>
                  </a:tcPr>
                </a:tc>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r>
                        <a:rPr lang="en-AU" sz="800" dirty="0">
                          <a:solidFill>
                            <a:schemeClr val="tx2"/>
                          </a:solidFill>
                        </a:rPr>
                        <a:t>9:30 – 9:40</a:t>
                      </a:r>
                    </a:p>
                  </a:txBody>
                  <a:tcPr>
                    <a:lnL w="25400" cmpd="sng">
                      <a:noFill/>
                    </a:lnL>
                    <a:lnR>
                      <a:noFill/>
                    </a:lnR>
                    <a:lnT>
                      <a:noFill/>
                    </a:lnT>
                    <a:lnB>
                      <a:noFill/>
                    </a:lnB>
                    <a:lnTlToBr w="12700" cmpd="sng">
                      <a:noFill/>
                      <a:prstDash val="solid"/>
                    </a:lnTlToBr>
                    <a:lnBlToTr w="12700" cmpd="sng">
                      <a:noFill/>
                      <a:prstDash val="solid"/>
                    </a:lnBlToTr>
                    <a:solidFill>
                      <a:srgbClr val="B2B2B2"/>
                    </a:solidFill>
                  </a:tcPr>
                </a:tc>
                <a:tc>
                  <a:txBody>
                    <a:bodyPr/>
                    <a:lstStyle>
                      <a:lvl1pPr marL="0" algn="l" defTabSz="914354" rtl="0" eaLnBrk="1" latinLnBrk="0" hangingPunct="1">
                        <a:defRPr sz="1800" kern="1200">
                          <a:solidFill>
                            <a:schemeClr val="lt1"/>
                          </a:solidFill>
                          <a:latin typeface="Arial" panose="020B0604020202020204"/>
                        </a:defRPr>
                      </a:lvl1pPr>
                      <a:lvl2pPr marL="457178" algn="l" defTabSz="914354" rtl="0" eaLnBrk="1" latinLnBrk="0" hangingPunct="1">
                        <a:defRPr sz="1800" kern="1200">
                          <a:solidFill>
                            <a:schemeClr val="lt1"/>
                          </a:solidFill>
                          <a:latin typeface="Arial" panose="020B0604020202020204"/>
                        </a:defRPr>
                      </a:lvl2pPr>
                      <a:lvl3pPr marL="914354" algn="l" defTabSz="914354" rtl="0" eaLnBrk="1" latinLnBrk="0" hangingPunct="1">
                        <a:defRPr sz="1800" kern="1200">
                          <a:solidFill>
                            <a:schemeClr val="lt1"/>
                          </a:solidFill>
                          <a:latin typeface="Arial" panose="020B0604020202020204"/>
                        </a:defRPr>
                      </a:lvl3pPr>
                      <a:lvl4pPr marL="1371532" algn="l" defTabSz="914354" rtl="0" eaLnBrk="1" latinLnBrk="0" hangingPunct="1">
                        <a:defRPr sz="1800" kern="1200">
                          <a:solidFill>
                            <a:schemeClr val="lt1"/>
                          </a:solidFill>
                          <a:latin typeface="Arial" panose="020B0604020202020204"/>
                        </a:defRPr>
                      </a:lvl4pPr>
                      <a:lvl5pPr marL="1828709" algn="l" defTabSz="914354" rtl="0" eaLnBrk="1" latinLnBrk="0" hangingPunct="1">
                        <a:defRPr sz="1800" kern="1200">
                          <a:solidFill>
                            <a:schemeClr val="lt1"/>
                          </a:solidFill>
                          <a:latin typeface="Arial" panose="020B0604020202020204"/>
                        </a:defRPr>
                      </a:lvl5pPr>
                      <a:lvl6pPr marL="2285886" algn="l" defTabSz="914354" rtl="0" eaLnBrk="1" latinLnBrk="0" hangingPunct="1">
                        <a:defRPr sz="1800" kern="1200">
                          <a:solidFill>
                            <a:schemeClr val="lt1"/>
                          </a:solidFill>
                          <a:latin typeface="Arial" panose="020B0604020202020204"/>
                        </a:defRPr>
                      </a:lvl6pPr>
                      <a:lvl7pPr marL="2743062" algn="l" defTabSz="914354" rtl="0" eaLnBrk="1" latinLnBrk="0" hangingPunct="1">
                        <a:defRPr sz="1800" kern="1200">
                          <a:solidFill>
                            <a:schemeClr val="lt1"/>
                          </a:solidFill>
                          <a:latin typeface="Arial" panose="020B0604020202020204"/>
                        </a:defRPr>
                      </a:lvl7pPr>
                      <a:lvl8pPr marL="3200240" algn="l" defTabSz="914354" rtl="0" eaLnBrk="1" latinLnBrk="0" hangingPunct="1">
                        <a:defRPr sz="1800" kern="1200">
                          <a:solidFill>
                            <a:schemeClr val="lt1"/>
                          </a:solidFill>
                          <a:latin typeface="Arial" panose="020B0604020202020204"/>
                        </a:defRPr>
                      </a:lvl8pPr>
                      <a:lvl9pPr marL="3657418" algn="l" defTabSz="914354" rtl="0" eaLnBrk="1" latinLnBrk="0" hangingPunct="1">
                        <a:defRPr sz="1800" kern="1200">
                          <a:solidFill>
                            <a:schemeClr val="lt1"/>
                          </a:solidFill>
                          <a:latin typeface="Arial" panose="020B0604020202020204"/>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sz="1100" b="1" dirty="0">
                          <a:solidFill>
                            <a:schemeClr val="tx1"/>
                          </a:solidFill>
                        </a:rPr>
                        <a:t>Break (10 minutes)</a:t>
                      </a:r>
                      <a:endParaRPr lang="en-AU" sz="1100" dirty="0">
                        <a:solidFill>
                          <a:schemeClr val="tx1"/>
                        </a:solidFill>
                      </a:endParaRPr>
                    </a:p>
                  </a:txBody>
                  <a:tcPr>
                    <a:lnL>
                      <a:noFill/>
                    </a:lnL>
                    <a:lnR>
                      <a:noFill/>
                    </a:lnR>
                    <a:lnT>
                      <a:noFill/>
                    </a:lnT>
                    <a:lnB>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417561076"/>
                  </a:ext>
                </a:extLst>
              </a:tr>
              <a:tr h="1287095">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r>
                        <a:rPr lang="en-AU" sz="800" dirty="0">
                          <a:solidFill>
                            <a:schemeClr val="tx2"/>
                          </a:solidFill>
                        </a:rPr>
                        <a:t>14:35 – 16.30</a:t>
                      </a:r>
                    </a:p>
                  </a:txBody>
                  <a:tcPr>
                    <a:lnL>
                      <a:noFill/>
                    </a:lnL>
                    <a:lnR w="25400" cmpd="sng">
                      <a:solidFill>
                        <a:srgbClr val="444444"/>
                      </a:solidFill>
                    </a:lnR>
                    <a:lnT>
                      <a:noFill/>
                    </a:lnT>
                    <a:lnB>
                      <a:noFill/>
                    </a:lnB>
                    <a:lnTlToBr w="12700" cmpd="sng">
                      <a:noFill/>
                      <a:prstDash val="solid"/>
                    </a:lnTlToBr>
                    <a:lnBlToTr w="12700" cmpd="sng">
                      <a:noFill/>
                      <a:prstDash val="solid"/>
                    </a:lnBlToTr>
                    <a:solidFill>
                      <a:srgbClr val="000000">
                        <a:tint val="60000"/>
                      </a:srgbClr>
                    </a:solidFill>
                  </a:tcPr>
                </a:tc>
                <a:tc>
                  <a:txBody>
                    <a:bodyPr/>
                    <a:lstStyle>
                      <a:lvl1pPr marL="0" algn="l" defTabSz="914354" rtl="0" eaLnBrk="1" latinLnBrk="0" hangingPunct="1">
                        <a:defRPr sz="1800" kern="1200">
                          <a:solidFill>
                            <a:schemeClr val="lt1"/>
                          </a:solidFill>
                          <a:latin typeface="Arial" panose="020B0604020202020204"/>
                        </a:defRPr>
                      </a:lvl1pPr>
                      <a:lvl2pPr marL="457178" algn="l" defTabSz="914354" rtl="0" eaLnBrk="1" latinLnBrk="0" hangingPunct="1">
                        <a:defRPr sz="1800" kern="1200">
                          <a:solidFill>
                            <a:schemeClr val="lt1"/>
                          </a:solidFill>
                          <a:latin typeface="Arial" panose="020B0604020202020204"/>
                        </a:defRPr>
                      </a:lvl2pPr>
                      <a:lvl3pPr marL="914354" algn="l" defTabSz="914354" rtl="0" eaLnBrk="1" latinLnBrk="0" hangingPunct="1">
                        <a:defRPr sz="1800" kern="1200">
                          <a:solidFill>
                            <a:schemeClr val="lt1"/>
                          </a:solidFill>
                          <a:latin typeface="Arial" panose="020B0604020202020204"/>
                        </a:defRPr>
                      </a:lvl3pPr>
                      <a:lvl4pPr marL="1371532" algn="l" defTabSz="914354" rtl="0" eaLnBrk="1" latinLnBrk="0" hangingPunct="1">
                        <a:defRPr sz="1800" kern="1200">
                          <a:solidFill>
                            <a:schemeClr val="lt1"/>
                          </a:solidFill>
                          <a:latin typeface="Arial" panose="020B0604020202020204"/>
                        </a:defRPr>
                      </a:lvl4pPr>
                      <a:lvl5pPr marL="1828709" algn="l" defTabSz="914354" rtl="0" eaLnBrk="1" latinLnBrk="0" hangingPunct="1">
                        <a:defRPr sz="1800" kern="1200">
                          <a:solidFill>
                            <a:schemeClr val="lt1"/>
                          </a:solidFill>
                          <a:latin typeface="Arial" panose="020B0604020202020204"/>
                        </a:defRPr>
                      </a:lvl5pPr>
                      <a:lvl6pPr marL="2285886" algn="l" defTabSz="914354" rtl="0" eaLnBrk="1" latinLnBrk="0" hangingPunct="1">
                        <a:defRPr sz="1800" kern="1200">
                          <a:solidFill>
                            <a:schemeClr val="lt1"/>
                          </a:solidFill>
                          <a:latin typeface="Arial" panose="020B0604020202020204"/>
                        </a:defRPr>
                      </a:lvl6pPr>
                      <a:lvl7pPr marL="2743062" algn="l" defTabSz="914354" rtl="0" eaLnBrk="1" latinLnBrk="0" hangingPunct="1">
                        <a:defRPr sz="1800" kern="1200">
                          <a:solidFill>
                            <a:schemeClr val="lt1"/>
                          </a:solidFill>
                          <a:latin typeface="Arial" panose="020B0604020202020204"/>
                        </a:defRPr>
                      </a:lvl7pPr>
                      <a:lvl8pPr marL="3200240" algn="l" defTabSz="914354" rtl="0" eaLnBrk="1" latinLnBrk="0" hangingPunct="1">
                        <a:defRPr sz="1800" kern="1200">
                          <a:solidFill>
                            <a:schemeClr val="lt1"/>
                          </a:solidFill>
                          <a:latin typeface="Arial" panose="020B0604020202020204"/>
                        </a:defRPr>
                      </a:lvl8pPr>
                      <a:lvl9pPr marL="3657418" algn="l" defTabSz="914354" rtl="0" eaLnBrk="1" latinLnBrk="0" hangingPunct="1">
                        <a:defRPr sz="1800" kern="1200">
                          <a:solidFill>
                            <a:schemeClr val="lt1"/>
                          </a:solidFill>
                          <a:latin typeface="Arial" panose="020B0604020202020204"/>
                        </a:defRPr>
                      </a:lvl9pPr>
                    </a:lstStyle>
                    <a:p>
                      <a:r>
                        <a:rPr lang="en-AU" sz="1100" kern="1200" dirty="0">
                          <a:solidFill>
                            <a:schemeClr val="tx1"/>
                          </a:solidFill>
                          <a:latin typeface="Arial" panose="020B0604020202020204"/>
                          <a:ea typeface="+mn-ea"/>
                          <a:cs typeface="+mn-cs"/>
                        </a:rPr>
                        <a:t>Containers</a:t>
                      </a:r>
                    </a:p>
                    <a:p>
                      <a:pPr marL="0" algn="l" defTabSz="1171575" rtl="0" eaLnBrk="1" latinLnBrk="0" hangingPunct="1"/>
                      <a:r>
                        <a:rPr lang="en-AU" sz="700" kern="1200" dirty="0">
                          <a:solidFill>
                            <a:schemeClr val="tx1"/>
                          </a:solidFill>
                          <a:latin typeface="Arial" panose="020B0604020202020204"/>
                          <a:ea typeface="+mn-ea"/>
                          <a:cs typeface="+mn-cs"/>
                        </a:rPr>
                        <a:t>Module 01 - Microservices &amp; Containers - Andri</a:t>
                      </a:r>
                    </a:p>
                    <a:p>
                      <a:pPr marL="0" algn="l" defTabSz="1171575" rtl="0" eaLnBrk="1" latinLnBrk="0" hangingPunct="1"/>
                      <a:r>
                        <a:rPr lang="en-AU" sz="700" kern="1200" dirty="0">
                          <a:solidFill>
                            <a:schemeClr val="tx1"/>
                          </a:solidFill>
                          <a:latin typeface="Arial" panose="020B0604020202020204"/>
                          <a:ea typeface="+mn-ea"/>
                          <a:cs typeface="+mn-cs"/>
                        </a:rPr>
                        <a:t>Module 02 – Docker - Yusra</a:t>
                      </a:r>
                    </a:p>
                    <a:p>
                      <a:pPr marL="0" algn="l" defTabSz="1171575" rtl="0" eaLnBrk="1" latinLnBrk="0" hangingPunct="1"/>
                      <a:r>
                        <a:rPr lang="en-AU" sz="700" kern="1200" dirty="0">
                          <a:solidFill>
                            <a:schemeClr val="tx1"/>
                          </a:solidFill>
                          <a:latin typeface="Arial" panose="020B0604020202020204"/>
                          <a:ea typeface="+mn-ea"/>
                          <a:cs typeface="+mn-cs"/>
                        </a:rPr>
                        <a:t>Module 03 – Kubernetes –Yusra</a:t>
                      </a:r>
                    </a:p>
                    <a:p>
                      <a:pPr marL="0" marR="0" lvl="0" indent="0" algn="l" defTabSz="1171575" rtl="0" eaLnBrk="1" fontAlgn="auto" latinLnBrk="0" hangingPunct="1">
                        <a:lnSpc>
                          <a:spcPct val="100000"/>
                        </a:lnSpc>
                        <a:spcBef>
                          <a:spcPts val="0"/>
                        </a:spcBef>
                        <a:spcAft>
                          <a:spcPts val="0"/>
                        </a:spcAft>
                        <a:buClrTx/>
                        <a:buSzTx/>
                        <a:buFontTx/>
                        <a:buNone/>
                        <a:tabLst/>
                        <a:defRPr/>
                      </a:pPr>
                      <a:r>
                        <a:rPr lang="en-AU" sz="700" kern="1200" dirty="0">
                          <a:solidFill>
                            <a:schemeClr val="tx1"/>
                          </a:solidFill>
                          <a:latin typeface="Arial" panose="020B0604020202020204"/>
                          <a:ea typeface="+mn-ea"/>
                          <a:cs typeface="+mn-cs"/>
                        </a:rPr>
                        <a:t>Module 04 – Persistent Storage - Yusra</a:t>
                      </a:r>
                    </a:p>
                    <a:p>
                      <a:pPr marL="0" marR="0" lvl="0" indent="0" algn="l" defTabSz="1171575" rtl="0" eaLnBrk="1" fontAlgn="auto" latinLnBrk="0" hangingPunct="1">
                        <a:lnSpc>
                          <a:spcPct val="100000"/>
                        </a:lnSpc>
                        <a:spcBef>
                          <a:spcPts val="0"/>
                        </a:spcBef>
                        <a:spcAft>
                          <a:spcPts val="0"/>
                        </a:spcAft>
                        <a:buClrTx/>
                        <a:buSzTx/>
                        <a:buFontTx/>
                        <a:buNone/>
                        <a:tabLst/>
                        <a:defRPr/>
                      </a:pPr>
                      <a:r>
                        <a:rPr lang="en-AU" sz="700" kern="1200" dirty="0">
                          <a:solidFill>
                            <a:schemeClr val="tx1"/>
                          </a:solidFill>
                          <a:latin typeface="Arial" panose="020B0604020202020204"/>
                          <a:ea typeface="+mn-ea"/>
                          <a:cs typeface="+mn-cs"/>
                        </a:rPr>
                        <a:t>Module 05 – CaaS - Andri</a:t>
                      </a:r>
                    </a:p>
                    <a:p>
                      <a:pPr marL="0" marR="0" lvl="0" indent="0" algn="l" defTabSz="1171575" rtl="0" eaLnBrk="1" fontAlgn="auto" latinLnBrk="0" hangingPunct="1">
                        <a:lnSpc>
                          <a:spcPct val="100000"/>
                        </a:lnSpc>
                        <a:spcBef>
                          <a:spcPts val="0"/>
                        </a:spcBef>
                        <a:spcAft>
                          <a:spcPts val="0"/>
                        </a:spcAft>
                        <a:buClrTx/>
                        <a:buSzTx/>
                        <a:buFontTx/>
                        <a:buNone/>
                        <a:tabLst/>
                        <a:defRPr/>
                      </a:pPr>
                      <a:endParaRPr lang="en-AU" sz="700" kern="1200" dirty="0">
                        <a:solidFill>
                          <a:schemeClr val="tx1"/>
                        </a:solidFill>
                        <a:latin typeface="Arial" panose="020B0604020202020204"/>
                        <a:ea typeface="+mn-ea"/>
                        <a:cs typeface="+mn-cs"/>
                      </a:endParaRPr>
                    </a:p>
                    <a:p>
                      <a:pPr marL="0" algn="l" defTabSz="1171575" rtl="0" eaLnBrk="1" latinLnBrk="0" hangingPunct="1"/>
                      <a:endParaRPr lang="en-AU" sz="700" kern="1200" dirty="0">
                        <a:solidFill>
                          <a:schemeClr val="tx1"/>
                        </a:solidFill>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700" dirty="0">
                        <a:solidFill>
                          <a:schemeClr val="tx1"/>
                        </a:solidFill>
                      </a:endParaRPr>
                    </a:p>
                  </a:txBody>
                  <a:tcPr>
                    <a:lnL w="25400" cmpd="sng">
                      <a:solidFill>
                        <a:srgbClr val="444444"/>
                      </a:solidFill>
                    </a:lnL>
                    <a:lnR>
                      <a:noFill/>
                    </a:lnR>
                    <a:lnT>
                      <a:noFill/>
                    </a:lnT>
                    <a:lnB>
                      <a:noFill/>
                    </a:lnB>
                    <a:lnTlToBr w="12700" cmpd="sng">
                      <a:noFill/>
                      <a:prstDash val="solid"/>
                    </a:lnTlToBr>
                    <a:lnBlToTr w="12700" cmpd="sng">
                      <a:noFill/>
                      <a:prstDash val="solid"/>
                    </a:lnBlToTr>
                    <a:solidFill>
                      <a:srgbClr val="FFFFFF">
                        <a:lumMod val="95000"/>
                      </a:srgbClr>
                    </a:solidFill>
                  </a:tcPr>
                </a:tc>
                <a:tc>
                  <a:txBody>
                    <a:bodyPr/>
                    <a:lstStyle>
                      <a:lvl1pPr marL="0" algn="l" defTabSz="914354" rtl="0" eaLnBrk="1" latinLnBrk="0" hangingPunct="1">
                        <a:defRPr sz="1800" b="1" kern="1200">
                          <a:solidFill>
                            <a:schemeClr val="lt1"/>
                          </a:solidFill>
                          <a:latin typeface="Arial" panose="020B0604020202020204"/>
                        </a:defRPr>
                      </a:lvl1pPr>
                      <a:lvl2pPr marL="457178" algn="l" defTabSz="914354" rtl="0" eaLnBrk="1" latinLnBrk="0" hangingPunct="1">
                        <a:defRPr sz="1800" b="1" kern="1200">
                          <a:solidFill>
                            <a:schemeClr val="lt1"/>
                          </a:solidFill>
                          <a:latin typeface="Arial" panose="020B0604020202020204"/>
                        </a:defRPr>
                      </a:lvl2pPr>
                      <a:lvl3pPr marL="914354" algn="l" defTabSz="914354" rtl="0" eaLnBrk="1" latinLnBrk="0" hangingPunct="1">
                        <a:defRPr sz="1800" b="1" kern="1200">
                          <a:solidFill>
                            <a:schemeClr val="lt1"/>
                          </a:solidFill>
                          <a:latin typeface="Arial" panose="020B0604020202020204"/>
                        </a:defRPr>
                      </a:lvl3pPr>
                      <a:lvl4pPr marL="1371532" algn="l" defTabSz="914354" rtl="0" eaLnBrk="1" latinLnBrk="0" hangingPunct="1">
                        <a:defRPr sz="1800" b="1" kern="1200">
                          <a:solidFill>
                            <a:schemeClr val="lt1"/>
                          </a:solidFill>
                          <a:latin typeface="Arial" panose="020B0604020202020204"/>
                        </a:defRPr>
                      </a:lvl4pPr>
                      <a:lvl5pPr marL="1828709" algn="l" defTabSz="914354" rtl="0" eaLnBrk="1" latinLnBrk="0" hangingPunct="1">
                        <a:defRPr sz="1800" b="1" kern="1200">
                          <a:solidFill>
                            <a:schemeClr val="lt1"/>
                          </a:solidFill>
                          <a:latin typeface="Arial" panose="020B0604020202020204"/>
                        </a:defRPr>
                      </a:lvl5pPr>
                      <a:lvl6pPr marL="2285886" algn="l" defTabSz="914354" rtl="0" eaLnBrk="1" latinLnBrk="0" hangingPunct="1">
                        <a:defRPr sz="1800" b="1" kern="1200">
                          <a:solidFill>
                            <a:schemeClr val="lt1"/>
                          </a:solidFill>
                          <a:latin typeface="Arial" panose="020B0604020202020204"/>
                        </a:defRPr>
                      </a:lvl6pPr>
                      <a:lvl7pPr marL="2743062" algn="l" defTabSz="914354" rtl="0" eaLnBrk="1" latinLnBrk="0" hangingPunct="1">
                        <a:defRPr sz="1800" b="1" kern="1200">
                          <a:solidFill>
                            <a:schemeClr val="lt1"/>
                          </a:solidFill>
                          <a:latin typeface="Arial" panose="020B0604020202020204"/>
                        </a:defRPr>
                      </a:lvl7pPr>
                      <a:lvl8pPr marL="3200240" algn="l" defTabSz="914354" rtl="0" eaLnBrk="1" latinLnBrk="0" hangingPunct="1">
                        <a:defRPr sz="1800" b="1" kern="1200">
                          <a:solidFill>
                            <a:schemeClr val="lt1"/>
                          </a:solidFill>
                          <a:latin typeface="Arial" panose="020B0604020202020204"/>
                        </a:defRPr>
                      </a:lvl8pPr>
                      <a:lvl9pPr marL="3657418" algn="l" defTabSz="914354" rtl="0" eaLnBrk="1" latinLnBrk="0" hangingPunct="1">
                        <a:defRPr sz="1800" b="1" kern="1200">
                          <a:solidFill>
                            <a:schemeClr val="lt1"/>
                          </a:solidFill>
                          <a:latin typeface="Arial" panose="020B0604020202020204"/>
                        </a:defRPr>
                      </a:lvl9pPr>
                    </a:lstStyle>
                    <a:p>
                      <a:r>
                        <a:rPr lang="en-AU" sz="800" dirty="0">
                          <a:solidFill>
                            <a:schemeClr val="tx2"/>
                          </a:solidFill>
                        </a:rPr>
                        <a:t>9:40 – 11.30</a:t>
                      </a:r>
                    </a:p>
                  </a:txBody>
                  <a:tcPr>
                    <a:lnL w="25400" cmpd="sng">
                      <a:noFill/>
                    </a:lnL>
                    <a:lnR>
                      <a:noFill/>
                    </a:lnR>
                    <a:lnT>
                      <a:noFill/>
                    </a:lnT>
                    <a:lnB>
                      <a:noFill/>
                    </a:lnB>
                    <a:lnTlToBr w="12700" cmpd="sng">
                      <a:noFill/>
                      <a:prstDash val="solid"/>
                    </a:lnTlToBr>
                    <a:lnBlToTr w="12700" cmpd="sng">
                      <a:noFill/>
                      <a:prstDash val="solid"/>
                    </a:lnBlToTr>
                    <a:solidFill>
                      <a:srgbClr val="B2B2B2"/>
                    </a:solidFill>
                  </a:tcPr>
                </a:tc>
                <a:tc>
                  <a:txBody>
                    <a:bodyPr/>
                    <a:lstStyle>
                      <a:lvl1pPr marL="0" algn="l" defTabSz="914354" rtl="0" eaLnBrk="1" latinLnBrk="0" hangingPunct="1">
                        <a:defRPr sz="1800" kern="1200">
                          <a:solidFill>
                            <a:schemeClr val="lt1"/>
                          </a:solidFill>
                          <a:latin typeface="Arial" panose="020B0604020202020204"/>
                        </a:defRPr>
                      </a:lvl1pPr>
                      <a:lvl2pPr marL="457178" algn="l" defTabSz="914354" rtl="0" eaLnBrk="1" latinLnBrk="0" hangingPunct="1">
                        <a:defRPr sz="1800" kern="1200">
                          <a:solidFill>
                            <a:schemeClr val="lt1"/>
                          </a:solidFill>
                          <a:latin typeface="Arial" panose="020B0604020202020204"/>
                        </a:defRPr>
                      </a:lvl2pPr>
                      <a:lvl3pPr marL="914354" algn="l" defTabSz="914354" rtl="0" eaLnBrk="1" latinLnBrk="0" hangingPunct="1">
                        <a:defRPr sz="1800" kern="1200">
                          <a:solidFill>
                            <a:schemeClr val="lt1"/>
                          </a:solidFill>
                          <a:latin typeface="Arial" panose="020B0604020202020204"/>
                        </a:defRPr>
                      </a:lvl3pPr>
                      <a:lvl4pPr marL="1371532" algn="l" defTabSz="914354" rtl="0" eaLnBrk="1" latinLnBrk="0" hangingPunct="1">
                        <a:defRPr sz="1800" kern="1200">
                          <a:solidFill>
                            <a:schemeClr val="lt1"/>
                          </a:solidFill>
                          <a:latin typeface="Arial" panose="020B0604020202020204"/>
                        </a:defRPr>
                      </a:lvl4pPr>
                      <a:lvl5pPr marL="1828709" algn="l" defTabSz="914354" rtl="0" eaLnBrk="1" latinLnBrk="0" hangingPunct="1">
                        <a:defRPr sz="1800" kern="1200">
                          <a:solidFill>
                            <a:schemeClr val="lt1"/>
                          </a:solidFill>
                          <a:latin typeface="Arial" panose="020B0604020202020204"/>
                        </a:defRPr>
                      </a:lvl5pPr>
                      <a:lvl6pPr marL="2285886" algn="l" defTabSz="914354" rtl="0" eaLnBrk="1" latinLnBrk="0" hangingPunct="1">
                        <a:defRPr sz="1800" kern="1200">
                          <a:solidFill>
                            <a:schemeClr val="lt1"/>
                          </a:solidFill>
                          <a:latin typeface="Arial" panose="020B0604020202020204"/>
                        </a:defRPr>
                      </a:lvl6pPr>
                      <a:lvl7pPr marL="2743062" algn="l" defTabSz="914354" rtl="0" eaLnBrk="1" latinLnBrk="0" hangingPunct="1">
                        <a:defRPr sz="1800" kern="1200">
                          <a:solidFill>
                            <a:schemeClr val="lt1"/>
                          </a:solidFill>
                          <a:latin typeface="Arial" panose="020B0604020202020204"/>
                        </a:defRPr>
                      </a:lvl7pPr>
                      <a:lvl8pPr marL="3200240" algn="l" defTabSz="914354" rtl="0" eaLnBrk="1" latinLnBrk="0" hangingPunct="1">
                        <a:defRPr sz="1800" kern="1200">
                          <a:solidFill>
                            <a:schemeClr val="lt1"/>
                          </a:solidFill>
                          <a:latin typeface="Arial" panose="020B0604020202020204"/>
                        </a:defRPr>
                      </a:lvl8pPr>
                      <a:lvl9pPr marL="3657418" algn="l" defTabSz="914354" rtl="0" eaLnBrk="1" latinLnBrk="0" hangingPunct="1">
                        <a:defRPr sz="1800" kern="1200">
                          <a:solidFill>
                            <a:schemeClr val="lt1"/>
                          </a:solidFill>
                          <a:latin typeface="Arial" panose="020B0604020202020204"/>
                        </a:defRPr>
                      </a:lvl9pPr>
                    </a:lstStyle>
                    <a:p>
                      <a:pPr marL="0" algn="l" defTabSz="1171575" rtl="0" eaLnBrk="1" latinLnBrk="0" hangingPunct="1"/>
                      <a:r>
                        <a:rPr lang="de-DE" sz="800" kern="1200" dirty="0">
                          <a:solidFill>
                            <a:schemeClr val="tx1"/>
                          </a:solidFill>
                          <a:latin typeface="Arial" panose="020B0604020202020204"/>
                          <a:ea typeface="+mn-ea"/>
                          <a:cs typeface="+mn-cs"/>
                        </a:rPr>
                        <a:t>Lab 02 – Kubernetes - Yusra</a:t>
                      </a:r>
                    </a:p>
                    <a:p>
                      <a:pPr marL="0" algn="l" defTabSz="1171575" rtl="0" eaLnBrk="1" latinLnBrk="0" hangingPunct="1"/>
                      <a:r>
                        <a:rPr lang="de-DE" sz="800" kern="1200" dirty="0">
                          <a:solidFill>
                            <a:schemeClr val="tx1"/>
                          </a:solidFill>
                          <a:latin typeface="Arial" panose="020B0604020202020204"/>
                          <a:ea typeface="+mn-ea"/>
                          <a:cs typeface="+mn-cs"/>
                        </a:rPr>
                        <a:t>Lab 03 - Containerising an App - Yusra</a:t>
                      </a:r>
                    </a:p>
                    <a:p>
                      <a:pPr marL="0" algn="l" defTabSz="1171575" rtl="0" eaLnBrk="1" latinLnBrk="0" hangingPunct="1"/>
                      <a:r>
                        <a:rPr lang="fr-FR" sz="800" kern="1200" dirty="0" err="1">
                          <a:solidFill>
                            <a:schemeClr val="tx1"/>
                          </a:solidFill>
                          <a:latin typeface="Arial" panose="020B0604020202020204"/>
                          <a:ea typeface="+mn-ea"/>
                          <a:cs typeface="+mn-cs"/>
                        </a:rPr>
                        <a:t>Lab</a:t>
                      </a:r>
                      <a:r>
                        <a:rPr lang="fr-FR" sz="800" kern="1200" dirty="0">
                          <a:solidFill>
                            <a:schemeClr val="tx1"/>
                          </a:solidFill>
                          <a:latin typeface="Arial" panose="020B0604020202020204"/>
                          <a:ea typeface="+mn-ea"/>
                          <a:cs typeface="+mn-cs"/>
                        </a:rPr>
                        <a:t> 04 –Persistent Storage (CSI) - Yusra</a:t>
                      </a:r>
                    </a:p>
                    <a:p>
                      <a:pPr marL="0" marR="0" lvl="0" indent="0" algn="l" defTabSz="1171575" rtl="0" eaLnBrk="1" fontAlgn="auto" latinLnBrk="0" hangingPunct="1">
                        <a:lnSpc>
                          <a:spcPct val="100000"/>
                        </a:lnSpc>
                        <a:spcBef>
                          <a:spcPts val="0"/>
                        </a:spcBef>
                        <a:spcAft>
                          <a:spcPts val="0"/>
                        </a:spcAft>
                        <a:buClrTx/>
                        <a:buSzTx/>
                        <a:buFontTx/>
                        <a:buNone/>
                        <a:tabLst/>
                        <a:defRPr/>
                      </a:pPr>
                      <a:r>
                        <a:rPr lang="en-AU" sz="800" kern="1200" dirty="0">
                          <a:solidFill>
                            <a:srgbClr val="0070C0"/>
                          </a:solidFill>
                          <a:latin typeface="Arial" panose="020B0604020202020204"/>
                          <a:ea typeface="+mn-ea"/>
                          <a:cs typeface="+mn-cs"/>
                        </a:rPr>
                        <a:t>Lab 05 –TKG - Andri</a:t>
                      </a:r>
                      <a:endParaRPr lang="fr-FR" sz="800" kern="1200" dirty="0">
                        <a:solidFill>
                          <a:schemeClr val="tx1"/>
                        </a:solidFill>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800" dirty="0">
                        <a:solidFill>
                          <a:schemeClr val="tx1"/>
                        </a:solidFill>
                      </a:endParaRPr>
                    </a:p>
                  </a:txBody>
                  <a:tcPr>
                    <a:lnL>
                      <a:noFill/>
                    </a:lnL>
                    <a:lnR>
                      <a:noFill/>
                    </a:lnR>
                    <a:lnT>
                      <a:noFill/>
                    </a:lnT>
                    <a:lnB>
                      <a:no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392601187"/>
                  </a:ext>
                </a:extLst>
              </a:tr>
            </a:tbl>
          </a:graphicData>
        </a:graphic>
      </p:graphicFrame>
    </p:spTree>
    <p:extLst>
      <p:ext uri="{BB962C8B-B14F-4D97-AF65-F5344CB8AC3E}">
        <p14:creationId xmlns:p14="http://schemas.microsoft.com/office/powerpoint/2010/main" val="1159140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they achieve it? 12-Factors</a:t>
            </a:r>
          </a:p>
        </p:txBody>
      </p:sp>
      <p:sp>
        <p:nvSpPr>
          <p:cNvPr id="3" name="Content Placeholder 2"/>
          <p:cNvSpPr>
            <a:spLocks noGrp="1"/>
          </p:cNvSpPr>
          <p:nvPr>
            <p:ph idx="1"/>
          </p:nvPr>
        </p:nvSpPr>
        <p:spPr>
          <a:xfrm>
            <a:off x="285750" y="914399"/>
            <a:ext cx="8572500" cy="3482035"/>
          </a:xfrm>
          <a:prstGeom prst="rect">
            <a:avLst/>
          </a:prstGeom>
        </p:spPr>
        <p:txBody>
          <a:bodyPr>
            <a:normAutofit/>
          </a:bodyPr>
          <a:lstStyle/>
          <a:p>
            <a:pPr marL="457200" indent="-457200">
              <a:buFont typeface="+mj-lt"/>
              <a:buAutoNum type="arabicPeriod"/>
            </a:pPr>
            <a:r>
              <a:rPr lang="en-US" sz="2000" b="1" dirty="0"/>
              <a:t>Codebase</a:t>
            </a:r>
            <a:r>
              <a:rPr lang="en-US" sz="2000" dirty="0"/>
              <a:t>: Single Codebase with many branches tracked In revision control, many deploys</a:t>
            </a:r>
          </a:p>
          <a:p>
            <a:pPr marL="457200" indent="-457200">
              <a:buFont typeface="+mj-lt"/>
              <a:buAutoNum type="arabicPeriod"/>
            </a:pPr>
            <a:r>
              <a:rPr lang="en-US" sz="2000" b="1" dirty="0"/>
              <a:t>Dependencies</a:t>
            </a:r>
            <a:r>
              <a:rPr lang="en-US" sz="2000" dirty="0"/>
              <a:t>: Explicitly declare and isolate dependencies</a:t>
            </a:r>
          </a:p>
          <a:p>
            <a:pPr marL="457200" indent="-457200">
              <a:buFont typeface="+mj-lt"/>
              <a:buAutoNum type="arabicPeriod"/>
            </a:pPr>
            <a:r>
              <a:rPr lang="en-US" sz="2000" b="1" dirty="0" err="1"/>
              <a:t>Config</a:t>
            </a:r>
            <a:r>
              <a:rPr lang="en-US" sz="2000" dirty="0"/>
              <a:t>: Store </a:t>
            </a:r>
            <a:r>
              <a:rPr lang="en-US" sz="2000" dirty="0" err="1"/>
              <a:t>config</a:t>
            </a:r>
            <a:r>
              <a:rPr lang="en-US" sz="2000" dirty="0"/>
              <a:t> in the environment: credentials, resource</a:t>
            </a:r>
          </a:p>
          <a:p>
            <a:pPr marL="457200" indent="-457200">
              <a:buFont typeface="+mj-lt"/>
              <a:buAutoNum type="arabicPeriod"/>
            </a:pPr>
            <a:r>
              <a:rPr lang="en-US" sz="2000" b="1" dirty="0"/>
              <a:t>Backing Services</a:t>
            </a:r>
            <a:r>
              <a:rPr lang="en-US" sz="2000" dirty="0"/>
              <a:t>: Treat backing services as attached resources</a:t>
            </a:r>
          </a:p>
          <a:p>
            <a:pPr marL="457200" indent="-457200">
              <a:buFont typeface="+mj-lt"/>
              <a:buAutoNum type="arabicPeriod"/>
            </a:pPr>
            <a:r>
              <a:rPr lang="en-US" sz="2000" b="1" dirty="0"/>
              <a:t>Build, Release, Run</a:t>
            </a:r>
            <a:r>
              <a:rPr lang="en-US" sz="2000" dirty="0"/>
              <a:t>: Strictly separate build and run stages. The heavy lifting happens at Build</a:t>
            </a:r>
          </a:p>
          <a:p>
            <a:pPr marL="457200" indent="-457200">
              <a:buFont typeface="+mj-lt"/>
              <a:buAutoNum type="arabicPeriod"/>
            </a:pPr>
            <a:r>
              <a:rPr lang="en-US" sz="2000" b="1" dirty="0"/>
              <a:t>Processes</a:t>
            </a:r>
            <a:r>
              <a:rPr lang="en-US" sz="2000" dirty="0"/>
              <a:t>: Execute the app as one or more Stateless processes</a:t>
            </a:r>
          </a:p>
        </p:txBody>
      </p:sp>
    </p:spTree>
    <p:extLst>
      <p:ext uri="{BB962C8B-B14F-4D97-AF65-F5344CB8AC3E}">
        <p14:creationId xmlns:p14="http://schemas.microsoft.com/office/powerpoint/2010/main" val="3942194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they achieve it? 12-Factors</a:t>
            </a:r>
          </a:p>
        </p:txBody>
      </p:sp>
      <p:sp>
        <p:nvSpPr>
          <p:cNvPr id="3" name="Content Placeholder 2"/>
          <p:cNvSpPr>
            <a:spLocks noGrp="1"/>
          </p:cNvSpPr>
          <p:nvPr>
            <p:ph idx="1"/>
          </p:nvPr>
        </p:nvSpPr>
        <p:spPr>
          <a:xfrm>
            <a:off x="285750" y="790042"/>
            <a:ext cx="8572500" cy="3314700"/>
          </a:xfrm>
          <a:prstGeom prst="rect">
            <a:avLst/>
          </a:prstGeom>
        </p:spPr>
        <p:txBody>
          <a:bodyPr>
            <a:noAutofit/>
          </a:bodyPr>
          <a:lstStyle/>
          <a:p>
            <a:pPr marL="514350" indent="-514350">
              <a:buFont typeface="+mj-lt"/>
              <a:buAutoNum type="arabicPeriod" startAt="7"/>
            </a:pPr>
            <a:r>
              <a:rPr lang="en-US" sz="2000" b="1" dirty="0"/>
              <a:t>Port Binding</a:t>
            </a:r>
            <a:r>
              <a:rPr lang="en-US" sz="2000" dirty="0"/>
              <a:t>: Export services via port binding. Use a URL </a:t>
            </a:r>
          </a:p>
          <a:p>
            <a:pPr marL="514350" indent="-514350">
              <a:buFont typeface="+mj-lt"/>
              <a:buAutoNum type="arabicPeriod" startAt="7"/>
            </a:pPr>
            <a:r>
              <a:rPr lang="en-US" sz="2000" b="1" dirty="0"/>
              <a:t>Concurrency</a:t>
            </a:r>
            <a:r>
              <a:rPr lang="en-US" sz="2000" dirty="0"/>
              <a:t>: Use lots of (scaled-out) little processes (“</a:t>
            </a:r>
            <a:r>
              <a:rPr lang="en-US" sz="2000" dirty="0" err="1"/>
              <a:t>microservices</a:t>
            </a:r>
            <a:r>
              <a:rPr lang="en-US" sz="2000" dirty="0"/>
              <a:t>”) to increase concurrency</a:t>
            </a:r>
          </a:p>
          <a:p>
            <a:pPr marL="514350" indent="-514350">
              <a:buFont typeface="+mj-lt"/>
              <a:buAutoNum type="arabicPeriod" startAt="7"/>
            </a:pPr>
            <a:r>
              <a:rPr lang="en-US" sz="2000" b="1" dirty="0"/>
              <a:t>Disposability</a:t>
            </a:r>
            <a:r>
              <a:rPr lang="en-US" sz="2000" dirty="0"/>
              <a:t>: Maximize robustness with fast startup and graceful shutdown</a:t>
            </a:r>
          </a:p>
          <a:p>
            <a:pPr marL="514350" indent="-514350">
              <a:buFont typeface="+mj-lt"/>
              <a:buAutoNum type="arabicPeriod" startAt="7"/>
            </a:pPr>
            <a:r>
              <a:rPr lang="en-US" sz="2000" b="1" dirty="0"/>
              <a:t>Dev/Prod Parity</a:t>
            </a:r>
            <a:r>
              <a:rPr lang="en-US" sz="2000" dirty="0"/>
              <a:t>: Keep </a:t>
            </a:r>
            <a:r>
              <a:rPr lang="en-US" sz="2000" dirty="0" err="1"/>
              <a:t>dev</a:t>
            </a:r>
            <a:r>
              <a:rPr lang="en-US" sz="2000" dirty="0"/>
              <a:t>/staging/prod as similar as possible. Intuitive but important in a world of very fast release cycles</a:t>
            </a:r>
          </a:p>
          <a:p>
            <a:pPr marL="514350" indent="-514350">
              <a:buFont typeface="+mj-lt"/>
              <a:buAutoNum type="arabicPeriod" startAt="7"/>
            </a:pPr>
            <a:r>
              <a:rPr lang="en-US" sz="2000" b="1" dirty="0"/>
              <a:t>Logs</a:t>
            </a:r>
            <a:r>
              <a:rPr lang="en-US" sz="2000" dirty="0"/>
              <a:t>: Treat logs as event streams. Consolidate and use them</a:t>
            </a:r>
          </a:p>
          <a:p>
            <a:pPr marL="514350" indent="-514350">
              <a:buFont typeface="+mj-lt"/>
              <a:buAutoNum type="arabicPeriod" startAt="7"/>
            </a:pPr>
            <a:r>
              <a:rPr lang="en-US" sz="2000" b="1" dirty="0"/>
              <a:t>Admin Processes</a:t>
            </a:r>
            <a:r>
              <a:rPr lang="en-US" sz="2000" dirty="0"/>
              <a:t>: Run admin/management tasks off a box in the production environment that is identical to production </a:t>
            </a:r>
          </a:p>
          <a:p>
            <a:pPr marL="342900" indent="-342900">
              <a:buFont typeface="+mj-lt"/>
              <a:buAutoNum type="arabicPeriod" startAt="7"/>
            </a:pPr>
            <a:endParaRPr lang="en-US" sz="2000" dirty="0"/>
          </a:p>
          <a:p>
            <a:pPr marL="342900" indent="-342900">
              <a:buFont typeface="+mj-lt"/>
              <a:buAutoNum type="arabicPeriod" startAt="7"/>
            </a:pPr>
            <a:endParaRPr lang="en-US" sz="2000" dirty="0"/>
          </a:p>
        </p:txBody>
      </p:sp>
    </p:spTree>
    <p:extLst>
      <p:ext uri="{BB962C8B-B14F-4D97-AF65-F5344CB8AC3E}">
        <p14:creationId xmlns:p14="http://schemas.microsoft.com/office/powerpoint/2010/main" val="85250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50" y="1162234"/>
            <a:ext cx="7486650" cy="747897"/>
          </a:xfrm>
        </p:spPr>
        <p:txBody>
          <a:bodyPr/>
          <a:lstStyle/>
          <a:p>
            <a:r>
              <a:rPr lang="en-US" dirty="0"/>
              <a:t>Agile</a:t>
            </a:r>
          </a:p>
        </p:txBody>
      </p:sp>
      <p:sp>
        <p:nvSpPr>
          <p:cNvPr id="3" name="Subtitle 2"/>
          <p:cNvSpPr>
            <a:spLocks noGrp="1"/>
          </p:cNvSpPr>
          <p:nvPr>
            <p:ph type="subTitle" idx="1"/>
          </p:nvPr>
        </p:nvSpPr>
        <p:spPr/>
        <p:txBody>
          <a:bodyPr/>
          <a:lstStyle/>
          <a:p>
            <a:r>
              <a:rPr lang="en-US" dirty="0"/>
              <a:t>Piper Bootcamp: Module 2</a:t>
            </a:r>
          </a:p>
          <a:p>
            <a:endParaRPr lang="en-US" dirty="0"/>
          </a:p>
          <a:p>
            <a:r>
              <a:rPr lang="en-US" dirty="0"/>
              <a:t>Astri</a:t>
            </a:r>
          </a:p>
        </p:txBody>
      </p:sp>
    </p:spTree>
    <p:extLst>
      <p:ext uri="{BB962C8B-B14F-4D97-AF65-F5344CB8AC3E}">
        <p14:creationId xmlns:p14="http://schemas.microsoft.com/office/powerpoint/2010/main" val="4217112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Agile</a:t>
            </a:r>
          </a:p>
        </p:txBody>
      </p:sp>
      <p:sp>
        <p:nvSpPr>
          <p:cNvPr id="4" name="Content Placeholder 3"/>
          <p:cNvSpPr>
            <a:spLocks noGrp="1"/>
          </p:cNvSpPr>
          <p:nvPr>
            <p:ph sz="quarter" idx="4294967295"/>
          </p:nvPr>
        </p:nvSpPr>
        <p:spPr>
          <a:xfrm>
            <a:off x="366712" y="1285875"/>
            <a:ext cx="8410575" cy="293687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style>
          <a:lnRef idx="1">
            <a:schemeClr val="accent6"/>
          </a:lnRef>
          <a:fillRef idx="2">
            <a:schemeClr val="accent6"/>
          </a:fillRef>
          <a:effectRef idx="1">
            <a:schemeClr val="accent6"/>
          </a:effectRef>
          <a:fontRef idx="minor">
            <a:schemeClr val="dk1"/>
          </a:fontRef>
        </p:style>
        <p:txBody>
          <a:bodyPr>
            <a:normAutofit/>
          </a:bodyPr>
          <a:lstStyle/>
          <a:p>
            <a:r>
              <a:rPr lang="en-US" sz="2800" i="1" dirty="0">
                <a:latin typeface="Times New Roman" panose="02020603050405020304" pitchFamily="18" charset="0"/>
                <a:cs typeface="Times New Roman" panose="02020603050405020304" pitchFamily="18" charset="0"/>
              </a:rPr>
              <a:t>You can't gather all the requirements up front</a:t>
            </a:r>
            <a:endParaRPr lang="en-US" sz="2800" i="1" dirty="0">
              <a:solidFill>
                <a:schemeClr val="tx2"/>
              </a:solidFill>
              <a:latin typeface="Times New Roman" panose="02020603050405020304" pitchFamily="18" charset="0"/>
              <a:cs typeface="Times New Roman" panose="02020603050405020304" pitchFamily="18" charset="0"/>
            </a:endParaRPr>
          </a:p>
          <a:p>
            <a:r>
              <a:rPr lang="en-US" sz="2800" i="1" dirty="0">
                <a:latin typeface="Times New Roman" panose="02020603050405020304" pitchFamily="18" charset="0"/>
                <a:cs typeface="Times New Roman" panose="02020603050405020304" pitchFamily="18" charset="0"/>
              </a:rPr>
              <a:t>The requirements you do gather </a:t>
            </a:r>
            <a:r>
              <a:rPr lang="en-US" sz="2800" b="1" i="1" dirty="0">
                <a:latin typeface="Times New Roman" panose="02020603050405020304" pitchFamily="18" charset="0"/>
                <a:cs typeface="Times New Roman" panose="02020603050405020304" pitchFamily="18" charset="0"/>
              </a:rPr>
              <a:t>will</a:t>
            </a:r>
            <a:r>
              <a:rPr lang="en-US" sz="2800" i="1" dirty="0">
                <a:latin typeface="Times New Roman" panose="02020603050405020304" pitchFamily="18" charset="0"/>
                <a:cs typeface="Times New Roman" panose="02020603050405020304" pitchFamily="18" charset="0"/>
              </a:rPr>
              <a:t> change</a:t>
            </a:r>
          </a:p>
          <a:p>
            <a:r>
              <a:rPr lang="en-US" sz="2800" i="1" dirty="0">
                <a:latin typeface="Times New Roman" panose="02020603050405020304" pitchFamily="18" charset="0"/>
                <a:cs typeface="Times New Roman" panose="02020603050405020304" pitchFamily="18" charset="0"/>
              </a:rPr>
              <a:t>There is always more to do than time and money will allow</a:t>
            </a:r>
          </a:p>
          <a:p>
            <a:pPr marL="0" indent="0">
              <a:buNone/>
            </a:pPr>
            <a:r>
              <a:rPr lang="en-US" sz="2800" dirty="0">
                <a:latin typeface="+mn-lt"/>
              </a:rPr>
              <a:t>	-- The Agile Samurai, J. </a:t>
            </a:r>
            <a:r>
              <a:rPr lang="en-US" sz="2800" dirty="0" err="1">
                <a:latin typeface="+mn-lt"/>
              </a:rPr>
              <a:t>Rasmusson</a:t>
            </a:r>
            <a:endParaRPr lang="en-US" sz="2800" dirty="0">
              <a:latin typeface="+mn-lt"/>
            </a:endParaRPr>
          </a:p>
        </p:txBody>
      </p:sp>
      <p:pic>
        <p:nvPicPr>
          <p:cNvPr id="1026" name="Picture 2" descr="https://images-cn.ssl-images-amazon.com/images/I/41m2-97wrvL._SX415_BO1,204,203,200_.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74571" y="221226"/>
            <a:ext cx="1628233" cy="195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706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141B96-E96E-4C1F-8A10-B83831E0DE3D}"/>
              </a:ext>
            </a:extLst>
          </p:cNvPr>
          <p:cNvSpPr>
            <a:spLocks noGrp="1"/>
          </p:cNvSpPr>
          <p:nvPr>
            <p:ph type="title"/>
          </p:nvPr>
        </p:nvSpPr>
        <p:spPr/>
        <p:txBody>
          <a:bodyPr/>
          <a:lstStyle/>
          <a:p>
            <a:r>
              <a:rPr lang="en-US" dirty="0"/>
              <a:t>Traditional SDLC</a:t>
            </a:r>
            <a:endParaRPr lang="en-US" dirty="0">
              <a:solidFill>
                <a:srgbClr val="0070C0"/>
              </a:solidFill>
              <a:latin typeface="+mn-lt"/>
            </a:endParaRPr>
          </a:p>
        </p:txBody>
      </p:sp>
      <p:sp>
        <p:nvSpPr>
          <p:cNvPr id="7" name="Subtitle 6">
            <a:extLst>
              <a:ext uri="{FF2B5EF4-FFF2-40B4-BE49-F238E27FC236}">
                <a16:creationId xmlns:a16="http://schemas.microsoft.com/office/drawing/2014/main" id="{89B3E497-8C55-4C8E-BC59-BC1F938F3B06}"/>
              </a:ext>
            </a:extLst>
          </p:cNvPr>
          <p:cNvSpPr>
            <a:spLocks noGrp="1"/>
          </p:cNvSpPr>
          <p:nvPr>
            <p:ph type="subTitle" idx="1"/>
          </p:nvPr>
        </p:nvSpPr>
        <p:spPr>
          <a:xfrm>
            <a:off x="285750" y="628650"/>
            <a:ext cx="8572500" cy="230832"/>
          </a:xfrm>
        </p:spPr>
        <p:txBody>
          <a:bodyPr/>
          <a:lstStyle/>
          <a:p>
            <a:r>
              <a:rPr lang="en-US" sz="1500" dirty="0">
                <a:latin typeface="Calibri" panose="020F0502020204030204" pitchFamily="34" charset="0"/>
                <a:cs typeface="Calibri" panose="020F0502020204030204" pitchFamily="34" charset="0"/>
              </a:rPr>
              <a:t>Traditional Waterfall approach &amp; its challenges</a:t>
            </a:r>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7D4D3E3-431E-4E2D-B21D-0FFD3B9E8632}"/>
              </a:ext>
            </a:extLst>
          </p:cNvPr>
          <p:cNvPicPr>
            <a:picLocks noChangeAspect="1"/>
          </p:cNvPicPr>
          <p:nvPr/>
        </p:nvPicPr>
        <p:blipFill>
          <a:blip r:embed="rId3"/>
          <a:stretch>
            <a:fillRect/>
          </a:stretch>
        </p:blipFill>
        <p:spPr>
          <a:xfrm>
            <a:off x="5075517" y="1363449"/>
            <a:ext cx="3492392" cy="2572702"/>
          </a:xfrm>
          <a:prstGeom prst="rect">
            <a:avLst/>
          </a:prstGeom>
        </p:spPr>
      </p:pic>
      <p:pic>
        <p:nvPicPr>
          <p:cNvPr id="1026" name="Picture 2" descr="https://media-exp1.licdn.com/dms/image/C5112AQFrekbTqOEU1A/article-cover_image-shrink_423_752/0?e=1595462400&amp;v=beta&amp;t=vDXXTe3TR2bNv9S6T443Y8q3YN7A8K9g8NM5AzHYWg4">
            <a:extLst>
              <a:ext uri="{FF2B5EF4-FFF2-40B4-BE49-F238E27FC236}">
                <a16:creationId xmlns:a16="http://schemas.microsoft.com/office/drawing/2014/main" id="{41A4A3AA-48AA-4B9C-92F7-530FB429EEF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5751" y="1450147"/>
            <a:ext cx="4451702" cy="2392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87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Agile Manifesto</a:t>
            </a:r>
          </a:p>
        </p:txBody>
      </p:sp>
      <p:grpSp>
        <p:nvGrpSpPr>
          <p:cNvPr id="11" name="Group 10"/>
          <p:cNvGrpSpPr/>
          <p:nvPr/>
        </p:nvGrpSpPr>
        <p:grpSpPr>
          <a:xfrm>
            <a:off x="654725" y="1073968"/>
            <a:ext cx="7892159" cy="806498"/>
            <a:chOff x="654724" y="1073968"/>
            <a:chExt cx="7892159" cy="806498"/>
          </a:xfrm>
        </p:grpSpPr>
        <p:sp>
          <p:nvSpPr>
            <p:cNvPr id="7" name="Rounded Rectangle 6"/>
            <p:cNvSpPr/>
            <p:nvPr/>
          </p:nvSpPr>
          <p:spPr>
            <a:xfrm>
              <a:off x="654724" y="1073968"/>
              <a:ext cx="3478026" cy="80649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solidFill>
                    <a:srgbClr val="FFFFFF"/>
                  </a:solidFill>
                </a:rPr>
                <a:t>Individuals and Interactions</a:t>
              </a:r>
            </a:p>
          </p:txBody>
        </p:sp>
        <p:sp>
          <p:nvSpPr>
            <p:cNvPr id="8" name="Rounded Rectangle 7"/>
            <p:cNvSpPr/>
            <p:nvPr/>
          </p:nvSpPr>
          <p:spPr>
            <a:xfrm>
              <a:off x="5068857" y="1073968"/>
              <a:ext cx="3478026" cy="8064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solidFill>
                    <a:srgbClr val="000000"/>
                  </a:solidFill>
                </a:rPr>
                <a:t>Processes and Tools</a:t>
              </a:r>
            </a:p>
          </p:txBody>
        </p:sp>
      </p:grpSp>
      <p:grpSp>
        <p:nvGrpSpPr>
          <p:cNvPr id="18" name="Group 17"/>
          <p:cNvGrpSpPr/>
          <p:nvPr/>
        </p:nvGrpSpPr>
        <p:grpSpPr>
          <a:xfrm>
            <a:off x="657900" y="1938073"/>
            <a:ext cx="7888984" cy="806498"/>
            <a:chOff x="657899" y="1938073"/>
            <a:chExt cx="7888984" cy="806498"/>
          </a:xfrm>
        </p:grpSpPr>
        <p:sp>
          <p:nvSpPr>
            <p:cNvPr id="12" name="Rounded Rectangle 11"/>
            <p:cNvSpPr/>
            <p:nvPr/>
          </p:nvSpPr>
          <p:spPr>
            <a:xfrm>
              <a:off x="657899" y="1938073"/>
              <a:ext cx="3475642" cy="80649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solidFill>
                    <a:srgbClr val="FFFFFF"/>
                  </a:solidFill>
                </a:rPr>
                <a:t>Working Software</a:t>
              </a:r>
            </a:p>
          </p:txBody>
        </p:sp>
        <p:sp>
          <p:nvSpPr>
            <p:cNvPr id="13" name="Rounded Rectangle 12"/>
            <p:cNvSpPr/>
            <p:nvPr/>
          </p:nvSpPr>
          <p:spPr>
            <a:xfrm>
              <a:off x="5068857" y="1938073"/>
              <a:ext cx="3478026" cy="80649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solidFill>
                    <a:srgbClr val="000000"/>
                  </a:solidFill>
                </a:rPr>
                <a:t>Comprehensive Documentation</a:t>
              </a:r>
            </a:p>
          </p:txBody>
        </p:sp>
      </p:grpSp>
      <p:grpSp>
        <p:nvGrpSpPr>
          <p:cNvPr id="20" name="Group 19"/>
          <p:cNvGrpSpPr/>
          <p:nvPr/>
        </p:nvGrpSpPr>
        <p:grpSpPr>
          <a:xfrm>
            <a:off x="652340" y="2802179"/>
            <a:ext cx="7881783" cy="748891"/>
            <a:chOff x="652340" y="2802178"/>
            <a:chExt cx="7881783" cy="748891"/>
          </a:xfrm>
        </p:grpSpPr>
        <p:sp>
          <p:nvSpPr>
            <p:cNvPr id="14" name="Rounded Rectangle 13"/>
            <p:cNvSpPr/>
            <p:nvPr/>
          </p:nvSpPr>
          <p:spPr>
            <a:xfrm>
              <a:off x="652340" y="2802178"/>
              <a:ext cx="3478026" cy="74889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solidFill>
                    <a:srgbClr val="FFFFFF"/>
                  </a:solidFill>
                </a:rPr>
                <a:t>Customer Collaboration</a:t>
              </a:r>
            </a:p>
          </p:txBody>
        </p:sp>
        <p:sp>
          <p:nvSpPr>
            <p:cNvPr id="15" name="Rounded Rectangle 14"/>
            <p:cNvSpPr/>
            <p:nvPr/>
          </p:nvSpPr>
          <p:spPr>
            <a:xfrm>
              <a:off x="5056097" y="2802178"/>
              <a:ext cx="3478026" cy="74889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solidFill>
                    <a:srgbClr val="000000"/>
                  </a:solidFill>
                </a:rPr>
                <a:t>Contract Negotiation</a:t>
              </a:r>
            </a:p>
          </p:txBody>
        </p:sp>
      </p:grpSp>
      <p:grpSp>
        <p:nvGrpSpPr>
          <p:cNvPr id="21" name="Group 20"/>
          <p:cNvGrpSpPr/>
          <p:nvPr/>
        </p:nvGrpSpPr>
        <p:grpSpPr>
          <a:xfrm>
            <a:off x="654725" y="3608677"/>
            <a:ext cx="7885545" cy="748891"/>
            <a:chOff x="654724" y="3608676"/>
            <a:chExt cx="7885545" cy="748891"/>
          </a:xfrm>
        </p:grpSpPr>
        <p:sp>
          <p:nvSpPr>
            <p:cNvPr id="16" name="Rounded Rectangle 15"/>
            <p:cNvSpPr/>
            <p:nvPr/>
          </p:nvSpPr>
          <p:spPr>
            <a:xfrm>
              <a:off x="654724" y="3608676"/>
              <a:ext cx="3478026" cy="74889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00" dirty="0">
                  <a:solidFill>
                    <a:srgbClr val="FFFFFF"/>
                  </a:solidFill>
                </a:rPr>
                <a:t>Responding to Change</a:t>
              </a:r>
            </a:p>
          </p:txBody>
        </p:sp>
        <p:sp>
          <p:nvSpPr>
            <p:cNvPr id="17" name="Rounded Rectangle 16"/>
            <p:cNvSpPr/>
            <p:nvPr/>
          </p:nvSpPr>
          <p:spPr>
            <a:xfrm>
              <a:off x="5062243" y="3608676"/>
              <a:ext cx="3478026" cy="74889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00" dirty="0">
                  <a:solidFill>
                    <a:srgbClr val="000000"/>
                  </a:solidFill>
                </a:rPr>
                <a:t>Following a Plan</a:t>
              </a:r>
            </a:p>
          </p:txBody>
        </p:sp>
      </p:grpSp>
      <p:pic>
        <p:nvPicPr>
          <p:cNvPr id="7170" name="Picture 2" descr="C:\Users\ramosa\AppData\Local\Microsoft\Windows\Temporary Internet Files\Content.IE5\AKSF3363\Thumb_down_icon.svg[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974997" y="2432816"/>
            <a:ext cx="1118253" cy="111825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ramosa\AppData\Local\Microsoft\Windows\Temporary Internet Files\Content.IE5\FZAKPSIP\Circle-Thumb[1].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83609" y="2141634"/>
            <a:ext cx="948580" cy="948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7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Agile Concepts – Iterative Development</a:t>
            </a:r>
          </a:p>
        </p:txBody>
      </p:sp>
      <p:sp>
        <p:nvSpPr>
          <p:cNvPr id="4" name="Content Placeholder 3"/>
          <p:cNvSpPr>
            <a:spLocks noGrp="1"/>
          </p:cNvSpPr>
          <p:nvPr>
            <p:ph sz="quarter" idx="4294967295"/>
          </p:nvPr>
        </p:nvSpPr>
        <p:spPr>
          <a:xfrm>
            <a:off x="285750" y="1017588"/>
            <a:ext cx="8348584" cy="3440112"/>
          </a:xfrm>
          <a:prstGeom prst="rect">
            <a:avLst/>
          </a:prstGeom>
        </p:spPr>
        <p:txBody>
          <a:bodyPr>
            <a:normAutofit/>
          </a:bodyPr>
          <a:lstStyle/>
          <a:p>
            <a:r>
              <a:rPr lang="en-US" sz="2400" dirty="0">
                <a:latin typeface="+mn-lt"/>
              </a:rPr>
              <a:t>Iterative and Incremental development</a:t>
            </a:r>
          </a:p>
          <a:p>
            <a:r>
              <a:rPr lang="en-US" sz="2400" dirty="0">
                <a:latin typeface="+mn-lt"/>
              </a:rPr>
              <a:t>Focus on MVP (Minimum Viable Product)</a:t>
            </a:r>
          </a:p>
          <a:p>
            <a:r>
              <a:rPr lang="en-US" sz="2400" dirty="0">
                <a:latin typeface="+mn-lt"/>
              </a:rPr>
              <a:t>Welcome changing requirements, even late in development</a:t>
            </a:r>
          </a:p>
        </p:txBody>
      </p:sp>
    </p:spTree>
    <p:extLst>
      <p:ext uri="{BB962C8B-B14F-4D97-AF65-F5344CB8AC3E}">
        <p14:creationId xmlns:p14="http://schemas.microsoft.com/office/powerpoint/2010/main" val="219631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7390" y="2531047"/>
            <a:ext cx="8071718" cy="225118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zh-CN" altLang="en-US" sz="1013">
              <a:solidFill>
                <a:srgbClr val="0076CE"/>
              </a:solidFill>
              <a:latin typeface="Arial"/>
              <a:ea typeface="黑体" panose="02010609060101010101" pitchFamily="49" charset="-122"/>
            </a:endParaRPr>
          </a:p>
        </p:txBody>
      </p:sp>
      <p:pic>
        <p:nvPicPr>
          <p:cNvPr id="4" name="Picture 3">
            <a:extLst>
              <a:ext uri="{FF2B5EF4-FFF2-40B4-BE49-F238E27FC236}">
                <a16:creationId xmlns:a16="http://schemas.microsoft.com/office/drawing/2014/main" id="{2707C857-37E4-4CC6-90E4-0168BE187A0C}"/>
              </a:ext>
            </a:extLst>
          </p:cNvPr>
          <p:cNvPicPr>
            <a:picLocks noChangeAspect="1"/>
          </p:cNvPicPr>
          <p:nvPr/>
        </p:nvPicPr>
        <p:blipFill>
          <a:blip r:embed="rId3"/>
          <a:stretch>
            <a:fillRect/>
          </a:stretch>
        </p:blipFill>
        <p:spPr>
          <a:xfrm>
            <a:off x="2000417" y="2948768"/>
            <a:ext cx="5692140" cy="1833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929B6417-3647-4AD2-8561-D37E5291E183}"/>
              </a:ext>
            </a:extLst>
          </p:cNvPr>
          <p:cNvPicPr>
            <a:picLocks noChangeAspect="1"/>
          </p:cNvPicPr>
          <p:nvPr/>
        </p:nvPicPr>
        <p:blipFill>
          <a:blip r:embed="rId4"/>
          <a:stretch>
            <a:fillRect/>
          </a:stretch>
        </p:blipFill>
        <p:spPr>
          <a:xfrm>
            <a:off x="214313" y="831908"/>
            <a:ext cx="5404198" cy="1816829"/>
          </a:xfrm>
          <a:prstGeom prst="rect">
            <a:avLst/>
          </a:prstGeom>
          <a:ln>
            <a:noFill/>
          </a:ln>
          <a:effectLst>
            <a:outerShdw blurRad="292100" dist="139700" dir="2700000" algn="tl" rotWithShape="0">
              <a:srgbClr val="333333">
                <a:alpha val="65000"/>
              </a:srgbClr>
            </a:outerShdw>
          </a:effectLst>
        </p:spPr>
      </p:pic>
      <p:sp>
        <p:nvSpPr>
          <p:cNvPr id="7" name="Title 6">
            <a:extLst>
              <a:ext uri="{FF2B5EF4-FFF2-40B4-BE49-F238E27FC236}">
                <a16:creationId xmlns:a16="http://schemas.microsoft.com/office/drawing/2014/main" id="{C372F8EF-2D65-4B7E-94D6-D320EB44C1AC}"/>
              </a:ext>
            </a:extLst>
          </p:cNvPr>
          <p:cNvSpPr>
            <a:spLocks noGrp="1"/>
          </p:cNvSpPr>
          <p:nvPr>
            <p:ph type="title"/>
          </p:nvPr>
        </p:nvSpPr>
        <p:spPr/>
        <p:txBody>
          <a:bodyPr/>
          <a:lstStyle/>
          <a:p>
            <a:r>
              <a:rPr lang="en-US">
                <a:solidFill>
                  <a:srgbClr val="0070C0"/>
                </a:solidFill>
                <a:latin typeface="Calibri" panose="020F0502020204030204" pitchFamily="34" charset="0"/>
                <a:cs typeface="Calibri" panose="020F0502020204030204" pitchFamily="34" charset="0"/>
              </a:rPr>
              <a:t>Minimum Viable Product- an Example of Agile Approach</a:t>
            </a:r>
          </a:p>
        </p:txBody>
      </p:sp>
    </p:spTree>
    <p:extLst>
      <p:ext uri="{BB962C8B-B14F-4D97-AF65-F5344CB8AC3E}">
        <p14:creationId xmlns:p14="http://schemas.microsoft.com/office/powerpoint/2010/main" val="327284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Agile Concepts - People</a:t>
            </a:r>
          </a:p>
        </p:txBody>
      </p:sp>
      <p:sp>
        <p:nvSpPr>
          <p:cNvPr id="4" name="Content Placeholder 3"/>
          <p:cNvSpPr>
            <a:spLocks noGrp="1"/>
          </p:cNvSpPr>
          <p:nvPr>
            <p:ph sz="quarter" idx="4294967295"/>
          </p:nvPr>
        </p:nvSpPr>
        <p:spPr>
          <a:xfrm>
            <a:off x="366712" y="1066079"/>
            <a:ext cx="8410575" cy="3440112"/>
          </a:xfrm>
          <a:prstGeom prst="rect">
            <a:avLst/>
          </a:prstGeom>
        </p:spPr>
        <p:txBody>
          <a:bodyPr>
            <a:normAutofit/>
          </a:bodyPr>
          <a:lstStyle/>
          <a:p>
            <a:r>
              <a:rPr lang="en-US" dirty="0">
                <a:latin typeface="+mn-lt"/>
              </a:rPr>
              <a:t>Self organizing teams</a:t>
            </a:r>
          </a:p>
          <a:p>
            <a:r>
              <a:rPr lang="en-US" dirty="0">
                <a:latin typeface="+mn-lt"/>
              </a:rPr>
              <a:t>Business and developers work together = SCRUM</a:t>
            </a:r>
          </a:p>
          <a:p>
            <a:r>
              <a:rPr lang="en-AU" dirty="0"/>
              <a:t>Product Owner: Owns the backlog, prioritizes</a:t>
            </a:r>
          </a:p>
          <a:p>
            <a:r>
              <a:rPr lang="en-US" dirty="0">
                <a:latin typeface="+mn-lt"/>
              </a:rPr>
              <a:t>Scrum Master: Just a facilitator, with no management authority. Removes roadblocks</a:t>
            </a:r>
          </a:p>
          <a:p>
            <a:pPr lvl="1"/>
            <a:r>
              <a:rPr lang="en-AU" dirty="0"/>
              <a:t>Whole team is responsible for Planning and Scheduling </a:t>
            </a:r>
            <a:endParaRPr lang="en-US" dirty="0">
              <a:latin typeface="+mn-lt"/>
            </a:endParaRPr>
          </a:p>
          <a:p>
            <a:r>
              <a:rPr lang="en-AU" dirty="0">
                <a:latin typeface="+mn-lt"/>
              </a:rPr>
              <a:t>Development Team</a:t>
            </a:r>
            <a:endParaRPr lang="en-US" dirty="0">
              <a:latin typeface="+mn-lt"/>
            </a:endParaRPr>
          </a:p>
        </p:txBody>
      </p:sp>
    </p:spTree>
    <p:extLst>
      <p:ext uri="{BB962C8B-B14F-4D97-AF65-F5344CB8AC3E}">
        <p14:creationId xmlns:p14="http://schemas.microsoft.com/office/powerpoint/2010/main" val="3906659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Agile Concepts – Process I</a:t>
            </a:r>
          </a:p>
        </p:txBody>
      </p:sp>
      <p:sp>
        <p:nvSpPr>
          <p:cNvPr id="4" name="Content Placeholder 3"/>
          <p:cNvSpPr>
            <a:spLocks noGrp="1"/>
          </p:cNvSpPr>
          <p:nvPr>
            <p:ph idx="1"/>
          </p:nvPr>
        </p:nvSpPr>
        <p:spPr>
          <a:xfrm>
            <a:off x="285750" y="914399"/>
            <a:ext cx="8572500" cy="3314700"/>
          </a:xfrm>
          <a:prstGeom prst="rect">
            <a:avLst/>
          </a:prstGeom>
        </p:spPr>
        <p:txBody>
          <a:bodyPr>
            <a:normAutofit/>
          </a:bodyPr>
          <a:lstStyle/>
          <a:p>
            <a:r>
              <a:rPr lang="en-US" sz="2400" dirty="0">
                <a:latin typeface="+mn-lt"/>
              </a:rPr>
              <a:t>Continuous delivery of ‘working’ software</a:t>
            </a:r>
          </a:p>
          <a:p>
            <a:r>
              <a:rPr lang="en-US" sz="2400" dirty="0">
                <a:latin typeface="+mn-lt"/>
              </a:rPr>
              <a:t>In short cycles called Sprints</a:t>
            </a:r>
          </a:p>
          <a:p>
            <a:pPr lvl="1"/>
            <a:r>
              <a:rPr lang="en-US" sz="1800" dirty="0">
                <a:latin typeface="+mn-lt"/>
              </a:rPr>
              <a:t>1-4 weeks duration, typically 2</a:t>
            </a:r>
          </a:p>
          <a:p>
            <a:r>
              <a:rPr lang="en-AU" sz="2400" dirty="0">
                <a:latin typeface="+mn-lt"/>
              </a:rPr>
              <a:t>Start with ‘sprint planning session’</a:t>
            </a:r>
          </a:p>
          <a:p>
            <a:r>
              <a:rPr lang="en-AU" sz="2400" dirty="0">
                <a:latin typeface="+mn-lt"/>
              </a:rPr>
              <a:t>Daily Stand-up (done, issues, next)</a:t>
            </a:r>
          </a:p>
          <a:p>
            <a:pPr lvl="1"/>
            <a:r>
              <a:rPr lang="en-AU" sz="1800" dirty="0">
                <a:latin typeface="+mn-lt"/>
              </a:rPr>
              <a:t>‘Walk the board’</a:t>
            </a:r>
          </a:p>
          <a:p>
            <a:r>
              <a:rPr lang="en-AU" sz="2400" dirty="0">
                <a:latin typeface="+mn-lt"/>
              </a:rPr>
              <a:t>End with ‘sprint retrospect’ and demo</a:t>
            </a:r>
            <a:endParaRPr lang="en-US" sz="2400" dirty="0">
              <a:latin typeface="+mn-lt"/>
            </a:endParaRPr>
          </a:p>
        </p:txBody>
      </p:sp>
      <p:pic>
        <p:nvPicPr>
          <p:cNvPr id="5" name="Picture 4" descr="http://www.mobiblossom.com/images/agile.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32918" y="1058816"/>
            <a:ext cx="3025867" cy="3025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310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50" y="1162234"/>
            <a:ext cx="7486650" cy="747897"/>
          </a:xfrm>
        </p:spPr>
        <p:txBody>
          <a:bodyPr/>
          <a:lstStyle/>
          <a:p>
            <a:r>
              <a:rPr lang="en-US" dirty="0"/>
              <a:t>Introduction</a:t>
            </a:r>
          </a:p>
        </p:txBody>
      </p:sp>
      <p:sp>
        <p:nvSpPr>
          <p:cNvPr id="3" name="Subtitle 2"/>
          <p:cNvSpPr>
            <a:spLocks noGrp="1"/>
          </p:cNvSpPr>
          <p:nvPr>
            <p:ph type="subTitle" idx="1"/>
          </p:nvPr>
        </p:nvSpPr>
        <p:spPr/>
        <p:txBody>
          <a:bodyPr/>
          <a:lstStyle/>
          <a:p>
            <a:r>
              <a:rPr lang="en-US" dirty="0"/>
              <a:t>Piper Bootcamp</a:t>
            </a:r>
          </a:p>
          <a:p>
            <a:endParaRPr lang="en-US" dirty="0"/>
          </a:p>
          <a:p>
            <a:r>
              <a:rPr lang="en-US" dirty="0"/>
              <a:t>Astri</a:t>
            </a:r>
          </a:p>
        </p:txBody>
      </p:sp>
    </p:spTree>
    <p:extLst>
      <p:ext uri="{BB962C8B-B14F-4D97-AF65-F5344CB8AC3E}">
        <p14:creationId xmlns:p14="http://schemas.microsoft.com/office/powerpoint/2010/main" val="231971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Agile Concepts – Process II</a:t>
            </a:r>
          </a:p>
        </p:txBody>
      </p:sp>
      <p:sp>
        <p:nvSpPr>
          <p:cNvPr id="4" name="Content Placeholder 3"/>
          <p:cNvSpPr>
            <a:spLocks noGrp="1"/>
          </p:cNvSpPr>
          <p:nvPr>
            <p:ph idx="1"/>
          </p:nvPr>
        </p:nvSpPr>
        <p:spPr>
          <a:xfrm>
            <a:off x="285750" y="914400"/>
            <a:ext cx="8572500" cy="3314700"/>
          </a:xfrm>
          <a:prstGeom prst="rect">
            <a:avLst/>
          </a:prstGeom>
          <a:noFill/>
        </p:spPr>
        <p:txBody>
          <a:bodyPr>
            <a:normAutofit lnSpcReduction="10000"/>
          </a:bodyPr>
          <a:lstStyle/>
          <a:p>
            <a:r>
              <a:rPr lang="en-AU" sz="2800" dirty="0">
                <a:latin typeface="+mn-lt"/>
              </a:rPr>
              <a:t>User stories/Epics</a:t>
            </a:r>
          </a:p>
          <a:p>
            <a:pPr marL="514337" lvl="1" indent="0">
              <a:buNone/>
            </a:pPr>
            <a:r>
              <a:rPr lang="en-US" sz="2400" i="1" dirty="0">
                <a:solidFill>
                  <a:schemeClr val="accent1">
                    <a:lumMod val="60000"/>
                    <a:lumOff val="40000"/>
                  </a:schemeClr>
                </a:solidFill>
                <a:latin typeface="+mn-lt"/>
              </a:rPr>
              <a:t>As a {x}, I want {y} in order to {z}.</a:t>
            </a:r>
            <a:endParaRPr lang="en-AU" sz="2400" i="1" dirty="0">
              <a:solidFill>
                <a:schemeClr val="accent1">
                  <a:lumMod val="60000"/>
                  <a:lumOff val="40000"/>
                </a:schemeClr>
              </a:solidFill>
              <a:latin typeface="+mn-lt"/>
            </a:endParaRPr>
          </a:p>
          <a:p>
            <a:r>
              <a:rPr lang="en-AU" sz="2800" dirty="0">
                <a:latin typeface="+mn-lt"/>
              </a:rPr>
              <a:t>Product Backlog</a:t>
            </a:r>
          </a:p>
          <a:p>
            <a:r>
              <a:rPr lang="en-AU" sz="2800" dirty="0"/>
              <a:t>Agile Board / Scrum Board</a:t>
            </a:r>
          </a:p>
          <a:p>
            <a:pPr lvl="1"/>
            <a:r>
              <a:rPr lang="en-AU" sz="2400" dirty="0">
                <a:latin typeface="+mn-lt"/>
              </a:rPr>
              <a:t>Release Backlog </a:t>
            </a:r>
            <a:r>
              <a:rPr lang="en-AU" sz="2400" dirty="0">
                <a:latin typeface="+mn-lt"/>
                <a:sym typeface="Wingdings" panose="05000000000000000000" pitchFamily="2" charset="2"/>
              </a:rPr>
              <a:t> </a:t>
            </a:r>
            <a:r>
              <a:rPr lang="en-AU" sz="2400" dirty="0">
                <a:latin typeface="+mn-lt"/>
              </a:rPr>
              <a:t>Workflow </a:t>
            </a:r>
            <a:r>
              <a:rPr lang="en-AU" sz="2400" dirty="0">
                <a:latin typeface="+mn-lt"/>
                <a:sym typeface="Wingdings" panose="05000000000000000000" pitchFamily="2" charset="2"/>
              </a:rPr>
              <a:t> </a:t>
            </a:r>
            <a:r>
              <a:rPr lang="en-AU" sz="2400" dirty="0">
                <a:latin typeface="+mn-lt"/>
              </a:rPr>
              <a:t>‘Done pile’</a:t>
            </a:r>
          </a:p>
          <a:p>
            <a:pPr lvl="1"/>
            <a:r>
              <a:rPr lang="en-AU" sz="2400" dirty="0">
                <a:ln>
                  <a:solidFill>
                    <a:schemeClr val="accent2">
                      <a:lumMod val="75000"/>
                    </a:schemeClr>
                  </a:solidFill>
                </a:ln>
                <a:noFill/>
                <a:latin typeface="+mn-lt"/>
                <a:hlinkClick r:id="rId3"/>
              </a:rPr>
              <a:t>Video: “Scrum in under 10 minutes”</a:t>
            </a:r>
            <a:endParaRPr lang="en-AU" sz="2400" dirty="0">
              <a:ln>
                <a:solidFill>
                  <a:schemeClr val="accent2">
                    <a:lumMod val="75000"/>
                  </a:schemeClr>
                </a:solidFill>
              </a:ln>
              <a:noFill/>
              <a:latin typeface="+mn-lt"/>
            </a:endParaRPr>
          </a:p>
          <a:p>
            <a:r>
              <a:rPr lang="en-AU" sz="2800" dirty="0">
                <a:latin typeface="+mn-lt"/>
              </a:rPr>
              <a:t>Scrum </a:t>
            </a:r>
            <a:r>
              <a:rPr lang="en-AU" sz="2800" dirty="0" err="1">
                <a:latin typeface="+mn-lt"/>
              </a:rPr>
              <a:t>vs</a:t>
            </a:r>
            <a:r>
              <a:rPr lang="en-AU" sz="2800" dirty="0">
                <a:latin typeface="+mn-lt"/>
              </a:rPr>
              <a:t> ‘</a:t>
            </a:r>
            <a:r>
              <a:rPr lang="en-AU" sz="2800" dirty="0" err="1">
                <a:latin typeface="+mn-lt"/>
              </a:rPr>
              <a:t>Kanban</a:t>
            </a:r>
            <a:r>
              <a:rPr lang="en-AU" sz="2800" dirty="0">
                <a:latin typeface="+mn-lt"/>
              </a:rPr>
              <a:t>’ </a:t>
            </a:r>
            <a:r>
              <a:rPr lang="en-AU" sz="2800" dirty="0">
                <a:latin typeface="+mn-lt"/>
                <a:sym typeface="Wingdings" panose="05000000000000000000" pitchFamily="2" charset="2"/>
              </a:rPr>
              <a:t> service and support</a:t>
            </a:r>
          </a:p>
          <a:p>
            <a:pPr marL="0" indent="0">
              <a:buNone/>
            </a:pPr>
            <a:endParaRPr lang="en-AU" sz="2800" dirty="0">
              <a:latin typeface="+mn-lt"/>
            </a:endParaRPr>
          </a:p>
          <a:p>
            <a:endParaRPr lang="en-AU" sz="2800" dirty="0">
              <a:latin typeface="+mn-lt"/>
            </a:endParaRPr>
          </a:p>
          <a:p>
            <a:endParaRPr lang="en-US" sz="2800" dirty="0">
              <a:latin typeface="+mn-lt"/>
            </a:endParaRPr>
          </a:p>
        </p:txBody>
      </p:sp>
    </p:spTree>
    <p:extLst>
      <p:ext uri="{BB962C8B-B14F-4D97-AF65-F5344CB8AC3E}">
        <p14:creationId xmlns:p14="http://schemas.microsoft.com/office/powerpoint/2010/main" val="2831909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a:off x="747303" y="900000"/>
            <a:ext cx="7511203" cy="3217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fr-FR" altLang="zh-CN" dirty="0" err="1"/>
              <a:t>Scrum</a:t>
            </a:r>
            <a:r>
              <a:rPr lang="fr-FR" altLang="zh-CN" dirty="0"/>
              <a:t> </a:t>
            </a:r>
            <a:r>
              <a:rPr lang="fr-FR" altLang="zh-CN" dirty="0" err="1"/>
              <a:t>Board</a:t>
            </a:r>
            <a:endParaRPr lang="fr-FR" dirty="0"/>
          </a:p>
        </p:txBody>
      </p:sp>
    </p:spTree>
    <p:extLst>
      <p:ext uri="{BB962C8B-B14F-4D97-AF65-F5344CB8AC3E}">
        <p14:creationId xmlns:p14="http://schemas.microsoft.com/office/powerpoint/2010/main" val="3874836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50" y="1162234"/>
            <a:ext cx="7486650" cy="747897"/>
          </a:xfrm>
        </p:spPr>
        <p:txBody>
          <a:bodyPr/>
          <a:lstStyle/>
          <a:p>
            <a:r>
              <a:rPr lang="en-US" dirty="0"/>
              <a:t>DevOps</a:t>
            </a:r>
          </a:p>
        </p:txBody>
      </p:sp>
      <p:sp>
        <p:nvSpPr>
          <p:cNvPr id="3" name="Subtitle 2"/>
          <p:cNvSpPr>
            <a:spLocks noGrp="1"/>
          </p:cNvSpPr>
          <p:nvPr>
            <p:ph type="subTitle" idx="1"/>
          </p:nvPr>
        </p:nvSpPr>
        <p:spPr/>
        <p:txBody>
          <a:bodyPr/>
          <a:lstStyle/>
          <a:p>
            <a:r>
              <a:rPr lang="en-US" dirty="0"/>
              <a:t>Piper Bootcamp: Module 3</a:t>
            </a:r>
          </a:p>
          <a:p>
            <a:endParaRPr lang="en-US" dirty="0"/>
          </a:p>
          <a:p>
            <a:r>
              <a:rPr lang="en-US" dirty="0"/>
              <a:t>Astri</a:t>
            </a:r>
          </a:p>
        </p:txBody>
      </p:sp>
    </p:spTree>
    <p:extLst>
      <p:ext uri="{BB962C8B-B14F-4D97-AF65-F5344CB8AC3E}">
        <p14:creationId xmlns:p14="http://schemas.microsoft.com/office/powerpoint/2010/main" val="555289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What about </a:t>
            </a:r>
            <a:r>
              <a:rPr lang="en-US" dirty="0" err="1">
                <a:latin typeface="+mj-lt"/>
              </a:rPr>
              <a:t>DevOps</a:t>
            </a:r>
            <a:r>
              <a:rPr lang="en-US" dirty="0">
                <a:latin typeface="+mj-lt"/>
              </a:rPr>
              <a:t>?</a:t>
            </a:r>
          </a:p>
        </p:txBody>
      </p:sp>
      <p:sp>
        <p:nvSpPr>
          <p:cNvPr id="4" name="Content Placeholder 3"/>
          <p:cNvSpPr>
            <a:spLocks noGrp="1"/>
          </p:cNvSpPr>
          <p:nvPr>
            <p:ph type="subTitle" idx="1"/>
          </p:nvPr>
        </p:nvSpPr>
        <p:spPr>
          <a:prstGeom prst="rect">
            <a:avLst/>
          </a:prstGeom>
        </p:spPr>
        <p:txBody>
          <a:bodyPr>
            <a:normAutofit/>
          </a:bodyPr>
          <a:lstStyle/>
          <a:p>
            <a:pPr marL="0" indent="0">
              <a:buNone/>
            </a:pPr>
            <a:r>
              <a:rPr lang="en-US" dirty="0">
                <a:latin typeface="+mj-lt"/>
              </a:rPr>
              <a:t>First two famous quotes:</a:t>
            </a:r>
          </a:p>
          <a:p>
            <a:endParaRPr lang="en-US" dirty="0">
              <a:latin typeface="+mj-lt"/>
            </a:endParaRPr>
          </a:p>
        </p:txBody>
      </p:sp>
      <p:sp>
        <p:nvSpPr>
          <p:cNvPr id="5" name="Content Placeholder 3"/>
          <p:cNvSpPr txBox="1">
            <a:spLocks/>
          </p:cNvSpPr>
          <p:nvPr/>
        </p:nvSpPr>
        <p:spPr bwMode="gray">
          <a:xfrm>
            <a:off x="293783" y="1257476"/>
            <a:ext cx="8410575" cy="1546530"/>
          </a:xfrm>
          <a:prstGeom prst="rect">
            <a:avLst/>
          </a:prstGeom>
        </p:spPr>
        <p:style>
          <a:lnRef idx="1">
            <a:schemeClr val="accent6"/>
          </a:lnRef>
          <a:fillRef idx="2">
            <a:schemeClr val="accent6"/>
          </a:fillRef>
          <a:effectRef idx="1">
            <a:schemeClr val="accent6"/>
          </a:effectRef>
          <a:fontRef idx="minor">
            <a:schemeClr val="dk1"/>
          </a:fontRef>
        </p:style>
        <p:txBody>
          <a:bodyPr lIns="0" tIns="0" rIns="0" bIns="0">
            <a:norm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3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3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3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3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200"/>
              </a:spcBef>
              <a:spcAft>
                <a:spcPts val="0"/>
              </a:spcAft>
              <a:buClr>
                <a:srgbClr val="3892D0"/>
              </a:buClr>
              <a:buSzTx/>
              <a:buFont typeface="Arial" pitchFamily="34" charset="0"/>
              <a:buNone/>
              <a:tabLst/>
              <a:defRPr/>
            </a:pPr>
            <a:r>
              <a:rPr kumimoji="0" lang="en-US" sz="2800" b="0" i="1" u="none" strike="noStrike" kern="1200" cap="none" spc="0" normalizeH="0" baseline="0" noProof="0" dirty="0">
                <a:ln>
                  <a:noFill/>
                </a:ln>
                <a:solidFill>
                  <a:srgbClr val="4D4D4D"/>
                </a:solidFill>
                <a:effectLst/>
                <a:uLnTx/>
                <a:uFillTx/>
                <a:latin typeface="Times New Roman" panose="02020603050405020304" pitchFamily="18" charset="0"/>
                <a:ea typeface="+mn-ea"/>
                <a:cs typeface="Times New Roman" panose="02020603050405020304" pitchFamily="18" charset="0"/>
              </a:rPr>
              <a:t>	I didn’t change anything!</a:t>
            </a:r>
          </a:p>
          <a:p>
            <a:pPr marL="457189" marR="0" lvl="1" indent="0" algn="l" defTabSz="914400" rtl="0" eaLnBrk="1" fontAlgn="auto" latinLnBrk="0" hangingPunct="1">
              <a:lnSpc>
                <a:spcPct val="150000"/>
              </a:lnSpc>
              <a:spcBef>
                <a:spcPts val="300"/>
              </a:spcBef>
              <a:spcAft>
                <a:spcPts val="0"/>
              </a:spcAft>
              <a:buClr>
                <a:srgbClr val="3892D0"/>
              </a:buClr>
              <a:buSzTx/>
              <a:buFont typeface="Arial" pitchFamily="34" charset="0"/>
              <a:buNone/>
              <a:tabLst/>
              <a:defRPr/>
            </a:pPr>
            <a:r>
              <a:rPr kumimoji="0" lang="en-US" sz="2400" b="0" i="0" u="none" strike="noStrike" kern="1200" cap="none" spc="0" normalizeH="0" baseline="0" noProof="0" dirty="0">
                <a:ln>
                  <a:noFill/>
                </a:ln>
                <a:solidFill>
                  <a:srgbClr val="4D4D4D"/>
                </a:solidFill>
                <a:effectLst/>
                <a:uLnTx/>
                <a:uFillTx/>
                <a:latin typeface="Arial" panose="020B0604020202020204"/>
                <a:ea typeface="+mn-ea"/>
                <a:cs typeface="+mn-cs"/>
              </a:rPr>
              <a:t>		 -- every developer</a:t>
            </a:r>
          </a:p>
        </p:txBody>
      </p:sp>
      <p:sp>
        <p:nvSpPr>
          <p:cNvPr id="6" name="Content Placeholder 3"/>
          <p:cNvSpPr txBox="1">
            <a:spLocks/>
          </p:cNvSpPr>
          <p:nvPr/>
        </p:nvSpPr>
        <p:spPr bwMode="gray">
          <a:xfrm>
            <a:off x="285750" y="2919221"/>
            <a:ext cx="8410575" cy="1440175"/>
          </a:xfrm>
          <a:prstGeom prst="rect">
            <a:avLst/>
          </a:prstGeom>
          <a:solidFill>
            <a:schemeClr val="accent3">
              <a:lumMod val="40000"/>
              <a:lumOff val="60000"/>
            </a:schemeClr>
          </a:solidFill>
        </p:spPr>
        <p:style>
          <a:lnRef idx="1">
            <a:schemeClr val="accent3"/>
          </a:lnRef>
          <a:fillRef idx="2">
            <a:schemeClr val="accent3"/>
          </a:fillRef>
          <a:effectRef idx="1">
            <a:schemeClr val="accent3"/>
          </a:effectRef>
          <a:fontRef idx="minor">
            <a:schemeClr val="dk1"/>
          </a:fontRef>
        </p:style>
        <p:txBody>
          <a:bodyPr lIns="0" tIns="0" rIns="0" bIns="0">
            <a:norm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3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3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3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3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200"/>
              </a:spcBef>
              <a:spcAft>
                <a:spcPts val="0"/>
              </a:spcAft>
              <a:buClr>
                <a:srgbClr val="3892D0"/>
              </a:buClr>
              <a:buSzTx/>
              <a:buFont typeface="Arial" pitchFamily="34" charset="0"/>
              <a:buNone/>
              <a:tabLst/>
              <a:defRPr/>
            </a:pPr>
            <a:r>
              <a:rPr kumimoji="0" lang="en-US" sz="2800" b="0" i="1" u="none" strike="noStrike" kern="1200" cap="none" spc="0" normalizeH="0" baseline="0" noProof="0" dirty="0">
                <a:ln>
                  <a:noFill/>
                </a:ln>
                <a:solidFill>
                  <a:srgbClr val="4D4D4D"/>
                </a:solidFill>
                <a:effectLst/>
                <a:uLnTx/>
                <a:uFillTx/>
                <a:latin typeface="Times New Roman" panose="02020603050405020304" pitchFamily="18" charset="0"/>
                <a:ea typeface="+mn-ea"/>
                <a:cs typeface="Times New Roman" panose="02020603050405020304" pitchFamily="18" charset="0"/>
              </a:rPr>
              <a:t>	Well the environment didn't change!</a:t>
            </a:r>
          </a:p>
          <a:p>
            <a:pPr marL="457189" marR="0" lvl="1" indent="0" algn="l" defTabSz="914400" rtl="0" eaLnBrk="1" fontAlgn="auto" latinLnBrk="0" hangingPunct="1">
              <a:lnSpc>
                <a:spcPct val="150000"/>
              </a:lnSpc>
              <a:spcBef>
                <a:spcPts val="300"/>
              </a:spcBef>
              <a:spcAft>
                <a:spcPts val="0"/>
              </a:spcAft>
              <a:buClr>
                <a:srgbClr val="3892D0"/>
              </a:buClr>
              <a:buSzTx/>
              <a:buFont typeface="Arial" pitchFamily="34" charset="0"/>
              <a:buNone/>
              <a:tabLst/>
              <a:defRPr/>
            </a:pPr>
            <a:r>
              <a:rPr kumimoji="0" lang="en-US" sz="2400" b="0" i="0" u="none" strike="noStrike" kern="1200" cap="none" spc="0" normalizeH="0" baseline="0" noProof="0" dirty="0">
                <a:ln>
                  <a:noFill/>
                </a:ln>
                <a:solidFill>
                  <a:srgbClr val="4D4D4D"/>
                </a:solidFill>
                <a:effectLst/>
                <a:uLnTx/>
                <a:uFillTx/>
                <a:latin typeface="Arial" panose="020B0604020202020204"/>
                <a:ea typeface="+mn-ea"/>
                <a:cs typeface="+mn-cs"/>
              </a:rPr>
              <a:t>		 -- every ops person, ever.</a:t>
            </a:r>
          </a:p>
          <a:p>
            <a:pPr marL="228600" marR="0" lvl="0" indent="-228600" algn="l" defTabSz="914400" rtl="0" eaLnBrk="1" fontAlgn="auto" latinLnBrk="0" hangingPunct="1">
              <a:lnSpc>
                <a:spcPct val="100000"/>
              </a:lnSpc>
              <a:spcBef>
                <a:spcPts val="1200"/>
              </a:spcBef>
              <a:spcAft>
                <a:spcPts val="0"/>
              </a:spcAft>
              <a:buClr>
                <a:srgbClr val="3892D0"/>
              </a:buClr>
              <a:buSzTx/>
              <a:buFont typeface="Arial" pitchFamily="34" charset="0"/>
              <a:buChar char="•"/>
              <a:tabLst/>
              <a:defRPr/>
            </a:pPr>
            <a:endParaRPr kumimoji="0" lang="en-US" sz="2800" b="0" i="0" u="none" strike="noStrike" kern="1200" cap="none" spc="0" normalizeH="0" baseline="0" noProof="0" dirty="0">
              <a:ln>
                <a:noFill/>
              </a:ln>
              <a:solidFill>
                <a:srgbClr val="4D4D4D"/>
              </a:solidFill>
              <a:effectLst/>
              <a:uLnTx/>
              <a:uFillTx/>
              <a:latin typeface="Arial" panose="020B0604020202020204"/>
              <a:ea typeface="+mn-ea"/>
              <a:cs typeface="+mn-cs"/>
            </a:endParaRPr>
          </a:p>
        </p:txBody>
      </p:sp>
      <p:sp>
        <p:nvSpPr>
          <p:cNvPr id="3" name="TextBox 2"/>
          <p:cNvSpPr txBox="1"/>
          <p:nvPr/>
        </p:nvSpPr>
        <p:spPr>
          <a:xfrm>
            <a:off x="4606228" y="1996699"/>
            <a:ext cx="1152140"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400" b="0" i="0" u="none" strike="noStrike" kern="1200" cap="none" spc="0" normalizeH="0" baseline="0" noProof="0" dirty="0">
                <a:ln>
                  <a:noFill/>
                </a:ln>
                <a:solidFill>
                  <a:srgbClr val="4D4D4D"/>
                </a:solidFill>
                <a:effectLst/>
                <a:uLnTx/>
                <a:uFillTx/>
                <a:latin typeface="Arial" panose="020B0604020202020204"/>
                <a:ea typeface="+mn-ea"/>
                <a:cs typeface="+mn-cs"/>
              </a:rPr>
              <a:t>ever</a:t>
            </a:r>
          </a:p>
        </p:txBody>
      </p:sp>
    </p:spTree>
    <p:extLst>
      <p:ext uri="{BB962C8B-B14F-4D97-AF65-F5344CB8AC3E}">
        <p14:creationId xmlns:p14="http://schemas.microsoft.com/office/powerpoint/2010/main" val="296381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10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bg/>
                                          </p:spTgt>
                                        </p:tgtEl>
                                        <p:attrNameLst>
                                          <p:attrName>style.visibility</p:attrName>
                                        </p:attrNameLst>
                                      </p:cBhvr>
                                      <p:to>
                                        <p:strVal val="visible"/>
                                      </p:to>
                                    </p:set>
                                    <p:animEffect transition="in" filter="fade">
                                      <p:cBhvr>
                                        <p:cTn id="26" dur="500"/>
                                        <p:tgtEl>
                                          <p:spTgt spid="6">
                                            <p:bg/>
                                          </p:spTgt>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1" end="1"/>
                                            </p:txEl>
                                          </p:spTgt>
                                        </p:tgtEl>
                                        <p:attrNameLst>
                                          <p:attrName>style.visibility</p:attrName>
                                        </p:attrNameLst>
                                      </p:cBhvr>
                                      <p:to>
                                        <p:strVal val="visible"/>
                                      </p:to>
                                    </p:set>
                                    <p:animEffect transition="in" filter="fade">
                                      <p:cBhvr>
                                        <p:cTn id="3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animBg="1"/>
      <p:bldP spid="6" grpId="0" build="p" bldLvl="2"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What is </a:t>
            </a:r>
            <a:r>
              <a:rPr lang="en-US" dirty="0" err="1">
                <a:latin typeface="+mj-lt"/>
              </a:rPr>
              <a:t>DevOps</a:t>
            </a:r>
            <a:r>
              <a:rPr lang="en-US" dirty="0">
                <a:latin typeface="+mj-lt"/>
              </a:rPr>
              <a:t>?</a:t>
            </a:r>
          </a:p>
        </p:txBody>
      </p:sp>
      <p:graphicFrame>
        <p:nvGraphicFramePr>
          <p:cNvPr id="3" name="Diagram 2"/>
          <p:cNvGraphicFramePr/>
          <p:nvPr/>
        </p:nvGraphicFramePr>
        <p:xfrm>
          <a:off x="372176" y="729239"/>
          <a:ext cx="8342673" cy="3802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4483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6644F-A4C5-4D68-91A4-ED0B35152039}"/>
              </a:ext>
            </a:extLst>
          </p:cNvPr>
          <p:cNvSpPr>
            <a:spLocks noGrp="1"/>
          </p:cNvSpPr>
          <p:nvPr>
            <p:ph type="title"/>
          </p:nvPr>
        </p:nvSpPr>
        <p:spPr/>
        <p:txBody>
          <a:bodyPr/>
          <a:lstStyle/>
          <a:p>
            <a:r>
              <a:rPr lang="en-US" dirty="0"/>
              <a:t>Waterfall vs. Agile vs. DevOps</a:t>
            </a:r>
          </a:p>
        </p:txBody>
      </p:sp>
      <p:pic>
        <p:nvPicPr>
          <p:cNvPr id="3" name="Picture 2">
            <a:extLst>
              <a:ext uri="{FF2B5EF4-FFF2-40B4-BE49-F238E27FC236}">
                <a16:creationId xmlns:a16="http://schemas.microsoft.com/office/drawing/2014/main" id="{319B268E-49C8-4355-B0C1-3FB03CE6157A}"/>
              </a:ext>
            </a:extLst>
          </p:cNvPr>
          <p:cNvPicPr>
            <a:picLocks noChangeAspect="1"/>
          </p:cNvPicPr>
          <p:nvPr/>
        </p:nvPicPr>
        <p:blipFill>
          <a:blip r:embed="rId3"/>
          <a:stretch>
            <a:fillRect/>
          </a:stretch>
        </p:blipFill>
        <p:spPr>
          <a:xfrm>
            <a:off x="285751" y="729247"/>
            <a:ext cx="8487860" cy="3989826"/>
          </a:xfrm>
          <a:prstGeom prst="rect">
            <a:avLst/>
          </a:prstGeom>
        </p:spPr>
      </p:pic>
    </p:spTree>
    <p:extLst>
      <p:ext uri="{BB962C8B-B14F-4D97-AF65-F5344CB8AC3E}">
        <p14:creationId xmlns:p14="http://schemas.microsoft.com/office/powerpoint/2010/main" val="4158820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Advantages of </a:t>
            </a:r>
            <a:r>
              <a:rPr lang="en-US" dirty="0" err="1">
                <a:latin typeface="+mj-lt"/>
              </a:rPr>
              <a:t>DevOps</a:t>
            </a:r>
            <a:endParaRPr lang="en-US" dirty="0">
              <a:latin typeface="+mj-lt"/>
            </a:endParaRPr>
          </a:p>
        </p:txBody>
      </p:sp>
      <p:sp>
        <p:nvSpPr>
          <p:cNvPr id="3" name="Content Placeholder 2"/>
          <p:cNvSpPr>
            <a:spLocks noGrp="1"/>
          </p:cNvSpPr>
          <p:nvPr>
            <p:ph sz="quarter" idx="4294967295"/>
          </p:nvPr>
        </p:nvSpPr>
        <p:spPr>
          <a:xfrm>
            <a:off x="285750" y="1017588"/>
            <a:ext cx="8124825" cy="2476500"/>
          </a:xfrm>
          <a:prstGeom prst="rect">
            <a:avLst/>
          </a:prstGeom>
        </p:spPr>
        <p:txBody>
          <a:bodyPr>
            <a:normAutofit/>
          </a:bodyPr>
          <a:lstStyle/>
          <a:p>
            <a:r>
              <a:rPr lang="en-US" sz="2800" dirty="0">
                <a:latin typeface="+mn-lt"/>
              </a:rPr>
              <a:t>Better documentation</a:t>
            </a:r>
          </a:p>
          <a:p>
            <a:r>
              <a:rPr lang="en-US" sz="2800" dirty="0">
                <a:latin typeface="+mn-lt"/>
              </a:rPr>
              <a:t>Better logging</a:t>
            </a:r>
          </a:p>
          <a:p>
            <a:r>
              <a:rPr lang="en-US" sz="2800" dirty="0">
                <a:latin typeface="+mn-lt"/>
              </a:rPr>
              <a:t>Faster issue resolution</a:t>
            </a:r>
          </a:p>
          <a:p>
            <a:r>
              <a:rPr lang="en-US" sz="2800" dirty="0">
                <a:latin typeface="+mn-lt"/>
              </a:rPr>
              <a:t>Smoother deployments</a:t>
            </a:r>
          </a:p>
        </p:txBody>
      </p:sp>
      <p:pic>
        <p:nvPicPr>
          <p:cNvPr id="4" name="Picture 2" descr="https://www.netizencorp.com/assets/img/Devops.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05678" y="621864"/>
            <a:ext cx="3632203" cy="321724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bwMode="gray">
          <a:xfrm>
            <a:off x="342263" y="4069533"/>
            <a:ext cx="8410575" cy="633677"/>
          </a:xfrm>
          <a:prstGeom prst="rect">
            <a:avLst/>
          </a:prstGeom>
          <a:noFill/>
        </p:spPr>
        <p:txBody>
          <a:bodyPr lIns="0" tIns="0" rIns="0" bIns="0">
            <a:normAutofit/>
          </a:bodyPr>
          <a:lstStyle>
            <a:lvl1pPr marL="228600" indent="-228600" algn="l" defTabSz="914400" rtl="0" eaLnBrk="1" latinLnBrk="0" hangingPunct="1">
              <a:spcBef>
                <a:spcPts val="1200"/>
              </a:spcBef>
              <a:buClr>
                <a:schemeClr val="tx2"/>
              </a:buClr>
              <a:buFont typeface="Arial" pitchFamily="34" charset="0"/>
              <a:buChar char="•"/>
              <a:defRPr sz="2800" kern="1200">
                <a:solidFill>
                  <a:schemeClr val="bg2"/>
                </a:solidFill>
                <a:latin typeface="MetaNormalLF-Roman" pitchFamily="34" charset="0"/>
                <a:ea typeface="+mn-ea"/>
                <a:cs typeface="+mn-cs"/>
              </a:defRPr>
            </a:lvl1pPr>
            <a:lvl2pPr marL="742950" indent="-285750" algn="l" defTabSz="914400" rtl="0" eaLnBrk="1" latinLnBrk="0" hangingPunct="1">
              <a:spcBef>
                <a:spcPts val="300"/>
              </a:spcBef>
              <a:buClr>
                <a:schemeClr val="tx2"/>
              </a:buClr>
              <a:buFont typeface="Arial" pitchFamily="34" charset="0"/>
              <a:buChar char="–"/>
              <a:defRPr sz="2400" kern="1200">
                <a:solidFill>
                  <a:schemeClr val="bg2"/>
                </a:solidFill>
                <a:latin typeface="MetaNormalLF-Roman" pitchFamily="34" charset="0"/>
                <a:ea typeface="+mn-ea"/>
                <a:cs typeface="+mn-cs"/>
              </a:defRPr>
            </a:lvl2pPr>
            <a:lvl3pPr marL="1143000" indent="-228600" algn="l" defTabSz="914400" rtl="0" eaLnBrk="1" latinLnBrk="0" hangingPunct="1">
              <a:spcBef>
                <a:spcPts val="300"/>
              </a:spcBef>
              <a:buClr>
                <a:schemeClr val="tx2"/>
              </a:buClr>
              <a:buFont typeface="Arial" pitchFamily="34" charset="0"/>
              <a:buChar char="•"/>
              <a:defRPr sz="2000" kern="1200">
                <a:solidFill>
                  <a:schemeClr val="bg2"/>
                </a:solidFill>
                <a:latin typeface="MetaNormalLF-Roman" pitchFamily="34" charset="0"/>
                <a:ea typeface="+mn-ea"/>
                <a:cs typeface="+mn-cs"/>
              </a:defRPr>
            </a:lvl3pPr>
            <a:lvl4pPr marL="1600200" indent="-228600" algn="l" defTabSz="914400" rtl="0" eaLnBrk="1" latinLnBrk="0" hangingPunct="1">
              <a:spcBef>
                <a:spcPts val="300"/>
              </a:spcBef>
              <a:buClr>
                <a:schemeClr val="tx2"/>
              </a:buClr>
              <a:buFont typeface="Wingdings" pitchFamily="2" charset="2"/>
              <a:buChar char="§"/>
              <a:defRPr sz="1800" kern="1200">
                <a:solidFill>
                  <a:schemeClr val="bg2"/>
                </a:solidFill>
                <a:latin typeface="MetaNormalLF-Roman" pitchFamily="34" charset="0"/>
                <a:ea typeface="+mn-ea"/>
                <a:cs typeface="+mn-cs"/>
              </a:defRPr>
            </a:lvl4pPr>
            <a:lvl5pPr marL="2057400" indent="-228600" algn="l" defTabSz="914400" rtl="0" eaLnBrk="1" latinLnBrk="0" hangingPunct="1">
              <a:spcBef>
                <a:spcPts val="300"/>
              </a:spcBef>
              <a:buClr>
                <a:schemeClr val="tx2"/>
              </a:buClr>
              <a:buFont typeface="Arial" pitchFamily="34" charset="0"/>
              <a:buChar char="»"/>
              <a:defRPr sz="1600" kern="1200">
                <a:solidFill>
                  <a:schemeClr val="bg2"/>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
                <a:srgbClr val="3892D0"/>
              </a:buClr>
              <a:buSzTx/>
              <a:buFont typeface="Arial" pitchFamily="34" charset="0"/>
              <a:buNone/>
              <a:tabLst/>
              <a:defRPr/>
            </a:pPr>
            <a:r>
              <a:rPr kumimoji="0" lang="en-US" sz="2800" b="0" i="0" u="none" strike="noStrike" kern="1200" cap="none" spc="0" normalizeH="0" baseline="0" noProof="0" dirty="0">
                <a:ln>
                  <a:noFill/>
                </a:ln>
                <a:solidFill>
                  <a:srgbClr val="4D4D4D"/>
                </a:solidFill>
                <a:effectLst/>
                <a:uLnTx/>
                <a:uFillTx/>
                <a:latin typeface="Arial" panose="020B0604020202020204"/>
                <a:ea typeface="+mn-ea"/>
                <a:cs typeface="+mn-cs"/>
              </a:rPr>
              <a:t>Better code </a:t>
            </a:r>
            <a:r>
              <a:rPr kumimoji="0" lang="en-US" sz="2800" b="0" i="0" u="none" strike="noStrike" kern="1200" cap="none" spc="0" normalizeH="0" baseline="0" noProof="0" dirty="0">
                <a:ln>
                  <a:noFill/>
                </a:ln>
                <a:solidFill>
                  <a:srgbClr val="4D4D4D"/>
                </a:solidFill>
                <a:effectLst/>
                <a:uLnTx/>
                <a:uFillTx/>
                <a:latin typeface="Arial" panose="020B0604020202020204"/>
                <a:ea typeface="+mn-ea"/>
                <a:cs typeface="+mn-cs"/>
                <a:sym typeface="Wingdings" panose="05000000000000000000" pitchFamily="2" charset="2"/>
              </a:rPr>
              <a:t>+ Better support = Successful Projects</a:t>
            </a:r>
            <a:endParaRPr kumimoji="0" lang="en-US" sz="2800" b="0" i="0" u="none" strike="noStrike" kern="1200" cap="none" spc="0" normalizeH="0" baseline="0" noProof="0" dirty="0">
              <a:ln>
                <a:noFill/>
              </a:ln>
              <a:solidFill>
                <a:srgbClr val="4D4D4D"/>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0243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47434-8BF0-410F-9F60-5AE937885636}"/>
              </a:ext>
            </a:extLst>
          </p:cNvPr>
          <p:cNvSpPr>
            <a:spLocks noGrp="1"/>
          </p:cNvSpPr>
          <p:nvPr>
            <p:ph type="title"/>
          </p:nvPr>
        </p:nvSpPr>
        <p:spPr/>
        <p:txBody>
          <a:bodyPr/>
          <a:lstStyle/>
          <a:p>
            <a:r>
              <a:rPr lang="en-AU" dirty="0"/>
              <a:t>DevOps Toolchain</a:t>
            </a:r>
          </a:p>
        </p:txBody>
      </p:sp>
      <p:pic>
        <p:nvPicPr>
          <p:cNvPr id="1026" name="Picture 2" descr="Image result for atlassian ci/cd">
            <a:extLst>
              <a:ext uri="{FF2B5EF4-FFF2-40B4-BE49-F238E27FC236}">
                <a16:creationId xmlns:a16="http://schemas.microsoft.com/office/drawing/2014/main" id="{934CEA84-B2B2-493D-9447-7419A74F962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394" y="764115"/>
            <a:ext cx="7849211" cy="3615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atlassian ci/cd">
            <a:extLst>
              <a:ext uri="{FF2B5EF4-FFF2-40B4-BE49-F238E27FC236}">
                <a16:creationId xmlns:a16="http://schemas.microsoft.com/office/drawing/2014/main" id="{53E7F5F7-F1E1-4715-9C6E-80E52F308DB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0314" y="616398"/>
            <a:ext cx="7468819" cy="4197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18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51AE-6161-4451-9C5A-4256268A241E}"/>
              </a:ext>
            </a:extLst>
          </p:cNvPr>
          <p:cNvSpPr>
            <a:spLocks noGrp="1"/>
          </p:cNvSpPr>
          <p:nvPr>
            <p:ph type="title"/>
          </p:nvPr>
        </p:nvSpPr>
        <p:spPr/>
        <p:txBody>
          <a:bodyPr/>
          <a:lstStyle/>
          <a:p>
            <a:r>
              <a:rPr lang="en-AU" dirty="0"/>
              <a:t>Piper Toolchain</a:t>
            </a:r>
          </a:p>
        </p:txBody>
      </p:sp>
      <p:pic>
        <p:nvPicPr>
          <p:cNvPr id="3" name="Picture 6" descr="Related image">
            <a:extLst>
              <a:ext uri="{FF2B5EF4-FFF2-40B4-BE49-F238E27FC236}">
                <a16:creationId xmlns:a16="http://schemas.microsoft.com/office/drawing/2014/main" id="{E3FDCB51-694C-4891-8ADC-DED762D715C6}"/>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76078" y="983554"/>
            <a:ext cx="6675897" cy="36172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nedrive logo">
            <a:extLst>
              <a:ext uri="{FF2B5EF4-FFF2-40B4-BE49-F238E27FC236}">
                <a16:creationId xmlns:a16="http://schemas.microsoft.com/office/drawing/2014/main" id="{B0112994-1BF2-4B1F-BDF3-3179E732329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7001" y="1354702"/>
            <a:ext cx="1263817" cy="3982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office logo">
            <a:extLst>
              <a:ext uri="{FF2B5EF4-FFF2-40B4-BE49-F238E27FC236}">
                <a16:creationId xmlns:a16="http://schemas.microsoft.com/office/drawing/2014/main" id="{BCFDDF62-DF03-4699-A229-65254B36153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07861" y="753583"/>
            <a:ext cx="735643" cy="23218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github logo">
            <a:extLst>
              <a:ext uri="{FF2B5EF4-FFF2-40B4-BE49-F238E27FC236}">
                <a16:creationId xmlns:a16="http://schemas.microsoft.com/office/drawing/2014/main" id="{02E0FE22-03C2-4848-8BC3-B437B124AB69}"/>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88916" y="3302851"/>
            <a:ext cx="887162" cy="2949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ivotal concourse logo">
            <a:extLst>
              <a:ext uri="{FF2B5EF4-FFF2-40B4-BE49-F238E27FC236}">
                <a16:creationId xmlns:a16="http://schemas.microsoft.com/office/drawing/2014/main" id="{2076E2E4-3C9D-4479-91F1-3781A0F2B415}"/>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736162" y="752070"/>
            <a:ext cx="673407" cy="23148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docker logo">
            <a:extLst>
              <a:ext uri="{FF2B5EF4-FFF2-40B4-BE49-F238E27FC236}">
                <a16:creationId xmlns:a16="http://schemas.microsoft.com/office/drawing/2014/main" id="{CF2112CB-9470-4FA7-AD00-7286F3976346}"/>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85474" y="3781380"/>
            <a:ext cx="474071" cy="39823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Related image">
            <a:extLst>
              <a:ext uri="{FF2B5EF4-FFF2-40B4-BE49-F238E27FC236}">
                <a16:creationId xmlns:a16="http://schemas.microsoft.com/office/drawing/2014/main" id="{984DC4D3-36AD-4480-A09A-CD67E00FDFD5}"/>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83317" y="3712896"/>
            <a:ext cx="597031" cy="551259"/>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6299AB17-6D2E-4A80-B888-C22254DA8B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27194" y="4902320"/>
            <a:ext cx="816310" cy="241111"/>
          </a:xfrm>
          <a:prstGeom prst="rect">
            <a:avLst/>
          </a:prstGeom>
        </p:spPr>
      </p:pic>
      <p:pic>
        <p:nvPicPr>
          <p:cNvPr id="2072" name="Picture 24" descr="Image result for mongodb logo">
            <a:extLst>
              <a:ext uri="{FF2B5EF4-FFF2-40B4-BE49-F238E27FC236}">
                <a16:creationId xmlns:a16="http://schemas.microsoft.com/office/drawing/2014/main" id="{2107189C-0568-4385-9FCD-596BF4A731BA}"/>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1598899" y="4172696"/>
            <a:ext cx="724206" cy="724206"/>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mongodb logo">
            <a:extLst>
              <a:ext uri="{FF2B5EF4-FFF2-40B4-BE49-F238E27FC236}">
                <a16:creationId xmlns:a16="http://schemas.microsoft.com/office/drawing/2014/main" id="{05BECC4C-D98B-4201-9454-062708BC354B}"/>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7829141" y="1524684"/>
            <a:ext cx="734530" cy="367265"/>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Image result for email logo">
            <a:extLst>
              <a:ext uri="{FF2B5EF4-FFF2-40B4-BE49-F238E27FC236}">
                <a16:creationId xmlns:a16="http://schemas.microsoft.com/office/drawing/2014/main" id="{5DAA1C45-C818-4845-BFCD-D5F887D9A30D}"/>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4031844" y="4328635"/>
            <a:ext cx="367265" cy="36726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3D83CAD-F9E9-464A-A0A4-B89854CF5318}"/>
              </a:ext>
            </a:extLst>
          </p:cNvPr>
          <p:cNvSpPr txBox="1"/>
          <p:nvPr/>
        </p:nvSpPr>
        <p:spPr>
          <a:xfrm>
            <a:off x="4448296" y="4434167"/>
            <a:ext cx="367265" cy="153888"/>
          </a:xfrm>
          <a:prstGeom prst="rect">
            <a:avLst/>
          </a:prstGeom>
          <a:noFill/>
        </p:spPr>
        <p:txBody>
          <a:bodyPr wrap="square" lIns="0" tIns="0" rIns="0" bIns="0" rtlCol="0">
            <a:spAutoFit/>
          </a:bodyPr>
          <a:lstStyle/>
          <a:p>
            <a:r>
              <a:rPr lang="en-AU" sz="1000" b="1" dirty="0"/>
              <a:t>Email</a:t>
            </a:r>
          </a:p>
        </p:txBody>
      </p:sp>
      <p:pic>
        <p:nvPicPr>
          <p:cNvPr id="2082" name="Picture 34" descr="Image result for pivotal web services logo">
            <a:extLst>
              <a:ext uri="{FF2B5EF4-FFF2-40B4-BE49-F238E27FC236}">
                <a16:creationId xmlns:a16="http://schemas.microsoft.com/office/drawing/2014/main" id="{FD854099-8476-4022-9219-31C566400347}"/>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7467678" y="1216291"/>
            <a:ext cx="983719" cy="25362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9572585-4A4C-4D34-BD38-BA3AE35AF67B}"/>
              </a:ext>
            </a:extLst>
          </p:cNvPr>
          <p:cNvCxnSpPr/>
          <p:nvPr/>
        </p:nvCxnSpPr>
        <p:spPr>
          <a:xfrm flipV="1">
            <a:off x="4386188" y="3145536"/>
            <a:ext cx="0" cy="10349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3A5FB62-70F9-4CAD-B75C-0A216EB4D577}"/>
              </a:ext>
            </a:extLst>
          </p:cNvPr>
          <p:cNvCxnSpPr>
            <a:cxnSpLocks/>
          </p:cNvCxnSpPr>
          <p:nvPr/>
        </p:nvCxnSpPr>
        <p:spPr>
          <a:xfrm>
            <a:off x="4710988" y="1230554"/>
            <a:ext cx="1" cy="88353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FF7C4A-8C07-4671-A653-CB42F67E1DEB}"/>
              </a:ext>
            </a:extLst>
          </p:cNvPr>
          <p:cNvCxnSpPr>
            <a:cxnSpLocks/>
          </p:cNvCxnSpPr>
          <p:nvPr/>
        </p:nvCxnSpPr>
        <p:spPr>
          <a:xfrm>
            <a:off x="1559455" y="1376413"/>
            <a:ext cx="518062" cy="4892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EB427E-9350-4528-87F3-E5DED493EF35}"/>
              </a:ext>
            </a:extLst>
          </p:cNvPr>
          <p:cNvCxnSpPr>
            <a:cxnSpLocks/>
          </p:cNvCxnSpPr>
          <p:nvPr/>
        </p:nvCxnSpPr>
        <p:spPr>
          <a:xfrm flipH="1">
            <a:off x="1635366" y="3729564"/>
            <a:ext cx="464097" cy="5345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ECED110-DD5D-4906-9330-C1910BF09503}"/>
              </a:ext>
            </a:extLst>
          </p:cNvPr>
          <p:cNvCxnSpPr>
            <a:cxnSpLocks/>
          </p:cNvCxnSpPr>
          <p:nvPr/>
        </p:nvCxnSpPr>
        <p:spPr>
          <a:xfrm>
            <a:off x="6811903" y="3673581"/>
            <a:ext cx="580131" cy="4012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9F6563-16AE-44EE-B86E-EFBFA428EE86}"/>
              </a:ext>
            </a:extLst>
          </p:cNvPr>
          <p:cNvCxnSpPr>
            <a:cxnSpLocks/>
          </p:cNvCxnSpPr>
          <p:nvPr/>
        </p:nvCxnSpPr>
        <p:spPr>
          <a:xfrm flipV="1">
            <a:off x="6759626" y="1299721"/>
            <a:ext cx="456639" cy="5144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flask logo">
            <a:extLst>
              <a:ext uri="{FF2B5EF4-FFF2-40B4-BE49-F238E27FC236}">
                <a16:creationId xmlns:a16="http://schemas.microsoft.com/office/drawing/2014/main" id="{1545CA14-31BC-40DA-8751-CE1E3E20C8F0}"/>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192704" y="4364323"/>
            <a:ext cx="290080" cy="3728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5E3FA0-C87D-4F60-A736-72F71592A2F4}"/>
              </a:ext>
            </a:extLst>
          </p:cNvPr>
          <p:cNvPicPr>
            <a:picLocks noChangeAspect="1"/>
          </p:cNvPicPr>
          <p:nvPr/>
        </p:nvPicPr>
        <p:blipFill>
          <a:blip r:embed="rId16"/>
          <a:stretch>
            <a:fillRect/>
          </a:stretch>
        </p:blipFill>
        <p:spPr>
          <a:xfrm>
            <a:off x="6721013" y="815090"/>
            <a:ext cx="2216255" cy="367265"/>
          </a:xfrm>
          <a:prstGeom prst="rect">
            <a:avLst/>
          </a:prstGeom>
        </p:spPr>
      </p:pic>
      <p:pic>
        <p:nvPicPr>
          <p:cNvPr id="5" name="Picture 4">
            <a:extLst>
              <a:ext uri="{FF2B5EF4-FFF2-40B4-BE49-F238E27FC236}">
                <a16:creationId xmlns:a16="http://schemas.microsoft.com/office/drawing/2014/main" id="{6D5BFBBF-F08F-4D6F-ADD2-34DDB30B41DD}"/>
              </a:ext>
            </a:extLst>
          </p:cNvPr>
          <p:cNvPicPr>
            <a:picLocks noChangeAspect="1"/>
          </p:cNvPicPr>
          <p:nvPr/>
        </p:nvPicPr>
        <p:blipFill>
          <a:blip r:embed="rId17"/>
          <a:stretch>
            <a:fillRect/>
          </a:stretch>
        </p:blipFill>
        <p:spPr>
          <a:xfrm>
            <a:off x="7074052" y="4172696"/>
            <a:ext cx="1941368" cy="278680"/>
          </a:xfrm>
          <a:prstGeom prst="rect">
            <a:avLst/>
          </a:prstGeom>
        </p:spPr>
      </p:pic>
      <p:pic>
        <p:nvPicPr>
          <p:cNvPr id="6" name="Picture 5">
            <a:extLst>
              <a:ext uri="{FF2B5EF4-FFF2-40B4-BE49-F238E27FC236}">
                <a16:creationId xmlns:a16="http://schemas.microsoft.com/office/drawing/2014/main" id="{835E00C2-47A4-4C2A-AAD9-CAFDF84C4E9F}"/>
              </a:ext>
            </a:extLst>
          </p:cNvPr>
          <p:cNvPicPr>
            <a:picLocks noChangeAspect="1"/>
          </p:cNvPicPr>
          <p:nvPr/>
        </p:nvPicPr>
        <p:blipFill>
          <a:blip r:embed="rId18"/>
          <a:stretch>
            <a:fillRect/>
          </a:stretch>
        </p:blipFill>
        <p:spPr>
          <a:xfrm>
            <a:off x="7467678" y="3885131"/>
            <a:ext cx="1544330" cy="308224"/>
          </a:xfrm>
          <a:prstGeom prst="rect">
            <a:avLst/>
          </a:prstGeom>
        </p:spPr>
      </p:pic>
      <p:pic>
        <p:nvPicPr>
          <p:cNvPr id="8" name="Picture 7">
            <a:extLst>
              <a:ext uri="{FF2B5EF4-FFF2-40B4-BE49-F238E27FC236}">
                <a16:creationId xmlns:a16="http://schemas.microsoft.com/office/drawing/2014/main" id="{B11FEC69-83E4-4790-83D7-E881269DABB4}"/>
              </a:ext>
            </a:extLst>
          </p:cNvPr>
          <p:cNvPicPr>
            <a:picLocks noChangeAspect="1"/>
          </p:cNvPicPr>
          <p:nvPr/>
        </p:nvPicPr>
        <p:blipFill>
          <a:blip r:embed="rId19"/>
          <a:stretch>
            <a:fillRect/>
          </a:stretch>
        </p:blipFill>
        <p:spPr>
          <a:xfrm>
            <a:off x="7076469" y="549853"/>
            <a:ext cx="1935539" cy="303694"/>
          </a:xfrm>
          <a:prstGeom prst="rect">
            <a:avLst/>
          </a:prstGeom>
        </p:spPr>
      </p:pic>
      <p:pic>
        <p:nvPicPr>
          <p:cNvPr id="10" name="Picture 2" descr="VMware Cloud Automation Services: The Next Evolution in Multi ...">
            <a:extLst>
              <a:ext uri="{FF2B5EF4-FFF2-40B4-BE49-F238E27FC236}">
                <a16:creationId xmlns:a16="http://schemas.microsoft.com/office/drawing/2014/main" id="{19D285FF-3378-41BF-AC4A-16A98E23BC81}"/>
              </a:ext>
            </a:extLst>
          </p:cNvPr>
          <p:cNvPicPr>
            <a:picLocks noChangeAspect="1" noChangeArrowheads="1"/>
          </p:cNvPicPr>
          <p:nvPr/>
        </p:nvPicPr>
        <p:blipFill rotWithShape="1">
          <a:blip r:embed="rId20" cstate="email">
            <a:extLst>
              <a:ext uri="{28A0092B-C50C-407E-A947-70E740481C1C}">
                <a14:useLocalDpi xmlns:a14="http://schemas.microsoft.com/office/drawing/2010/main" val="0"/>
              </a:ext>
            </a:extLst>
          </a:blip>
          <a:srcRect/>
          <a:stretch/>
        </p:blipFill>
        <p:spPr bwMode="auto">
          <a:xfrm>
            <a:off x="4151403" y="267362"/>
            <a:ext cx="512871" cy="5396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enkins">
            <a:extLst>
              <a:ext uri="{FF2B5EF4-FFF2-40B4-BE49-F238E27FC236}">
                <a16:creationId xmlns:a16="http://schemas.microsoft.com/office/drawing/2014/main" id="{6F7A7BAB-4EF1-409C-97C6-1D8D38B7AA65}"/>
              </a:ext>
            </a:extLst>
          </p:cNvPr>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3905440" y="902093"/>
            <a:ext cx="735643" cy="3678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microsoft-teams | CTI Solutions">
            <a:extLst>
              <a:ext uri="{FF2B5EF4-FFF2-40B4-BE49-F238E27FC236}">
                <a16:creationId xmlns:a16="http://schemas.microsoft.com/office/drawing/2014/main" id="{BD6253F0-0380-4AF9-BEDC-D8BB1448973C}"/>
              </a:ext>
            </a:extLst>
          </p:cNvPr>
          <p:cNvPicPr>
            <a:picLocks noChangeAspect="1" noChangeArrowheads="1"/>
          </p:cNvPicPr>
          <p:nvPr/>
        </p:nvPicPr>
        <p:blipFill>
          <a:blip r:embed="rId22" cstate="email">
            <a:extLst>
              <a:ext uri="{28A0092B-C50C-407E-A947-70E740481C1C}">
                <a14:useLocalDpi xmlns:a14="http://schemas.microsoft.com/office/drawing/2010/main" val="0"/>
              </a:ext>
            </a:extLst>
          </a:blip>
          <a:srcRect/>
          <a:stretch>
            <a:fillRect/>
          </a:stretch>
        </p:blipFill>
        <p:spPr bwMode="auto">
          <a:xfrm>
            <a:off x="408787" y="826359"/>
            <a:ext cx="1310986" cy="6554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BEE4277-BD48-46FE-B9D4-120CB65238B0}"/>
              </a:ext>
            </a:extLst>
          </p:cNvPr>
          <p:cNvPicPr>
            <a:picLocks noChangeAspect="1"/>
          </p:cNvPicPr>
          <p:nvPr/>
        </p:nvPicPr>
        <p:blipFill>
          <a:blip r:embed="rId23"/>
          <a:stretch>
            <a:fillRect/>
          </a:stretch>
        </p:blipFill>
        <p:spPr>
          <a:xfrm>
            <a:off x="4370388" y="4622758"/>
            <a:ext cx="1147765" cy="252413"/>
          </a:xfrm>
          <a:prstGeom prst="rect">
            <a:avLst/>
          </a:prstGeom>
        </p:spPr>
      </p:pic>
      <p:pic>
        <p:nvPicPr>
          <p:cNvPr id="31" name="Picture 30">
            <a:extLst>
              <a:ext uri="{FF2B5EF4-FFF2-40B4-BE49-F238E27FC236}">
                <a16:creationId xmlns:a16="http://schemas.microsoft.com/office/drawing/2014/main" id="{BFCD4A92-34ED-4627-9778-3E8B55D831A9}"/>
              </a:ext>
            </a:extLst>
          </p:cNvPr>
          <p:cNvPicPr>
            <a:picLocks noChangeAspect="1"/>
          </p:cNvPicPr>
          <p:nvPr/>
        </p:nvPicPr>
        <p:blipFill>
          <a:blip r:embed="rId24"/>
          <a:stretch>
            <a:fillRect/>
          </a:stretch>
        </p:blipFill>
        <p:spPr>
          <a:xfrm>
            <a:off x="307988" y="4408248"/>
            <a:ext cx="709717" cy="284962"/>
          </a:xfrm>
          <a:prstGeom prst="rect">
            <a:avLst/>
          </a:prstGeom>
        </p:spPr>
      </p:pic>
    </p:spTree>
    <p:extLst>
      <p:ext uri="{BB962C8B-B14F-4D97-AF65-F5344CB8AC3E}">
        <p14:creationId xmlns:p14="http://schemas.microsoft.com/office/powerpoint/2010/main" val="1042639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1542-F6F5-44B7-93D0-3B97F069D861}"/>
              </a:ext>
            </a:extLst>
          </p:cNvPr>
          <p:cNvSpPr>
            <a:spLocks noGrp="1"/>
          </p:cNvSpPr>
          <p:nvPr>
            <p:ph type="title"/>
          </p:nvPr>
        </p:nvSpPr>
        <p:spPr/>
        <p:txBody>
          <a:bodyPr/>
          <a:lstStyle/>
          <a:p>
            <a:r>
              <a:rPr lang="en-AU" dirty="0"/>
              <a:t>The Five Levels of DevOps</a:t>
            </a:r>
          </a:p>
        </p:txBody>
      </p:sp>
      <p:sp>
        <p:nvSpPr>
          <p:cNvPr id="3" name="Content Placeholder 2">
            <a:extLst>
              <a:ext uri="{FF2B5EF4-FFF2-40B4-BE49-F238E27FC236}">
                <a16:creationId xmlns:a16="http://schemas.microsoft.com/office/drawing/2014/main" id="{55D1B3CA-44B7-4D6C-8256-F6D884B926B8}"/>
              </a:ext>
            </a:extLst>
          </p:cNvPr>
          <p:cNvSpPr>
            <a:spLocks noGrp="1"/>
          </p:cNvSpPr>
          <p:nvPr>
            <p:ph idx="1"/>
          </p:nvPr>
        </p:nvSpPr>
        <p:spPr>
          <a:xfrm>
            <a:off x="285750" y="966354"/>
            <a:ext cx="8572500" cy="3754581"/>
          </a:xfrm>
        </p:spPr>
        <p:txBody>
          <a:bodyPr/>
          <a:lstStyle/>
          <a:p>
            <a:pPr marL="342900" indent="-342900">
              <a:buFont typeface="+mj-lt"/>
              <a:buAutoNum type="arabicPeriod"/>
            </a:pPr>
            <a:r>
              <a:rPr lang="en-AU" sz="1600" b="1" dirty="0"/>
              <a:t>Values:</a:t>
            </a:r>
            <a:r>
              <a:rPr lang="en-AU" sz="1600" dirty="0"/>
              <a:t> </a:t>
            </a:r>
          </a:p>
          <a:p>
            <a:pPr lvl="1"/>
            <a:r>
              <a:rPr lang="en-AU" sz="1200" dirty="0"/>
              <a:t>Culture, Automation, Measurement, Sharing (CAMS)</a:t>
            </a:r>
          </a:p>
          <a:p>
            <a:pPr marL="342900" indent="-342900">
              <a:buFont typeface="+mj-lt"/>
              <a:buAutoNum type="arabicPeriod"/>
            </a:pPr>
            <a:r>
              <a:rPr lang="en-AU" sz="1600" b="1" dirty="0"/>
              <a:t>Principles:</a:t>
            </a:r>
            <a:r>
              <a:rPr lang="en-AU" sz="1600" dirty="0"/>
              <a:t> </a:t>
            </a:r>
          </a:p>
          <a:p>
            <a:pPr lvl="1"/>
            <a:r>
              <a:rPr lang="en-AU" sz="1200" dirty="0"/>
              <a:t>Systems Thinking, Amplifying Feedback Loops, Continuous Experimentation and Learning (The Three Ways)</a:t>
            </a:r>
          </a:p>
          <a:p>
            <a:pPr marL="342900" indent="-342900">
              <a:buFont typeface="+mj-lt"/>
              <a:buAutoNum type="arabicPeriod"/>
            </a:pPr>
            <a:r>
              <a:rPr lang="en-AU" sz="1600" b="1" dirty="0"/>
              <a:t>Methods:</a:t>
            </a:r>
            <a:r>
              <a:rPr lang="en-AU" sz="1600" dirty="0"/>
              <a:t> </a:t>
            </a:r>
          </a:p>
          <a:p>
            <a:pPr lvl="1"/>
            <a:r>
              <a:rPr lang="en-AU" sz="1200" dirty="0"/>
              <a:t>People over process over tools, Continuous Delivery, Lean Management, Change Control, Infrastructure as Code</a:t>
            </a:r>
          </a:p>
          <a:p>
            <a:pPr marL="342900" indent="-342900">
              <a:buFont typeface="+mj-lt"/>
              <a:buAutoNum type="arabicPeriod"/>
            </a:pPr>
            <a:r>
              <a:rPr lang="en-AU" sz="1600" b="1" dirty="0"/>
              <a:t>Practices: </a:t>
            </a:r>
          </a:p>
          <a:p>
            <a:pPr lvl="1"/>
            <a:r>
              <a:rPr lang="en-AU" sz="1200" dirty="0"/>
              <a:t>Incident Command System, Developers On-Call, Public Status Pages, Blameless Post-mortems, Embedded Teams, The Cloud, Andon Cords, Dependency Injection, Blue/Green Deployment, Chaos Monkey</a:t>
            </a:r>
          </a:p>
          <a:p>
            <a:pPr marL="342900" indent="-342900">
              <a:buFont typeface="+mj-lt"/>
              <a:buAutoNum type="arabicPeriod"/>
            </a:pPr>
            <a:r>
              <a:rPr lang="en-AU" sz="1600" b="1" dirty="0"/>
              <a:t>Tools:</a:t>
            </a:r>
          </a:p>
          <a:p>
            <a:pPr lvl="1"/>
            <a:r>
              <a:rPr lang="en-AU" sz="1200" dirty="0"/>
              <a:t>Tool chains</a:t>
            </a:r>
          </a:p>
          <a:p>
            <a:pPr lvl="1"/>
            <a:r>
              <a:rPr lang="en-AU" sz="1200" dirty="0"/>
              <a:t>Programmable, Verifiable, Well Behaved</a:t>
            </a:r>
          </a:p>
        </p:txBody>
      </p:sp>
    </p:spTree>
    <p:extLst>
      <p:ext uri="{BB962C8B-B14F-4D97-AF65-F5344CB8AC3E}">
        <p14:creationId xmlns:p14="http://schemas.microsoft.com/office/powerpoint/2010/main" val="1066773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8" name="Picture 4" descr="Silicon Valley: Pied Piper's Logo Is A Story Arc">
            <a:extLst>
              <a:ext uri="{FF2B5EF4-FFF2-40B4-BE49-F238E27FC236}">
                <a16:creationId xmlns:a16="http://schemas.microsoft.com/office/drawing/2014/main" id="{BB32DDF9-0CD6-49A1-B3C0-0B773A459F29}"/>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306731" y="1508933"/>
            <a:ext cx="6530537" cy="21256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E65E36-B0A6-44B0-BD58-1F56E07DEC2A}"/>
              </a:ext>
            </a:extLst>
          </p:cNvPr>
          <p:cNvSpPr/>
          <p:nvPr/>
        </p:nvSpPr>
        <p:spPr>
          <a:xfrm>
            <a:off x="0" y="4640289"/>
            <a:ext cx="9270750" cy="400110"/>
          </a:xfrm>
          <a:prstGeom prst="rect">
            <a:avLst/>
          </a:prstGeom>
        </p:spPr>
        <p:txBody>
          <a:bodyPr wrap="square">
            <a:spAutoFit/>
          </a:bodyPr>
          <a:lstStyle/>
          <a:p>
            <a:r>
              <a:rPr lang="en-US" sz="1000" i="1" dirty="0">
                <a:solidFill>
                  <a:schemeClr val="tx2"/>
                </a:solidFill>
                <a:latin typeface="TradeGothicLTCom"/>
              </a:rPr>
              <a:t>Disclaimer:</a:t>
            </a:r>
          </a:p>
          <a:p>
            <a:r>
              <a:rPr lang="en-US" sz="1000" i="1" dirty="0">
                <a:solidFill>
                  <a:schemeClr val="tx2"/>
                </a:solidFill>
                <a:latin typeface="TradeGothicLTCom"/>
              </a:rPr>
              <a:t>All product and company names are trademarks™ or registered® trademarks of their respective holders. Use of them does not imply any affiliation with or endorsement by them</a:t>
            </a:r>
            <a:endParaRPr lang="en-US" sz="1000" i="1" dirty="0">
              <a:solidFill>
                <a:schemeClr val="tx2"/>
              </a:solidFill>
            </a:endParaRPr>
          </a:p>
        </p:txBody>
      </p:sp>
    </p:spTree>
    <p:extLst>
      <p:ext uri="{BB962C8B-B14F-4D97-AF65-F5344CB8AC3E}">
        <p14:creationId xmlns:p14="http://schemas.microsoft.com/office/powerpoint/2010/main" val="2660133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8277C52-F796-4F7F-8B26-CE79FDC26AC5}"/>
              </a:ext>
            </a:extLst>
          </p:cNvPr>
          <p:cNvSpPr>
            <a:spLocks noGrp="1"/>
          </p:cNvSpPr>
          <p:nvPr>
            <p:ph type="title"/>
          </p:nvPr>
        </p:nvSpPr>
        <p:spPr/>
        <p:txBody>
          <a:bodyPr/>
          <a:lstStyle/>
          <a:p>
            <a:r>
              <a:rPr lang="en-US" dirty="0"/>
              <a:t>Dev &amp; Ops vs. DevOps</a:t>
            </a:r>
          </a:p>
        </p:txBody>
      </p:sp>
      <p:sp>
        <p:nvSpPr>
          <p:cNvPr id="18" name="Content Placeholder 2">
            <a:extLst>
              <a:ext uri="{FF2B5EF4-FFF2-40B4-BE49-F238E27FC236}">
                <a16:creationId xmlns:a16="http://schemas.microsoft.com/office/drawing/2014/main" id="{B18CA023-4375-4D6E-92F7-CE312E3E138D}"/>
              </a:ext>
            </a:extLst>
          </p:cNvPr>
          <p:cNvSpPr>
            <a:spLocks noGrp="1"/>
          </p:cNvSpPr>
          <p:nvPr>
            <p:ph type="subTitle" idx="1"/>
          </p:nvPr>
        </p:nvSpPr>
        <p:spPr>
          <a:xfrm>
            <a:off x="285750" y="628650"/>
            <a:ext cx="8572500" cy="230832"/>
          </a:xfrm>
        </p:spPr>
        <p:txBody>
          <a:bodyPr/>
          <a:lstStyle/>
          <a:p>
            <a:r>
              <a:rPr lang="en-US" sz="1500" dirty="0">
                <a:latin typeface="Calibri" panose="020F0502020204030204" pitchFamily="34" charset="0"/>
                <a:cs typeface="Calibri" panose="020F0502020204030204" pitchFamily="34" charset="0"/>
              </a:rPr>
              <a:t>Agile &amp; Microservices is Half the battle Won</a:t>
            </a:r>
          </a:p>
        </p:txBody>
      </p:sp>
      <p:sp>
        <p:nvSpPr>
          <p:cNvPr id="16" name="TextBox 15">
            <a:extLst>
              <a:ext uri="{FF2B5EF4-FFF2-40B4-BE49-F238E27FC236}">
                <a16:creationId xmlns:a16="http://schemas.microsoft.com/office/drawing/2014/main" id="{763C3E4E-2D17-4F80-A54C-A6CD858D25E1}"/>
              </a:ext>
            </a:extLst>
          </p:cNvPr>
          <p:cNvSpPr txBox="1"/>
          <p:nvPr/>
        </p:nvSpPr>
        <p:spPr>
          <a:xfrm>
            <a:off x="2960647" y="3087285"/>
            <a:ext cx="7478024" cy="369332"/>
          </a:xfrm>
          <a:prstGeom prst="rect">
            <a:avLst/>
          </a:prstGeom>
          <a:noFill/>
        </p:spPr>
        <p:txBody>
          <a:bodyPr wrap="square" rtlCol="0">
            <a:spAutoFit/>
          </a:bodyPr>
          <a:lstStyle/>
          <a:p>
            <a:r>
              <a:rPr lang="en-US" sz="1800">
                <a:solidFill>
                  <a:srgbClr val="444444"/>
                </a:solidFill>
                <a:latin typeface="Calibri" panose="020F0502020204030204" pitchFamily="34" charset="0"/>
                <a:cs typeface="Calibri" panose="020F0502020204030204" pitchFamily="34" charset="0"/>
              </a:rPr>
              <a:t>People &amp; Process Transformation</a:t>
            </a:r>
          </a:p>
        </p:txBody>
      </p:sp>
      <p:pic>
        <p:nvPicPr>
          <p:cNvPr id="17" name="Picture 16">
            <a:extLst>
              <a:ext uri="{FF2B5EF4-FFF2-40B4-BE49-F238E27FC236}">
                <a16:creationId xmlns:a16="http://schemas.microsoft.com/office/drawing/2014/main" id="{5F30902D-E513-4792-8134-CBADC1F8DB1F}"/>
              </a:ext>
            </a:extLst>
          </p:cNvPr>
          <p:cNvPicPr>
            <a:picLocks noChangeAspect="1"/>
          </p:cNvPicPr>
          <p:nvPr/>
        </p:nvPicPr>
        <p:blipFill rotWithShape="1">
          <a:blip r:embed="rId3"/>
          <a:srcRect t="12123"/>
          <a:stretch/>
        </p:blipFill>
        <p:spPr>
          <a:xfrm>
            <a:off x="2220678" y="3390900"/>
            <a:ext cx="5585727" cy="1286154"/>
          </a:xfrm>
          <a:prstGeom prst="rect">
            <a:avLst/>
          </a:prstGeom>
        </p:spPr>
      </p:pic>
      <p:sp>
        <p:nvSpPr>
          <p:cNvPr id="19" name="Content Placeholder 2">
            <a:extLst>
              <a:ext uri="{FF2B5EF4-FFF2-40B4-BE49-F238E27FC236}">
                <a16:creationId xmlns:a16="http://schemas.microsoft.com/office/drawing/2014/main" id="{4E73CC02-D205-4BEE-B3B2-11A66AABF915}"/>
              </a:ext>
            </a:extLst>
          </p:cNvPr>
          <p:cNvSpPr txBox="1">
            <a:spLocks/>
          </p:cNvSpPr>
          <p:nvPr/>
        </p:nvSpPr>
        <p:spPr>
          <a:xfrm>
            <a:off x="2100161" y="4682248"/>
            <a:ext cx="1508144" cy="452804"/>
          </a:xfrm>
          <a:prstGeom prst="rect">
            <a:avLst/>
          </a:prstGeom>
        </p:spPr>
        <p:txBody>
          <a:bodyPr lIns="0" tIns="0" rIns="0" bIns="0"/>
          <a:lstStyle>
            <a:lvl1pPr marL="228594" indent="-228594" algn="l" defTabSz="914377" rtl="0" eaLnBrk="1" latinLnBrk="0" hangingPunct="1">
              <a:lnSpc>
                <a:spcPct val="100000"/>
              </a:lnSpc>
              <a:spcBef>
                <a:spcPts val="1600"/>
              </a:spcBef>
              <a:buClr>
                <a:srgbClr val="808080"/>
              </a:buClr>
              <a:buFont typeface="Arial" panose="020B0604020202020204" pitchFamily="34" charset="0"/>
              <a:buChar char="•"/>
              <a:defRPr sz="2400" kern="1200">
                <a:solidFill>
                  <a:schemeClr val="bg2"/>
                </a:solidFill>
                <a:latin typeface="Arial" panose="020B0604020202020204" pitchFamily="34" charset="0"/>
                <a:ea typeface="+mn-ea"/>
                <a:cs typeface="+mn-cs"/>
              </a:defRPr>
            </a:lvl1pPr>
            <a:lvl2pPr marL="685783" indent="-228594" algn="l" defTabSz="914377" rtl="0" eaLnBrk="1" latinLnBrk="0" hangingPunct="1">
              <a:lnSpc>
                <a:spcPct val="100000"/>
              </a:lnSpc>
              <a:spcBef>
                <a:spcPts val="400"/>
              </a:spcBef>
              <a:buClr>
                <a:srgbClr val="808080"/>
              </a:buClr>
              <a:buFont typeface="Arial" panose="020B0604020202020204" pitchFamily="34" charset="0"/>
              <a:buChar char="–"/>
              <a:defRPr sz="1867" kern="1200">
                <a:solidFill>
                  <a:schemeClr val="bg2"/>
                </a:solidFill>
                <a:latin typeface="Arial" panose="020B0604020202020204" pitchFamily="34" charset="0"/>
                <a:ea typeface="+mn-ea"/>
                <a:cs typeface="+mn-cs"/>
              </a:defRPr>
            </a:lvl2pPr>
            <a:lvl3pPr marL="1066773" indent="-152396" algn="l" defTabSz="914377" rtl="0" eaLnBrk="1" latinLnBrk="0" hangingPunct="1">
              <a:lnSpc>
                <a:spcPct val="100000"/>
              </a:lnSpc>
              <a:spcBef>
                <a:spcPts val="400"/>
              </a:spcBef>
              <a:buClr>
                <a:srgbClr val="808080"/>
              </a:buClr>
              <a:buFont typeface="Arial" panose="020B0604020202020204" pitchFamily="34" charset="0"/>
              <a:buChar char="▪"/>
              <a:defRPr sz="1467" kern="1200">
                <a:solidFill>
                  <a:schemeClr val="bg2"/>
                </a:solidFill>
                <a:latin typeface="Arial" panose="020B0604020202020204" pitchFamily="34" charset="0"/>
                <a:ea typeface="+mn-ea"/>
                <a:cs typeface="+mn-cs"/>
              </a:defRPr>
            </a:lvl3pPr>
            <a:lvl4pPr marL="1600160" indent="-228594" algn="l" defTabSz="914377" rtl="0" eaLnBrk="1" latinLnBrk="0" hangingPunct="1">
              <a:lnSpc>
                <a:spcPct val="100000"/>
              </a:lnSpc>
              <a:spcBef>
                <a:spcPts val="400"/>
              </a:spcBef>
              <a:buClr>
                <a:schemeClr val="bg1">
                  <a:lumMod val="60000"/>
                  <a:lumOff val="40000"/>
                </a:schemeClr>
              </a:buClr>
              <a:buFont typeface="Arial" panose="020B0604020202020204" pitchFamily="34" charset="0"/>
              <a:buChar char="•"/>
              <a:defRPr sz="1200" kern="1200">
                <a:solidFill>
                  <a:schemeClr val="tx1"/>
                </a:solidFill>
                <a:latin typeface="+mn-lt"/>
                <a:ea typeface="+mn-ea"/>
                <a:cs typeface="+mn-cs"/>
              </a:defRPr>
            </a:lvl4pPr>
            <a:lvl5pPr marL="2057349" indent="-228594" algn="l" defTabSz="914377" rtl="0" eaLnBrk="1" latinLnBrk="0" hangingPunct="1">
              <a:lnSpc>
                <a:spcPct val="100000"/>
              </a:lnSpc>
              <a:spcBef>
                <a:spcPts val="400"/>
              </a:spcBef>
              <a:buClr>
                <a:schemeClr val="bg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83">
              <a:spcBef>
                <a:spcPts val="1200"/>
              </a:spcBef>
              <a:buNone/>
            </a:pPr>
            <a:r>
              <a:rPr lang="en-US" sz="1050">
                <a:solidFill>
                  <a:srgbClr val="444444"/>
                </a:solidFill>
                <a:latin typeface="Calibri" panose="020F0502020204030204" pitchFamily="34" charset="0"/>
                <a:cs typeface="Calibri" panose="020F0502020204030204" pitchFamily="34" charset="0"/>
              </a:rPr>
              <a:t>Cultural </a:t>
            </a:r>
            <a:br>
              <a:rPr lang="en-US" sz="1050">
                <a:solidFill>
                  <a:srgbClr val="444444"/>
                </a:solidFill>
                <a:latin typeface="Calibri" panose="020F0502020204030204" pitchFamily="34" charset="0"/>
                <a:cs typeface="Calibri" panose="020F0502020204030204" pitchFamily="34" charset="0"/>
              </a:rPr>
            </a:br>
            <a:r>
              <a:rPr lang="en-US" sz="1050">
                <a:solidFill>
                  <a:srgbClr val="444444"/>
                </a:solidFill>
                <a:latin typeface="Calibri" panose="020F0502020204030204" pitchFamily="34" charset="0"/>
                <a:cs typeface="Calibri" panose="020F0502020204030204" pitchFamily="34" charset="0"/>
              </a:rPr>
              <a:t>Transformation</a:t>
            </a:r>
          </a:p>
        </p:txBody>
      </p:sp>
      <p:sp>
        <p:nvSpPr>
          <p:cNvPr id="20" name="Content Placeholder 2">
            <a:extLst>
              <a:ext uri="{FF2B5EF4-FFF2-40B4-BE49-F238E27FC236}">
                <a16:creationId xmlns:a16="http://schemas.microsoft.com/office/drawing/2014/main" id="{1C32ACB4-FE7B-4B15-AFC6-9BD2F6D8B44F}"/>
              </a:ext>
            </a:extLst>
          </p:cNvPr>
          <p:cNvSpPr txBox="1">
            <a:spLocks/>
          </p:cNvSpPr>
          <p:nvPr/>
        </p:nvSpPr>
        <p:spPr>
          <a:xfrm>
            <a:off x="4254467" y="4699569"/>
            <a:ext cx="1398854" cy="452804"/>
          </a:xfrm>
          <a:prstGeom prst="rect">
            <a:avLst/>
          </a:prstGeom>
        </p:spPr>
        <p:txBody>
          <a:bodyPr lIns="0" tIns="0" rIns="0" bIns="0"/>
          <a:lstStyle>
            <a:lvl1pPr marL="228594" indent="-228594" algn="l" defTabSz="914377" rtl="0" eaLnBrk="1" latinLnBrk="0" hangingPunct="1">
              <a:lnSpc>
                <a:spcPct val="100000"/>
              </a:lnSpc>
              <a:spcBef>
                <a:spcPts val="1600"/>
              </a:spcBef>
              <a:buClr>
                <a:srgbClr val="808080"/>
              </a:buClr>
              <a:buFont typeface="Arial" panose="020B0604020202020204" pitchFamily="34" charset="0"/>
              <a:buChar char="•"/>
              <a:defRPr sz="2400" kern="1200">
                <a:solidFill>
                  <a:schemeClr val="bg2"/>
                </a:solidFill>
                <a:latin typeface="Arial" panose="020B0604020202020204" pitchFamily="34" charset="0"/>
                <a:ea typeface="+mn-ea"/>
                <a:cs typeface="+mn-cs"/>
              </a:defRPr>
            </a:lvl1pPr>
            <a:lvl2pPr marL="685783" indent="-228594" algn="l" defTabSz="914377" rtl="0" eaLnBrk="1" latinLnBrk="0" hangingPunct="1">
              <a:lnSpc>
                <a:spcPct val="100000"/>
              </a:lnSpc>
              <a:spcBef>
                <a:spcPts val="400"/>
              </a:spcBef>
              <a:buClr>
                <a:srgbClr val="808080"/>
              </a:buClr>
              <a:buFont typeface="Arial" panose="020B0604020202020204" pitchFamily="34" charset="0"/>
              <a:buChar char="–"/>
              <a:defRPr sz="1867" kern="1200">
                <a:solidFill>
                  <a:schemeClr val="bg2"/>
                </a:solidFill>
                <a:latin typeface="Arial" panose="020B0604020202020204" pitchFamily="34" charset="0"/>
                <a:ea typeface="+mn-ea"/>
                <a:cs typeface="+mn-cs"/>
              </a:defRPr>
            </a:lvl2pPr>
            <a:lvl3pPr marL="1066773" indent="-152396" algn="l" defTabSz="914377" rtl="0" eaLnBrk="1" latinLnBrk="0" hangingPunct="1">
              <a:lnSpc>
                <a:spcPct val="100000"/>
              </a:lnSpc>
              <a:spcBef>
                <a:spcPts val="400"/>
              </a:spcBef>
              <a:buClr>
                <a:srgbClr val="808080"/>
              </a:buClr>
              <a:buFont typeface="Arial" panose="020B0604020202020204" pitchFamily="34" charset="0"/>
              <a:buChar char="▪"/>
              <a:defRPr sz="1467" kern="1200">
                <a:solidFill>
                  <a:schemeClr val="bg2"/>
                </a:solidFill>
                <a:latin typeface="Arial" panose="020B0604020202020204" pitchFamily="34" charset="0"/>
                <a:ea typeface="+mn-ea"/>
                <a:cs typeface="+mn-cs"/>
              </a:defRPr>
            </a:lvl3pPr>
            <a:lvl4pPr marL="1600160" indent="-228594" algn="l" defTabSz="914377" rtl="0" eaLnBrk="1" latinLnBrk="0" hangingPunct="1">
              <a:lnSpc>
                <a:spcPct val="100000"/>
              </a:lnSpc>
              <a:spcBef>
                <a:spcPts val="400"/>
              </a:spcBef>
              <a:buClr>
                <a:schemeClr val="bg1">
                  <a:lumMod val="60000"/>
                  <a:lumOff val="40000"/>
                </a:schemeClr>
              </a:buClr>
              <a:buFont typeface="Arial" panose="020B0604020202020204" pitchFamily="34" charset="0"/>
              <a:buChar char="•"/>
              <a:defRPr sz="1200" kern="1200">
                <a:solidFill>
                  <a:schemeClr val="tx1"/>
                </a:solidFill>
                <a:latin typeface="+mn-lt"/>
                <a:ea typeface="+mn-ea"/>
                <a:cs typeface="+mn-cs"/>
              </a:defRPr>
            </a:lvl4pPr>
            <a:lvl5pPr marL="2057349" indent="-228594" algn="l" defTabSz="914377" rtl="0" eaLnBrk="1" latinLnBrk="0" hangingPunct="1">
              <a:lnSpc>
                <a:spcPct val="100000"/>
              </a:lnSpc>
              <a:spcBef>
                <a:spcPts val="400"/>
              </a:spcBef>
              <a:buClr>
                <a:schemeClr val="bg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83">
              <a:spcBef>
                <a:spcPts val="1200"/>
              </a:spcBef>
              <a:buNone/>
            </a:pPr>
            <a:r>
              <a:rPr lang="en-US" sz="1050">
                <a:solidFill>
                  <a:srgbClr val="444444"/>
                </a:solidFill>
                <a:latin typeface="Calibri" panose="020F0502020204030204" pitchFamily="34" charset="0"/>
                <a:cs typeface="Calibri" panose="020F0502020204030204" pitchFamily="34" charset="0"/>
              </a:rPr>
              <a:t>Technology Transformation</a:t>
            </a:r>
          </a:p>
        </p:txBody>
      </p:sp>
      <p:sp>
        <p:nvSpPr>
          <p:cNvPr id="21" name="Content Placeholder 2">
            <a:extLst>
              <a:ext uri="{FF2B5EF4-FFF2-40B4-BE49-F238E27FC236}">
                <a16:creationId xmlns:a16="http://schemas.microsoft.com/office/drawing/2014/main" id="{0CF8D113-7023-423F-B825-376F9532CDC1}"/>
              </a:ext>
            </a:extLst>
          </p:cNvPr>
          <p:cNvSpPr txBox="1">
            <a:spLocks/>
          </p:cNvSpPr>
          <p:nvPr/>
        </p:nvSpPr>
        <p:spPr>
          <a:xfrm>
            <a:off x="5339744" y="4698916"/>
            <a:ext cx="1303944" cy="452804"/>
          </a:xfrm>
          <a:prstGeom prst="rect">
            <a:avLst/>
          </a:prstGeom>
        </p:spPr>
        <p:txBody>
          <a:bodyPr lIns="0" tIns="0" rIns="0" bIns="0"/>
          <a:lstStyle>
            <a:lvl1pPr marL="228594" indent="-228594" algn="l" defTabSz="914377" rtl="0" eaLnBrk="1" latinLnBrk="0" hangingPunct="1">
              <a:lnSpc>
                <a:spcPct val="100000"/>
              </a:lnSpc>
              <a:spcBef>
                <a:spcPts val="1600"/>
              </a:spcBef>
              <a:buClr>
                <a:srgbClr val="808080"/>
              </a:buClr>
              <a:buFont typeface="Arial" panose="020B0604020202020204" pitchFamily="34" charset="0"/>
              <a:buChar char="•"/>
              <a:defRPr sz="2400" kern="1200">
                <a:solidFill>
                  <a:schemeClr val="bg2"/>
                </a:solidFill>
                <a:latin typeface="Arial" panose="020B0604020202020204" pitchFamily="34" charset="0"/>
                <a:ea typeface="+mn-ea"/>
                <a:cs typeface="+mn-cs"/>
              </a:defRPr>
            </a:lvl1pPr>
            <a:lvl2pPr marL="685783" indent="-228594" algn="l" defTabSz="914377" rtl="0" eaLnBrk="1" latinLnBrk="0" hangingPunct="1">
              <a:lnSpc>
                <a:spcPct val="100000"/>
              </a:lnSpc>
              <a:spcBef>
                <a:spcPts val="400"/>
              </a:spcBef>
              <a:buClr>
                <a:srgbClr val="808080"/>
              </a:buClr>
              <a:buFont typeface="Arial" panose="020B0604020202020204" pitchFamily="34" charset="0"/>
              <a:buChar char="–"/>
              <a:defRPr sz="1867" kern="1200">
                <a:solidFill>
                  <a:schemeClr val="bg2"/>
                </a:solidFill>
                <a:latin typeface="Arial" panose="020B0604020202020204" pitchFamily="34" charset="0"/>
                <a:ea typeface="+mn-ea"/>
                <a:cs typeface="+mn-cs"/>
              </a:defRPr>
            </a:lvl2pPr>
            <a:lvl3pPr marL="1066773" indent="-152396" algn="l" defTabSz="914377" rtl="0" eaLnBrk="1" latinLnBrk="0" hangingPunct="1">
              <a:lnSpc>
                <a:spcPct val="100000"/>
              </a:lnSpc>
              <a:spcBef>
                <a:spcPts val="400"/>
              </a:spcBef>
              <a:buClr>
                <a:srgbClr val="808080"/>
              </a:buClr>
              <a:buFont typeface="Arial" panose="020B0604020202020204" pitchFamily="34" charset="0"/>
              <a:buChar char="▪"/>
              <a:defRPr sz="1467" kern="1200">
                <a:solidFill>
                  <a:schemeClr val="bg2"/>
                </a:solidFill>
                <a:latin typeface="Arial" panose="020B0604020202020204" pitchFamily="34" charset="0"/>
                <a:ea typeface="+mn-ea"/>
                <a:cs typeface="+mn-cs"/>
              </a:defRPr>
            </a:lvl3pPr>
            <a:lvl4pPr marL="1600160" indent="-228594" algn="l" defTabSz="914377" rtl="0" eaLnBrk="1" latinLnBrk="0" hangingPunct="1">
              <a:lnSpc>
                <a:spcPct val="100000"/>
              </a:lnSpc>
              <a:spcBef>
                <a:spcPts val="400"/>
              </a:spcBef>
              <a:buClr>
                <a:schemeClr val="bg1">
                  <a:lumMod val="60000"/>
                  <a:lumOff val="40000"/>
                </a:schemeClr>
              </a:buClr>
              <a:buFont typeface="Arial" panose="020B0604020202020204" pitchFamily="34" charset="0"/>
              <a:buChar char="•"/>
              <a:defRPr sz="1200" kern="1200">
                <a:solidFill>
                  <a:schemeClr val="tx1"/>
                </a:solidFill>
                <a:latin typeface="+mn-lt"/>
                <a:ea typeface="+mn-ea"/>
                <a:cs typeface="+mn-cs"/>
              </a:defRPr>
            </a:lvl4pPr>
            <a:lvl5pPr marL="2057349" indent="-228594" algn="l" defTabSz="914377" rtl="0" eaLnBrk="1" latinLnBrk="0" hangingPunct="1">
              <a:lnSpc>
                <a:spcPct val="100000"/>
              </a:lnSpc>
              <a:spcBef>
                <a:spcPts val="400"/>
              </a:spcBef>
              <a:buClr>
                <a:schemeClr val="bg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83">
              <a:spcBef>
                <a:spcPts val="1200"/>
              </a:spcBef>
              <a:buNone/>
            </a:pPr>
            <a:r>
              <a:rPr lang="en-US" sz="1050">
                <a:solidFill>
                  <a:srgbClr val="444444"/>
                </a:solidFill>
                <a:latin typeface="Calibri" panose="020F0502020204030204" pitchFamily="34" charset="0"/>
                <a:cs typeface="Calibri" panose="020F0502020204030204" pitchFamily="34" charset="0"/>
              </a:rPr>
              <a:t>Automate</a:t>
            </a:r>
            <a:br>
              <a:rPr lang="en-US" sz="1050">
                <a:solidFill>
                  <a:srgbClr val="444444"/>
                </a:solidFill>
                <a:latin typeface="Calibri" panose="020F0502020204030204" pitchFamily="34" charset="0"/>
                <a:cs typeface="Calibri" panose="020F0502020204030204" pitchFamily="34" charset="0"/>
              </a:rPr>
            </a:br>
            <a:r>
              <a:rPr lang="en-US" sz="1050">
                <a:solidFill>
                  <a:srgbClr val="444444"/>
                </a:solidFill>
                <a:latin typeface="Calibri" panose="020F0502020204030204" pitchFamily="34" charset="0"/>
                <a:cs typeface="Calibri" panose="020F0502020204030204" pitchFamily="34" charset="0"/>
              </a:rPr>
              <a:t> Everything</a:t>
            </a:r>
          </a:p>
        </p:txBody>
      </p:sp>
      <p:sp>
        <p:nvSpPr>
          <p:cNvPr id="22" name="Content Placeholder 2">
            <a:extLst>
              <a:ext uri="{FF2B5EF4-FFF2-40B4-BE49-F238E27FC236}">
                <a16:creationId xmlns:a16="http://schemas.microsoft.com/office/drawing/2014/main" id="{04711C58-1F55-427C-A19E-9C505F823F19}"/>
              </a:ext>
            </a:extLst>
          </p:cNvPr>
          <p:cNvSpPr txBox="1">
            <a:spLocks/>
          </p:cNvSpPr>
          <p:nvPr/>
        </p:nvSpPr>
        <p:spPr>
          <a:xfrm>
            <a:off x="6738598" y="4698916"/>
            <a:ext cx="787111" cy="452804"/>
          </a:xfrm>
          <a:prstGeom prst="rect">
            <a:avLst/>
          </a:prstGeom>
        </p:spPr>
        <p:txBody>
          <a:bodyPr lIns="0" tIns="0" rIns="0" bIns="0"/>
          <a:lstStyle>
            <a:lvl1pPr marL="228594" indent="-228594" algn="l" defTabSz="914377" rtl="0" eaLnBrk="1" latinLnBrk="0" hangingPunct="1">
              <a:lnSpc>
                <a:spcPct val="100000"/>
              </a:lnSpc>
              <a:spcBef>
                <a:spcPts val="1600"/>
              </a:spcBef>
              <a:buClr>
                <a:srgbClr val="808080"/>
              </a:buClr>
              <a:buFont typeface="Arial" panose="020B0604020202020204" pitchFamily="34" charset="0"/>
              <a:buChar char="•"/>
              <a:defRPr sz="2400" kern="1200">
                <a:solidFill>
                  <a:schemeClr val="bg2"/>
                </a:solidFill>
                <a:latin typeface="Arial" panose="020B0604020202020204" pitchFamily="34" charset="0"/>
                <a:ea typeface="+mn-ea"/>
                <a:cs typeface="+mn-cs"/>
              </a:defRPr>
            </a:lvl1pPr>
            <a:lvl2pPr marL="685783" indent="-228594" algn="l" defTabSz="914377" rtl="0" eaLnBrk="1" latinLnBrk="0" hangingPunct="1">
              <a:lnSpc>
                <a:spcPct val="100000"/>
              </a:lnSpc>
              <a:spcBef>
                <a:spcPts val="400"/>
              </a:spcBef>
              <a:buClr>
                <a:srgbClr val="808080"/>
              </a:buClr>
              <a:buFont typeface="Arial" panose="020B0604020202020204" pitchFamily="34" charset="0"/>
              <a:buChar char="–"/>
              <a:defRPr sz="1867" kern="1200">
                <a:solidFill>
                  <a:schemeClr val="bg2"/>
                </a:solidFill>
                <a:latin typeface="Arial" panose="020B0604020202020204" pitchFamily="34" charset="0"/>
                <a:ea typeface="+mn-ea"/>
                <a:cs typeface="+mn-cs"/>
              </a:defRPr>
            </a:lvl2pPr>
            <a:lvl3pPr marL="1066773" indent="-152396" algn="l" defTabSz="914377" rtl="0" eaLnBrk="1" latinLnBrk="0" hangingPunct="1">
              <a:lnSpc>
                <a:spcPct val="100000"/>
              </a:lnSpc>
              <a:spcBef>
                <a:spcPts val="400"/>
              </a:spcBef>
              <a:buClr>
                <a:srgbClr val="808080"/>
              </a:buClr>
              <a:buFont typeface="Arial" panose="020B0604020202020204" pitchFamily="34" charset="0"/>
              <a:buChar char="▪"/>
              <a:defRPr sz="1467" kern="1200">
                <a:solidFill>
                  <a:schemeClr val="bg2"/>
                </a:solidFill>
                <a:latin typeface="Arial" panose="020B0604020202020204" pitchFamily="34" charset="0"/>
                <a:ea typeface="+mn-ea"/>
                <a:cs typeface="+mn-cs"/>
              </a:defRPr>
            </a:lvl3pPr>
            <a:lvl4pPr marL="1600160" indent="-228594" algn="l" defTabSz="914377" rtl="0" eaLnBrk="1" latinLnBrk="0" hangingPunct="1">
              <a:lnSpc>
                <a:spcPct val="100000"/>
              </a:lnSpc>
              <a:spcBef>
                <a:spcPts val="400"/>
              </a:spcBef>
              <a:buClr>
                <a:schemeClr val="bg1">
                  <a:lumMod val="60000"/>
                  <a:lumOff val="40000"/>
                </a:schemeClr>
              </a:buClr>
              <a:buFont typeface="Arial" panose="020B0604020202020204" pitchFamily="34" charset="0"/>
              <a:buChar char="•"/>
              <a:defRPr sz="1200" kern="1200">
                <a:solidFill>
                  <a:schemeClr val="tx1"/>
                </a:solidFill>
                <a:latin typeface="+mn-lt"/>
                <a:ea typeface="+mn-ea"/>
                <a:cs typeface="+mn-cs"/>
              </a:defRPr>
            </a:lvl4pPr>
            <a:lvl5pPr marL="2057349" indent="-228594" algn="l" defTabSz="914377" rtl="0" eaLnBrk="1" latinLnBrk="0" hangingPunct="1">
              <a:lnSpc>
                <a:spcPct val="100000"/>
              </a:lnSpc>
              <a:spcBef>
                <a:spcPts val="400"/>
              </a:spcBef>
              <a:buClr>
                <a:schemeClr val="bg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83">
              <a:spcBef>
                <a:spcPts val="1200"/>
              </a:spcBef>
              <a:buNone/>
            </a:pPr>
            <a:r>
              <a:rPr lang="en-US" sz="1050">
                <a:solidFill>
                  <a:srgbClr val="444444"/>
                </a:solidFill>
                <a:latin typeface="Calibri" panose="020F0502020204030204" pitchFamily="34" charset="0"/>
                <a:cs typeface="Calibri" panose="020F0502020204030204" pitchFamily="34" charset="0"/>
              </a:rPr>
              <a:t>Adoption of Tools</a:t>
            </a:r>
          </a:p>
        </p:txBody>
      </p:sp>
      <p:sp>
        <p:nvSpPr>
          <p:cNvPr id="23" name="Rectangle 22">
            <a:extLst>
              <a:ext uri="{FF2B5EF4-FFF2-40B4-BE49-F238E27FC236}">
                <a16:creationId xmlns:a16="http://schemas.microsoft.com/office/drawing/2014/main" id="{8F117528-A795-48AF-9AF0-439FDD59B76B}"/>
              </a:ext>
            </a:extLst>
          </p:cNvPr>
          <p:cNvSpPr/>
          <p:nvPr/>
        </p:nvSpPr>
        <p:spPr>
          <a:xfrm>
            <a:off x="244698" y="3703564"/>
            <a:ext cx="1806905" cy="276999"/>
          </a:xfrm>
          <a:prstGeom prst="rect">
            <a:avLst/>
          </a:prstGeom>
        </p:spPr>
        <p:txBody>
          <a:bodyPr wrap="none">
            <a:spAutoFit/>
          </a:bodyPr>
          <a:lstStyle/>
          <a:p>
            <a:r>
              <a:rPr lang="en-US" sz="1200">
                <a:solidFill>
                  <a:srgbClr val="444444"/>
                </a:solidFill>
                <a:latin typeface="Calibri" panose="020F0502020204030204" pitchFamily="34" charset="0"/>
                <a:cs typeface="Calibri" panose="020F0502020204030204" pitchFamily="34" charset="0"/>
              </a:rPr>
              <a:t>DevOps Adoption Journey</a:t>
            </a:r>
            <a:endParaRPr lang="en-US" sz="1200">
              <a:solidFill>
                <a:srgbClr val="444444"/>
              </a:solidFill>
              <a:latin typeface="Arial"/>
            </a:endParaRPr>
          </a:p>
        </p:txBody>
      </p:sp>
      <p:sp>
        <p:nvSpPr>
          <p:cNvPr id="13" name="Rectangle 12">
            <a:extLst>
              <a:ext uri="{FF2B5EF4-FFF2-40B4-BE49-F238E27FC236}">
                <a16:creationId xmlns:a16="http://schemas.microsoft.com/office/drawing/2014/main" id="{39A81439-0490-4D89-B623-DE23B994A189}"/>
              </a:ext>
            </a:extLst>
          </p:cNvPr>
          <p:cNvSpPr/>
          <p:nvPr/>
        </p:nvSpPr>
        <p:spPr>
          <a:xfrm>
            <a:off x="4376185" y="1309169"/>
            <a:ext cx="3977429" cy="176088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a:solidFill>
                <a:srgbClr val="000000"/>
              </a:solidFill>
              <a:latin typeface="Arial"/>
            </a:endParaRPr>
          </a:p>
        </p:txBody>
      </p:sp>
      <p:sp>
        <p:nvSpPr>
          <p:cNvPr id="12" name="Rectangle 11">
            <a:extLst>
              <a:ext uri="{FF2B5EF4-FFF2-40B4-BE49-F238E27FC236}">
                <a16:creationId xmlns:a16="http://schemas.microsoft.com/office/drawing/2014/main" id="{799FB00C-7207-4481-ACB4-C29F53A3D4D8}"/>
              </a:ext>
            </a:extLst>
          </p:cNvPr>
          <p:cNvSpPr/>
          <p:nvPr/>
        </p:nvSpPr>
        <p:spPr>
          <a:xfrm>
            <a:off x="214312" y="1309169"/>
            <a:ext cx="3490946" cy="176088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sz="900">
              <a:solidFill>
                <a:srgbClr val="000000"/>
              </a:solidFill>
              <a:latin typeface="Arial"/>
            </a:endParaRPr>
          </a:p>
        </p:txBody>
      </p:sp>
      <p:pic>
        <p:nvPicPr>
          <p:cNvPr id="4" name="Picture 3">
            <a:extLst>
              <a:ext uri="{FF2B5EF4-FFF2-40B4-BE49-F238E27FC236}">
                <a16:creationId xmlns:a16="http://schemas.microsoft.com/office/drawing/2014/main" id="{19020B4E-9C08-4ED6-8308-A083C0707E40}"/>
              </a:ext>
            </a:extLst>
          </p:cNvPr>
          <p:cNvPicPr>
            <a:picLocks noChangeAspect="1"/>
          </p:cNvPicPr>
          <p:nvPr/>
        </p:nvPicPr>
        <p:blipFill>
          <a:blip r:embed="rId4"/>
          <a:stretch>
            <a:fillRect/>
          </a:stretch>
        </p:blipFill>
        <p:spPr>
          <a:xfrm>
            <a:off x="343237" y="1490120"/>
            <a:ext cx="3210114" cy="1432158"/>
          </a:xfrm>
          <a:prstGeom prst="rect">
            <a:avLst/>
          </a:prstGeom>
        </p:spPr>
      </p:pic>
      <p:pic>
        <p:nvPicPr>
          <p:cNvPr id="8" name="Picture 7">
            <a:extLst>
              <a:ext uri="{FF2B5EF4-FFF2-40B4-BE49-F238E27FC236}">
                <a16:creationId xmlns:a16="http://schemas.microsoft.com/office/drawing/2014/main" id="{937D8BEB-9B33-437D-AD6E-BDAC343BCA73}"/>
              </a:ext>
            </a:extLst>
          </p:cNvPr>
          <p:cNvPicPr>
            <a:picLocks noChangeAspect="1"/>
          </p:cNvPicPr>
          <p:nvPr/>
        </p:nvPicPr>
        <p:blipFill>
          <a:blip r:embed="rId5"/>
          <a:stretch>
            <a:fillRect/>
          </a:stretch>
        </p:blipFill>
        <p:spPr>
          <a:xfrm>
            <a:off x="4515344" y="1484215"/>
            <a:ext cx="3733946" cy="1432643"/>
          </a:xfrm>
          <a:prstGeom prst="rect">
            <a:avLst/>
          </a:prstGeom>
        </p:spPr>
      </p:pic>
    </p:spTree>
    <p:extLst>
      <p:ext uri="{BB962C8B-B14F-4D97-AF65-F5344CB8AC3E}">
        <p14:creationId xmlns:p14="http://schemas.microsoft.com/office/powerpoint/2010/main" val="230679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 calcmode="lin" valueType="num">
                                      <p:cBhvr additive="base">
                                        <p:cTn id="2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p:bldP spid="20" grpId="0"/>
      <p:bldP spid="21" grpId="0"/>
      <p:bldP spid="22" grpId="0"/>
      <p:bldP spid="23" grpId="0"/>
      <p:bldP spid="13"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377032" y="613113"/>
          <a:ext cx="4142534" cy="4090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https://www.netizencorp.com/assets/img/Devops.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561943" y="550658"/>
            <a:ext cx="2695593" cy="23876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obiblossom.com/images/agile.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257536" y="1949919"/>
            <a:ext cx="2665292" cy="2665292"/>
          </a:xfrm>
          <a:prstGeom prst="rect">
            <a:avLst/>
          </a:prstGeom>
          <a:noFill/>
          <a:extLst>
            <a:ext uri="{909E8E84-426E-40DD-AFC4-6F175D3DCCD1}">
              <a14:hiddenFill xmlns:a14="http://schemas.microsoft.com/office/drawing/2010/main">
                <a:solidFill>
                  <a:srgbClr val="FFFFFF"/>
                </a:solidFill>
              </a14:hiddenFill>
            </a:ext>
          </a:extLst>
        </p:spPr>
      </p:pic>
      <p:sp>
        <p:nvSpPr>
          <p:cNvPr id="3" name="Teardrop 2"/>
          <p:cNvSpPr/>
          <p:nvPr/>
        </p:nvSpPr>
        <p:spPr>
          <a:xfrm>
            <a:off x="251476" y="1854292"/>
            <a:ext cx="1036927" cy="779561"/>
          </a:xfrm>
          <a:prstGeom prst="flowChartPunchedTape">
            <a:avLst/>
          </a:prstGeom>
          <a:solidFill>
            <a:schemeClr val="tx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rgbClr val="000000"/>
                </a:solidFill>
              </a:rPr>
              <a:t>Agile</a:t>
            </a:r>
            <a:endParaRPr lang="en-US" sz="1200" dirty="0">
              <a:solidFill>
                <a:srgbClr val="000000"/>
              </a:solidFill>
            </a:endParaRPr>
          </a:p>
        </p:txBody>
      </p:sp>
      <p:sp>
        <p:nvSpPr>
          <p:cNvPr id="14" name="Teardrop 13"/>
          <p:cNvSpPr/>
          <p:nvPr/>
        </p:nvSpPr>
        <p:spPr>
          <a:xfrm rot="10800000" flipV="1">
            <a:off x="1685908" y="1835751"/>
            <a:ext cx="1260037" cy="753385"/>
          </a:xfrm>
          <a:prstGeom prst="flowChartPunchedTape">
            <a:avLst/>
          </a:prstGeom>
          <a:solidFill>
            <a:schemeClr val="tx2"/>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rgbClr val="000000"/>
                </a:solidFill>
              </a:rPr>
              <a:t>DevOps</a:t>
            </a:r>
          </a:p>
        </p:txBody>
      </p:sp>
      <p:sp>
        <p:nvSpPr>
          <p:cNvPr id="15" name="Title 14"/>
          <p:cNvSpPr>
            <a:spLocks noGrp="1"/>
          </p:cNvSpPr>
          <p:nvPr>
            <p:ph type="title"/>
          </p:nvPr>
        </p:nvSpPr>
        <p:spPr/>
        <p:txBody>
          <a:bodyPr/>
          <a:lstStyle/>
          <a:p>
            <a:r>
              <a:rPr lang="en-US" b="1" dirty="0">
                <a:latin typeface="+mj-lt"/>
              </a:rPr>
              <a:t>RECAP</a:t>
            </a:r>
          </a:p>
        </p:txBody>
      </p:sp>
      <p:sp>
        <p:nvSpPr>
          <p:cNvPr id="5" name="Left Arrow 4"/>
          <p:cNvSpPr/>
          <p:nvPr/>
        </p:nvSpPr>
        <p:spPr>
          <a:xfrm>
            <a:off x="3043448" y="2859785"/>
            <a:ext cx="2507871" cy="1601151"/>
          </a:xfrm>
          <a:prstGeom prst="leftArrow">
            <a:avLst>
              <a:gd name="adj1" fmla="val 43473"/>
              <a:gd name="adj2" fmla="val 54895"/>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dirty="0">
                <a:solidFill>
                  <a:srgbClr val="FFFFFF"/>
                </a:solidFill>
              </a:rPr>
              <a:t>Hey, hold on!</a:t>
            </a:r>
          </a:p>
          <a:p>
            <a:pPr algn="ctr"/>
            <a:r>
              <a:rPr lang="en-US" sz="1800" dirty="0">
                <a:solidFill>
                  <a:srgbClr val="FFFFFF"/>
                </a:solidFill>
              </a:rPr>
              <a:t>What about this?</a:t>
            </a:r>
          </a:p>
        </p:txBody>
      </p:sp>
    </p:spTree>
    <p:extLst>
      <p:ext uri="{BB962C8B-B14F-4D97-AF65-F5344CB8AC3E}">
        <p14:creationId xmlns:p14="http://schemas.microsoft.com/office/powerpoint/2010/main" val="30108980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accel="20000" fill="hold" grpId="0" nodeType="clickEffect" p14:presetBounceEnd="35000">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14:bounceEnd="35000">
                                          <p:cBhvr additive="base">
                                            <p:cTn id="22" dur="2000" fill="hold"/>
                                            <p:tgtEl>
                                              <p:spTgt spid="5"/>
                                            </p:tgtEl>
                                            <p:attrNameLst>
                                              <p:attrName>ppt_x</p:attrName>
                                            </p:attrNameLst>
                                          </p:cBhvr>
                                          <p:tavLst>
                                            <p:tav tm="0">
                                              <p:val>
                                                <p:strVal val="1+#ppt_w/2"/>
                                              </p:val>
                                            </p:tav>
                                            <p:tav tm="100000">
                                              <p:val>
                                                <p:strVal val="#ppt_x"/>
                                              </p:val>
                                            </p:tav>
                                          </p:tavLst>
                                        </p:anim>
                                        <p:anim calcmode="lin" valueType="num" p14:bounceEnd="35000">
                                          <p:cBhvr additive="base">
                                            <p:cTn id="23" dur="2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accel="2000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2000" fill="hold"/>
                                            <p:tgtEl>
                                              <p:spTgt spid="5"/>
                                            </p:tgtEl>
                                            <p:attrNameLst>
                                              <p:attrName>ppt_x</p:attrName>
                                            </p:attrNameLst>
                                          </p:cBhvr>
                                          <p:tavLst>
                                            <p:tav tm="0">
                                              <p:val>
                                                <p:strVal val="1+#ppt_w/2"/>
                                              </p:val>
                                            </p:tav>
                                            <p:tav tm="100000">
                                              <p:val>
                                                <p:strVal val="#ppt_x"/>
                                              </p:val>
                                            </p:tav>
                                          </p:tavLst>
                                        </p:anim>
                                        <p:anim calcmode="lin" valueType="num">
                                          <p:cBhvr additive="base">
                                            <p:cTn id="23" dur="2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50" y="1162234"/>
            <a:ext cx="7486650" cy="747897"/>
          </a:xfrm>
        </p:spPr>
        <p:txBody>
          <a:bodyPr/>
          <a:lstStyle/>
          <a:p>
            <a:r>
              <a:rPr lang="en-US" dirty="0"/>
              <a:t>Platform as a Service</a:t>
            </a:r>
          </a:p>
        </p:txBody>
      </p:sp>
      <p:sp>
        <p:nvSpPr>
          <p:cNvPr id="3" name="Subtitle 2"/>
          <p:cNvSpPr>
            <a:spLocks noGrp="1"/>
          </p:cNvSpPr>
          <p:nvPr>
            <p:ph type="subTitle" idx="1"/>
          </p:nvPr>
        </p:nvSpPr>
        <p:spPr/>
        <p:txBody>
          <a:bodyPr/>
          <a:lstStyle/>
          <a:p>
            <a:r>
              <a:rPr lang="en-US" dirty="0"/>
              <a:t>Piper Bootcamp: Module 4</a:t>
            </a:r>
          </a:p>
          <a:p>
            <a:endParaRPr lang="en-US" dirty="0"/>
          </a:p>
          <a:p>
            <a:r>
              <a:rPr lang="en-US" dirty="0"/>
              <a:t>Andri</a:t>
            </a:r>
          </a:p>
        </p:txBody>
      </p:sp>
    </p:spTree>
    <p:extLst>
      <p:ext uri="{BB962C8B-B14F-4D97-AF65-F5344CB8AC3E}">
        <p14:creationId xmlns:p14="http://schemas.microsoft.com/office/powerpoint/2010/main" val="2180583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latin typeface="+mj-lt"/>
              </a:rPr>
              <a:t>Why is PaaS important?</a:t>
            </a:r>
          </a:p>
        </p:txBody>
      </p:sp>
      <p:graphicFrame>
        <p:nvGraphicFramePr>
          <p:cNvPr id="5" name="Diagram 4">
            <a:extLst>
              <a:ext uri="{FF2B5EF4-FFF2-40B4-BE49-F238E27FC236}">
                <a16:creationId xmlns:a16="http://schemas.microsoft.com/office/drawing/2014/main" id="{B98B6785-1307-4588-B1A4-E91F175B42A1}"/>
              </a:ext>
            </a:extLst>
          </p:cNvPr>
          <p:cNvGraphicFramePr/>
          <p:nvPr/>
        </p:nvGraphicFramePr>
        <p:xfrm>
          <a:off x="1451768" y="616398"/>
          <a:ext cx="4142534" cy="4090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Left Arrow 4">
            <a:extLst>
              <a:ext uri="{FF2B5EF4-FFF2-40B4-BE49-F238E27FC236}">
                <a16:creationId xmlns:a16="http://schemas.microsoft.com/office/drawing/2014/main" id="{2C059928-9F31-443F-8451-41BEB1CAAA42}"/>
              </a:ext>
            </a:extLst>
          </p:cNvPr>
          <p:cNvSpPr/>
          <p:nvPr/>
        </p:nvSpPr>
        <p:spPr>
          <a:xfrm>
            <a:off x="4871083" y="2847962"/>
            <a:ext cx="2507871" cy="1601151"/>
          </a:xfrm>
          <a:prstGeom prst="leftArrow">
            <a:avLst>
              <a:gd name="adj1" fmla="val 43473"/>
              <a:gd name="adj2" fmla="val 54895"/>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Let’s talk about this</a:t>
            </a:r>
          </a:p>
        </p:txBody>
      </p:sp>
      <p:sp>
        <p:nvSpPr>
          <p:cNvPr id="13" name="Teardrop 2">
            <a:extLst>
              <a:ext uri="{FF2B5EF4-FFF2-40B4-BE49-F238E27FC236}">
                <a16:creationId xmlns:a16="http://schemas.microsoft.com/office/drawing/2014/main" id="{9BB15727-6E4D-4BB3-BE1D-A48E2B42178B}"/>
              </a:ext>
            </a:extLst>
          </p:cNvPr>
          <p:cNvSpPr/>
          <p:nvPr/>
        </p:nvSpPr>
        <p:spPr>
          <a:xfrm>
            <a:off x="2260385" y="1904243"/>
            <a:ext cx="1036927" cy="779561"/>
          </a:xfrm>
          <a:prstGeom prst="flowChartPunchedTape">
            <a:avLst/>
          </a:prstGeom>
          <a:solidFill>
            <a:schemeClr val="tx2"/>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Agile</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Teardrop 13">
            <a:extLst>
              <a:ext uri="{FF2B5EF4-FFF2-40B4-BE49-F238E27FC236}">
                <a16:creationId xmlns:a16="http://schemas.microsoft.com/office/drawing/2014/main" id="{CCAC39C0-E893-4CCA-9663-125C6F7D3E94}"/>
              </a:ext>
            </a:extLst>
          </p:cNvPr>
          <p:cNvSpPr/>
          <p:nvPr/>
        </p:nvSpPr>
        <p:spPr>
          <a:xfrm rot="10800000" flipV="1">
            <a:off x="3694817" y="1885702"/>
            <a:ext cx="1260037" cy="753385"/>
          </a:xfrm>
          <a:prstGeom prst="flowChartPunchedTape">
            <a:avLst/>
          </a:prstGeom>
          <a:solidFill>
            <a:schemeClr val="tx2"/>
          </a:solidFill>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DevOps</a:t>
            </a:r>
          </a:p>
        </p:txBody>
      </p:sp>
    </p:spTree>
    <p:extLst>
      <p:ext uri="{BB962C8B-B14F-4D97-AF65-F5344CB8AC3E}">
        <p14:creationId xmlns:p14="http://schemas.microsoft.com/office/powerpoint/2010/main" val="17688545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accel="20000" fill="hold" grpId="0" nodeType="clickEffect" p14:presetBounceEnd="35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35000">
                                          <p:cBhvr additive="base">
                                            <p:cTn id="12" dur="2000" fill="hold"/>
                                            <p:tgtEl>
                                              <p:spTgt spid="12"/>
                                            </p:tgtEl>
                                            <p:attrNameLst>
                                              <p:attrName>ppt_x</p:attrName>
                                            </p:attrNameLst>
                                          </p:cBhvr>
                                          <p:tavLst>
                                            <p:tav tm="0">
                                              <p:val>
                                                <p:strVal val="1+#ppt_w/2"/>
                                              </p:val>
                                            </p:tav>
                                            <p:tav tm="100000">
                                              <p:val>
                                                <p:strVal val="#ppt_x"/>
                                              </p:val>
                                            </p:tav>
                                          </p:tavLst>
                                        </p:anim>
                                        <p:anim calcmode="lin" valueType="num" p14:bounceEnd="35000">
                                          <p:cBhvr additive="base">
                                            <p:cTn id="13"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accel="2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2000" fill="hold"/>
                                            <p:tgtEl>
                                              <p:spTgt spid="12"/>
                                            </p:tgtEl>
                                            <p:attrNameLst>
                                              <p:attrName>ppt_x</p:attrName>
                                            </p:attrNameLst>
                                          </p:cBhvr>
                                          <p:tavLst>
                                            <p:tav tm="0">
                                              <p:val>
                                                <p:strVal val="1+#ppt_w/2"/>
                                              </p:val>
                                            </p:tav>
                                            <p:tav tm="100000">
                                              <p:val>
                                                <p:strVal val="#ppt_x"/>
                                              </p:val>
                                            </p:tav>
                                          </p:tavLst>
                                        </p:anim>
                                        <p:anim calcmode="lin" valueType="num">
                                          <p:cBhvr additive="base">
                                            <p:cTn id="13" dur="2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2" grpId="0"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ramosa\AppData\Local\Microsoft\Windows\Temporary Internet Files\Content.IE5\5WL2P5EQ\ask-question-1-ff9bc6fa5eaa0d7667ae7a5a4c61330c[1].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96961" y="1157551"/>
            <a:ext cx="3228087" cy="24412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mj-lt"/>
              </a:rPr>
              <a:t>What about Technology? </a:t>
            </a:r>
          </a:p>
        </p:txBody>
      </p:sp>
      <p:sp>
        <p:nvSpPr>
          <p:cNvPr id="3" name="Content Placeholder 2"/>
          <p:cNvSpPr>
            <a:spLocks noGrp="1"/>
          </p:cNvSpPr>
          <p:nvPr>
            <p:ph idx="1"/>
          </p:nvPr>
        </p:nvSpPr>
        <p:spPr/>
        <p:txBody>
          <a:bodyPr>
            <a:normAutofit/>
          </a:bodyPr>
          <a:lstStyle/>
          <a:p>
            <a:pPr marL="0" indent="0">
              <a:buNone/>
            </a:pPr>
            <a:r>
              <a:rPr lang="en-US" sz="2800" dirty="0">
                <a:solidFill>
                  <a:srgbClr val="C00000"/>
                </a:solidFill>
                <a:latin typeface="+mn-lt"/>
              </a:rPr>
              <a:t>PROBLEM</a:t>
            </a:r>
          </a:p>
          <a:p>
            <a:r>
              <a:rPr lang="en-US" sz="2800" dirty="0">
                <a:latin typeface="+mn-lt"/>
              </a:rPr>
              <a:t>Application provides resilience</a:t>
            </a:r>
          </a:p>
          <a:p>
            <a:pPr marL="0" indent="0">
              <a:buNone/>
            </a:pPr>
            <a:r>
              <a:rPr lang="en-US" sz="2800" dirty="0">
                <a:solidFill>
                  <a:srgbClr val="C00000"/>
                </a:solidFill>
                <a:latin typeface="+mn-lt"/>
              </a:rPr>
              <a:t>CONSEQUENCE</a:t>
            </a:r>
          </a:p>
          <a:p>
            <a:r>
              <a:rPr lang="en-US" sz="2800" dirty="0">
                <a:latin typeface="+mn-lt"/>
              </a:rPr>
              <a:t>Backend is less relevant</a:t>
            </a:r>
          </a:p>
          <a:p>
            <a:r>
              <a:rPr lang="en-US" sz="2800" dirty="0">
                <a:latin typeface="+mn-lt"/>
              </a:rPr>
              <a:t>Requirements satisfied with just compute</a:t>
            </a:r>
          </a:p>
          <a:p>
            <a:pPr lvl="1"/>
            <a:r>
              <a:rPr lang="en-AU" sz="2000" dirty="0">
                <a:latin typeface="+mn-lt"/>
              </a:rPr>
              <a:t>With some software on top </a:t>
            </a:r>
            <a:r>
              <a:rPr lang="en-AU" sz="2000" dirty="0">
                <a:latin typeface="+mn-lt"/>
                <a:sym typeface="Wingdings" panose="05000000000000000000" pitchFamily="2" charset="2"/>
              </a:rPr>
              <a:t> THE PLATFORM</a:t>
            </a:r>
            <a:endParaRPr lang="en-US" sz="2000" dirty="0">
              <a:latin typeface="+mn-lt"/>
            </a:endParaRPr>
          </a:p>
          <a:p>
            <a:endParaRPr lang="en-US" sz="2800" dirty="0">
              <a:latin typeface="+mn-lt"/>
            </a:endParaRPr>
          </a:p>
        </p:txBody>
      </p:sp>
    </p:spTree>
    <p:extLst>
      <p:ext uri="{BB962C8B-B14F-4D97-AF65-F5344CB8AC3E}">
        <p14:creationId xmlns:p14="http://schemas.microsoft.com/office/powerpoint/2010/main" val="390593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Two Types Of Cloud Native Platforms</a:t>
            </a:r>
          </a:p>
        </p:txBody>
      </p:sp>
      <p:sp>
        <p:nvSpPr>
          <p:cNvPr id="17" name="Content Placeholder 2"/>
          <p:cNvSpPr>
            <a:spLocks noGrp="1"/>
          </p:cNvSpPr>
          <p:nvPr>
            <p:ph sz="quarter" idx="4294967295"/>
          </p:nvPr>
        </p:nvSpPr>
        <p:spPr>
          <a:xfrm>
            <a:off x="0" y="857250"/>
            <a:ext cx="4038600" cy="3429000"/>
          </a:xfrm>
          <a:prstGeom prst="rect">
            <a:avLst/>
          </a:prstGeom>
        </p:spPr>
        <p:txBody>
          <a:bodyPr/>
          <a:lstStyle/>
          <a:p>
            <a:pPr marL="0" indent="0" algn="ctr">
              <a:buNone/>
            </a:pPr>
            <a:r>
              <a:rPr lang="en-US" dirty="0">
                <a:solidFill>
                  <a:schemeClr val="accent1"/>
                </a:solidFill>
                <a:effectLst>
                  <a:outerShdw blurRad="38100" dist="38100" dir="2700000" algn="tl">
                    <a:srgbClr val="000000">
                      <a:alpha val="43137"/>
                    </a:srgbClr>
                  </a:outerShdw>
                </a:effectLst>
                <a:latin typeface="+mn-lt"/>
              </a:rPr>
              <a:t>Unstructured</a:t>
            </a:r>
          </a:p>
        </p:txBody>
      </p:sp>
      <p:sp>
        <p:nvSpPr>
          <p:cNvPr id="18" name="Content Placeholder 3"/>
          <p:cNvSpPr>
            <a:spLocks noGrp="1"/>
          </p:cNvSpPr>
          <p:nvPr>
            <p:ph sz="quarter" idx="4294967295"/>
          </p:nvPr>
        </p:nvSpPr>
        <p:spPr>
          <a:xfrm>
            <a:off x="4899678" y="857250"/>
            <a:ext cx="3943350" cy="3429000"/>
          </a:xfrm>
          <a:prstGeom prst="rect">
            <a:avLst/>
          </a:prstGeom>
        </p:spPr>
        <p:txBody>
          <a:bodyPr/>
          <a:lstStyle/>
          <a:p>
            <a:pPr marL="0" indent="0" algn="ctr">
              <a:buNone/>
            </a:pPr>
            <a:r>
              <a:rPr lang="en-US" dirty="0">
                <a:solidFill>
                  <a:schemeClr val="accent1"/>
                </a:solidFill>
                <a:effectLst>
                  <a:outerShdw blurRad="38100" dist="38100" dir="2700000" algn="tl">
                    <a:srgbClr val="000000">
                      <a:alpha val="43137"/>
                    </a:srgbClr>
                  </a:outerShdw>
                </a:effectLst>
                <a:latin typeface="+mn-lt"/>
              </a:rPr>
              <a:t>Structured</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7326" y="2406476"/>
            <a:ext cx="3425947" cy="2024423"/>
          </a:xfrm>
          <a:prstGeom prst="rect">
            <a:avLst/>
          </a:prstGeom>
        </p:spPr>
      </p:pic>
      <p:sp>
        <p:nvSpPr>
          <p:cNvPr id="10" name="Content Placeholder 2"/>
          <p:cNvSpPr txBox="1">
            <a:spLocks/>
          </p:cNvSpPr>
          <p:nvPr/>
        </p:nvSpPr>
        <p:spPr>
          <a:xfrm>
            <a:off x="4796318" y="1539240"/>
            <a:ext cx="4038600" cy="3429000"/>
          </a:xfrm>
          <a:prstGeom prst="rect">
            <a:avLst/>
          </a:prstGeom>
        </p:spPr>
        <p:txBody>
          <a:bodyPr vert="horz" lIns="0" tIns="0" rIns="0" bIns="0"/>
          <a:lstStyle>
            <a:lvl1pPr marL="228600" indent="-228600" algn="l" defTabSz="457200" rtl="0" eaLnBrk="1" latinLnBrk="0" hangingPunct="1">
              <a:spcBef>
                <a:spcPts val="1200"/>
              </a:spcBef>
              <a:buClr>
                <a:schemeClr val="tx1"/>
              </a:buClr>
              <a:buFont typeface="Arial"/>
              <a:buChar char="•"/>
              <a:defRPr sz="2400" kern="1200">
                <a:solidFill>
                  <a:srgbClr val="717073"/>
                </a:solidFill>
                <a:latin typeface="+mn-lt"/>
                <a:ea typeface="+mn-ea"/>
                <a:cs typeface="+mn-cs"/>
              </a:defRPr>
            </a:lvl1pPr>
            <a:lvl2pPr marL="742950" indent="-285750" algn="l" defTabSz="457200" rtl="0" eaLnBrk="1" latinLnBrk="0" hangingPunct="1">
              <a:spcBef>
                <a:spcPts val="300"/>
              </a:spcBef>
              <a:buClr>
                <a:schemeClr val="tx1"/>
              </a:buClr>
              <a:buFont typeface="Arial"/>
              <a:buChar char="–"/>
              <a:defRPr sz="2000" kern="1200">
                <a:solidFill>
                  <a:srgbClr val="717073"/>
                </a:solidFill>
                <a:latin typeface="+mn-lt"/>
                <a:ea typeface="+mn-ea"/>
                <a:cs typeface="+mn-cs"/>
              </a:defRPr>
            </a:lvl2pPr>
            <a:lvl3pPr marL="1084263" indent="-169863" algn="l" defTabSz="457200" rtl="0" eaLnBrk="1" latinLnBrk="0" hangingPunct="1">
              <a:spcBef>
                <a:spcPts val="300"/>
              </a:spcBef>
              <a:buClr>
                <a:schemeClr val="tx1"/>
              </a:buClr>
              <a:buFont typeface="Arial"/>
              <a:buChar char="•"/>
              <a:defRPr sz="1600" kern="1200">
                <a:solidFill>
                  <a:srgbClr val="717073"/>
                </a:solidFill>
                <a:latin typeface="+mn-lt"/>
                <a:ea typeface="+mn-ea"/>
                <a:cs typeface="+mn-cs"/>
              </a:defRPr>
            </a:lvl3pPr>
            <a:lvl4pPr marL="1430338" indent="-168275" algn="l" defTabSz="457200" rtl="0" eaLnBrk="1" latinLnBrk="0" hangingPunct="1">
              <a:spcBef>
                <a:spcPts val="300"/>
              </a:spcBef>
              <a:buClr>
                <a:schemeClr val="tx1"/>
              </a:buClr>
              <a:buFont typeface="Arial"/>
              <a:buChar char="–"/>
              <a:defRPr sz="1200" kern="1200">
                <a:solidFill>
                  <a:srgbClr val="717073"/>
                </a:solidFill>
                <a:latin typeface="+mn-lt"/>
                <a:ea typeface="+mn-ea"/>
                <a:cs typeface="+mn-cs"/>
              </a:defRPr>
            </a:lvl4pPr>
            <a:lvl5pPr marL="1770063" indent="-169863" algn="l" defTabSz="457200" rtl="0" eaLnBrk="1" latinLnBrk="0" hangingPunct="1">
              <a:spcBef>
                <a:spcPts val="300"/>
              </a:spcBef>
              <a:buClr>
                <a:schemeClr val="tx1"/>
              </a:buClr>
              <a:buFont typeface="Arial"/>
              <a:buChar char="•"/>
              <a:defRPr sz="1100" kern="1200">
                <a:solidFill>
                  <a:srgbClr val="717073"/>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200"/>
              </a:spcBef>
              <a:spcAft>
                <a:spcPts val="0"/>
              </a:spcAft>
              <a:buClr>
                <a:srgbClr val="000000"/>
              </a:buClr>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Opinionated</a:t>
            </a:r>
          </a:p>
          <a:p>
            <a:pPr marL="0" marR="0" lvl="0" indent="0" algn="ctr" defTabSz="457200" rtl="0" eaLnBrk="1" fontAlgn="auto" latinLnBrk="0" hangingPunct="1">
              <a:lnSpc>
                <a:spcPct val="100000"/>
              </a:lnSpc>
              <a:spcBef>
                <a:spcPts val="1200"/>
              </a:spcBef>
              <a:spcAft>
                <a:spcPts val="0"/>
              </a:spcAft>
              <a:buClr>
                <a:srgbClr val="000000"/>
              </a:buClr>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Fastest &amp; reliable outcome</a:t>
            </a:r>
          </a:p>
          <a:p>
            <a:pPr marL="0" marR="0" lvl="0" indent="0" algn="ctr" defTabSz="457200" rtl="0" eaLnBrk="1" fontAlgn="auto" latinLnBrk="0" hangingPunct="1">
              <a:lnSpc>
                <a:spcPct val="100000"/>
              </a:lnSpc>
              <a:spcBef>
                <a:spcPts val="1200"/>
              </a:spcBef>
              <a:spcAft>
                <a:spcPts val="0"/>
              </a:spcAft>
              <a:buClr>
                <a:srgbClr val="000000"/>
              </a:buClr>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Largest community of talent</a:t>
            </a:r>
          </a:p>
          <a:p>
            <a:pPr marL="0" marR="0" lvl="0" indent="0" algn="ctr" defTabSz="457200" rtl="0" eaLnBrk="1" fontAlgn="auto" latinLnBrk="0" hangingPunct="1">
              <a:lnSpc>
                <a:spcPct val="100000"/>
              </a:lnSpc>
              <a:spcBef>
                <a:spcPts val="1200"/>
              </a:spcBef>
              <a:spcAft>
                <a:spcPts val="0"/>
              </a:spcAft>
              <a:buClr>
                <a:srgbClr val="000000"/>
              </a:buClr>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Common in enterprise where there are many apps</a:t>
            </a:r>
          </a:p>
        </p:txBody>
      </p:sp>
      <p:grpSp>
        <p:nvGrpSpPr>
          <p:cNvPr id="11" name="Group 10"/>
          <p:cNvGrpSpPr/>
          <p:nvPr/>
        </p:nvGrpSpPr>
        <p:grpSpPr>
          <a:xfrm>
            <a:off x="4903792" y="1518376"/>
            <a:ext cx="3451217" cy="2912522"/>
            <a:chOff x="635024" y="1518376"/>
            <a:chExt cx="3451217" cy="2912522"/>
          </a:xfrm>
        </p:grpSpPr>
        <p:grpSp>
          <p:nvGrpSpPr>
            <p:cNvPr id="12" name="Group 11"/>
            <p:cNvGrpSpPr>
              <a:grpSpLocks noChangeAspect="1"/>
            </p:cNvGrpSpPr>
            <p:nvPr/>
          </p:nvGrpSpPr>
          <p:grpSpPr>
            <a:xfrm>
              <a:off x="654365" y="1518376"/>
              <a:ext cx="3429000" cy="2902931"/>
              <a:chOff x="547215" y="911026"/>
              <a:chExt cx="8010144" cy="6781246"/>
            </a:xfrm>
          </p:grpSpPr>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7697" y="911026"/>
                <a:ext cx="7985315" cy="2015300"/>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7215" y="2959007"/>
                <a:ext cx="8010144" cy="4733265"/>
              </a:xfrm>
              <a:prstGeom prst="rect">
                <a:avLst/>
              </a:prstGeom>
            </p:spPr>
          </p:pic>
        </p:grpSp>
        <p:sp>
          <p:nvSpPr>
            <p:cNvPr id="13" name="Rectangle 12"/>
            <p:cNvSpPr/>
            <p:nvPr/>
          </p:nvSpPr>
          <p:spPr>
            <a:xfrm>
              <a:off x="635024" y="2374189"/>
              <a:ext cx="3451217" cy="2056709"/>
            </a:xfrm>
            <a:prstGeom prst="rect">
              <a:avLst/>
            </a:prstGeom>
            <a:solidFill>
              <a:schemeClr val="bg1">
                <a:alpha val="71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Content Placeholder 2"/>
          <p:cNvSpPr>
            <a:spLocks noGrp="1"/>
          </p:cNvSpPr>
          <p:nvPr>
            <p:ph idx="1"/>
          </p:nvPr>
        </p:nvSpPr>
        <p:spPr>
          <a:xfrm>
            <a:off x="285750" y="1419148"/>
            <a:ext cx="3569360" cy="3095701"/>
          </a:xfrm>
          <a:prstGeom prst="rect">
            <a:avLst/>
          </a:prstGeom>
        </p:spPr>
        <p:txBody>
          <a:bodyPr/>
          <a:lstStyle/>
          <a:p>
            <a:pPr marL="0" indent="0" algn="ctr">
              <a:buNone/>
            </a:pPr>
            <a:r>
              <a:rPr lang="en-US" sz="1800" dirty="0"/>
              <a:t>Ultra-flexible</a:t>
            </a:r>
          </a:p>
          <a:p>
            <a:pPr marL="0" indent="0" algn="ctr">
              <a:buNone/>
            </a:pPr>
            <a:r>
              <a:rPr lang="en-US" sz="1800" dirty="0"/>
              <a:t>Max opportunity for optimization</a:t>
            </a:r>
          </a:p>
          <a:p>
            <a:pPr marL="0" indent="0" algn="ctr">
              <a:buNone/>
            </a:pPr>
            <a:r>
              <a:rPr lang="en-US" sz="1800" dirty="0"/>
              <a:t>For companies where platform = core competency</a:t>
            </a:r>
          </a:p>
          <a:p>
            <a:pPr marL="0" indent="0" algn="ctr">
              <a:buNone/>
            </a:pPr>
            <a:r>
              <a:rPr lang="en-US" sz="1800" dirty="0"/>
              <a:t>Common in </a:t>
            </a:r>
            <a:r>
              <a:rPr lang="en-US" dirty="0"/>
              <a:t>S</a:t>
            </a:r>
            <a:r>
              <a:rPr lang="en-US" sz="1800" dirty="0"/>
              <a:t>aaS startups where there are relatively few, bespoke apps</a:t>
            </a:r>
          </a:p>
        </p:txBody>
      </p:sp>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2157" y="2398930"/>
            <a:ext cx="3429000" cy="2014823"/>
          </a:xfrm>
          <a:prstGeom prst="rect">
            <a:avLst/>
          </a:prstGeom>
        </p:spPr>
      </p:pic>
      <p:pic>
        <p:nvPicPr>
          <p:cNvPr id="1026" name="Picture 2" descr="VMware Tanzu | Cloud Foundry">
            <a:extLst>
              <a:ext uri="{FF2B5EF4-FFF2-40B4-BE49-F238E27FC236}">
                <a16:creationId xmlns:a16="http://schemas.microsoft.com/office/drawing/2014/main" id="{7B9976C6-3C7D-4FBE-A423-9913438B28E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844720" y="2472493"/>
            <a:ext cx="3569360" cy="989010"/>
          </a:xfrm>
          <a:prstGeom prst="rect">
            <a:avLst/>
          </a:prstGeom>
          <a:solidFill>
            <a:schemeClr val="tx2"/>
          </a:solidFill>
        </p:spPr>
      </p:pic>
    </p:spTree>
    <p:extLst>
      <p:ext uri="{BB962C8B-B14F-4D97-AF65-F5344CB8AC3E}">
        <p14:creationId xmlns:p14="http://schemas.microsoft.com/office/powerpoint/2010/main" val="279638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1"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grpId="0" nodeType="clickEffect">
                                  <p:stCondLst>
                                    <p:cond delay="0"/>
                                  </p:stCondLst>
                                  <p:childTnLst>
                                    <p:animEffect transition="out" filter="dissolv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3" presetClass="entr" presetSubtype="1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A5340-2826-41D9-BB3C-DAA30DC4A6B4}"/>
              </a:ext>
            </a:extLst>
          </p:cNvPr>
          <p:cNvSpPr>
            <a:spLocks noGrp="1"/>
          </p:cNvSpPr>
          <p:nvPr>
            <p:ph type="title"/>
          </p:nvPr>
        </p:nvSpPr>
        <p:spPr/>
        <p:txBody>
          <a:bodyPr/>
          <a:lstStyle/>
          <a:p>
            <a:r>
              <a:rPr lang="en-AU" dirty="0"/>
              <a:t>VMware </a:t>
            </a:r>
            <a:r>
              <a:rPr lang="en-AU" dirty="0" err="1"/>
              <a:t>Tanzu</a:t>
            </a:r>
            <a:r>
              <a:rPr lang="en-AU" dirty="0"/>
              <a:t> Application Service</a:t>
            </a:r>
          </a:p>
        </p:txBody>
      </p:sp>
      <p:pic>
        <p:nvPicPr>
          <p:cNvPr id="2050" name="Picture 2" descr="https://cdn.ttgtmedia.com/rms/onlineImages/VMware_Tanzu_Application_Service.jpg">
            <a:extLst>
              <a:ext uri="{FF2B5EF4-FFF2-40B4-BE49-F238E27FC236}">
                <a16:creationId xmlns:a16="http://schemas.microsoft.com/office/drawing/2014/main" id="{8F0A8C44-DD5B-4B4E-A488-535060EF4BE4}"/>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556779" y="1078499"/>
            <a:ext cx="8030441" cy="3611265"/>
          </a:xfrm>
          <a:prstGeom prst="rect">
            <a:avLst/>
          </a:prstGeom>
          <a:noFill/>
          <a:extLst>
            <a:ext uri="{909E8E84-426E-40DD-AFC4-6F175D3DCCD1}">
              <a14:hiddenFill xmlns:a14="http://schemas.microsoft.com/office/drawing/2010/main">
                <a:solidFill>
                  <a:srgbClr val="FFFFFF"/>
                </a:solidFill>
              </a14:hiddenFill>
            </a:ext>
          </a:extLst>
        </p:spPr>
      </p:pic>
      <p:sp>
        <p:nvSpPr>
          <p:cNvPr id="5" name="Diagonal Stripe 4">
            <a:extLst>
              <a:ext uri="{FF2B5EF4-FFF2-40B4-BE49-F238E27FC236}">
                <a16:creationId xmlns:a16="http://schemas.microsoft.com/office/drawing/2014/main" id="{2B1CA31F-190F-4FE3-85F8-FA0659BBF209}"/>
              </a:ext>
            </a:extLst>
          </p:cNvPr>
          <p:cNvSpPr/>
          <p:nvPr/>
        </p:nvSpPr>
        <p:spPr>
          <a:xfrm>
            <a:off x="419100" y="1035627"/>
            <a:ext cx="952500" cy="904009"/>
          </a:xfrm>
          <a:prstGeom prst="diagStripe">
            <a:avLst>
              <a:gd name="adj" fmla="val 44220"/>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50" dirty="0">
                <a:solidFill>
                  <a:schemeClr val="tx2"/>
                </a:solidFill>
              </a:rPr>
              <a:t>v2.9</a:t>
            </a:r>
          </a:p>
        </p:txBody>
      </p:sp>
      <p:sp>
        <p:nvSpPr>
          <p:cNvPr id="7" name="Diagonal Stripe 6">
            <a:extLst>
              <a:ext uri="{FF2B5EF4-FFF2-40B4-BE49-F238E27FC236}">
                <a16:creationId xmlns:a16="http://schemas.microsoft.com/office/drawing/2014/main" id="{8BDDC30A-C0B8-400F-BFC5-CA95658079EC}"/>
              </a:ext>
            </a:extLst>
          </p:cNvPr>
          <p:cNvSpPr/>
          <p:nvPr/>
        </p:nvSpPr>
        <p:spPr>
          <a:xfrm flipH="1">
            <a:off x="7713517" y="1035626"/>
            <a:ext cx="952500" cy="904009"/>
          </a:xfrm>
          <a:prstGeom prst="diagStripe">
            <a:avLst>
              <a:gd name="adj" fmla="val 44220"/>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dirty="0">
                <a:solidFill>
                  <a:schemeClr val="tx2"/>
                </a:solidFill>
              </a:rPr>
              <a:t>Beta</a:t>
            </a:r>
          </a:p>
          <a:p>
            <a:pPr algn="ctr"/>
            <a:r>
              <a:rPr lang="en-AU" sz="1000" dirty="0">
                <a:solidFill>
                  <a:schemeClr val="tx2"/>
                </a:solidFill>
              </a:rPr>
              <a:t>v0.1</a:t>
            </a:r>
          </a:p>
        </p:txBody>
      </p:sp>
    </p:spTree>
    <p:extLst>
      <p:ext uri="{BB962C8B-B14F-4D97-AF65-F5344CB8AC3E}">
        <p14:creationId xmlns:p14="http://schemas.microsoft.com/office/powerpoint/2010/main" val="3160575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Cloud Foundry Architecture overview</a:t>
            </a:r>
          </a:p>
        </p:txBody>
      </p:sp>
      <p:sp>
        <p:nvSpPr>
          <p:cNvPr id="4" name="Rectangle 3"/>
          <p:cNvSpPr/>
          <p:nvPr/>
        </p:nvSpPr>
        <p:spPr>
          <a:xfrm>
            <a:off x="5737139" y="1628513"/>
            <a:ext cx="3121111" cy="292388"/>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444444"/>
                </a:solidFill>
                <a:effectLst/>
                <a:uLnTx/>
                <a:uFillTx/>
                <a:latin typeface="Arial"/>
                <a:ea typeface="+mn-ea"/>
                <a:cs typeface="+mn-cs"/>
              </a:rPr>
              <a:t>UAA = User Account and Authentication</a:t>
            </a:r>
          </a:p>
        </p:txBody>
      </p:sp>
      <p:sp>
        <p:nvSpPr>
          <p:cNvPr id="5" name="Rectangle 4"/>
          <p:cNvSpPr/>
          <p:nvPr/>
        </p:nvSpPr>
        <p:spPr>
          <a:xfrm>
            <a:off x="5737139" y="2102478"/>
            <a:ext cx="3305713" cy="129266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444444"/>
                </a:solidFill>
                <a:effectLst/>
                <a:uLnTx/>
                <a:uFillTx/>
                <a:latin typeface="Arial"/>
                <a:ea typeface="+mn-ea"/>
                <a:cs typeface="+mn-cs"/>
              </a:rPr>
              <a:t>DEA = Droplet Execution Engine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srgbClr val="444444"/>
                </a:solidFill>
                <a:effectLst/>
                <a:uLnTx/>
                <a:uFillTx/>
                <a:latin typeface="Arial"/>
                <a:ea typeface="+mn-ea"/>
                <a:cs typeface="+mn-cs"/>
              </a:rPr>
              <a:t>It was rewritten in GO and renamed Diego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srgbClr val="444444"/>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srgbClr val="444444"/>
                </a:solidFill>
                <a:effectLst/>
                <a:uLnTx/>
                <a:uFillTx/>
                <a:latin typeface="Arial"/>
                <a:ea typeface="+mn-ea"/>
                <a:cs typeface="+mn-cs"/>
              </a:rPr>
              <a:t>Garden is CF’s container technology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srgbClr val="444444"/>
                </a:solidFill>
                <a:effectLst/>
                <a:uLnTx/>
                <a:uFillTx/>
                <a:latin typeface="Arial"/>
                <a:ea typeface="+mn-ea"/>
                <a:cs typeface="+mn-cs"/>
              </a:rPr>
              <a:t>It was originally called Warden in GO</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srgbClr val="444444"/>
                </a:solidFill>
                <a:effectLst/>
                <a:uLnTx/>
                <a:uFillTx/>
                <a:latin typeface="Arial"/>
                <a:ea typeface="+mn-ea"/>
                <a:cs typeface="+mn-cs"/>
              </a:rPr>
              <a:t>And it was renamed “Garden”</a:t>
            </a:r>
            <a:endParaRPr kumimoji="0" lang="en-US" sz="1300" b="0" i="0" u="none" strike="noStrike" kern="1200" cap="none" spc="0" normalizeH="0" baseline="0" noProof="0" dirty="0">
              <a:ln>
                <a:noFill/>
              </a:ln>
              <a:solidFill>
                <a:srgbClr val="444444"/>
              </a:solidFill>
              <a:effectLst/>
              <a:uLnTx/>
              <a:uFillTx/>
              <a:latin typeface="Arial"/>
              <a:ea typeface="+mn-ea"/>
              <a:cs typeface="+mn-cs"/>
            </a:endParaRPr>
          </a:p>
        </p:txBody>
      </p:sp>
      <p:sp>
        <p:nvSpPr>
          <p:cNvPr id="7" name="Rectangle 6"/>
          <p:cNvSpPr/>
          <p:nvPr/>
        </p:nvSpPr>
        <p:spPr>
          <a:xfrm>
            <a:off x="5742717" y="3517792"/>
            <a:ext cx="2880917" cy="89255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444444"/>
                </a:solidFill>
                <a:effectLst/>
                <a:uLnTx/>
                <a:uFillTx/>
                <a:latin typeface="Arial"/>
                <a:ea typeface="+mn-ea"/>
                <a:cs typeface="+mn-cs"/>
              </a:rPr>
              <a:t>BOSH deploys all CF components: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srgbClr val="444444"/>
                </a:solidFill>
                <a:effectLst/>
                <a:uLnTx/>
                <a:uFillTx/>
                <a:latin typeface="Arial"/>
                <a:ea typeface="+mn-ea"/>
                <a:cs typeface="+mn-cs"/>
              </a:rPr>
              <a:t>Who manages what?</a:t>
            </a:r>
            <a:endParaRPr kumimoji="0" lang="en-US" sz="1300" b="0" i="0" u="none" strike="noStrike" kern="1200" cap="none" spc="0" normalizeH="0" baseline="0" noProof="0" dirty="0">
              <a:ln>
                <a:noFill/>
              </a:ln>
              <a:solidFill>
                <a:srgbClr val="444444"/>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srgbClr val="444444"/>
                </a:solidFill>
                <a:effectLst/>
                <a:uLnTx/>
                <a:uFillTx/>
                <a:latin typeface="Arial"/>
                <a:ea typeface="+mn-ea"/>
                <a:cs typeface="+mn-cs"/>
              </a:rPr>
              <a:t> - Diego </a:t>
            </a:r>
            <a:r>
              <a:rPr kumimoji="0" lang="en-AU" sz="1300" b="0" i="0" u="none" strike="noStrike" kern="1200" cap="none" spc="0" normalizeH="0" baseline="0" noProof="0" dirty="0">
                <a:ln>
                  <a:noFill/>
                </a:ln>
                <a:solidFill>
                  <a:srgbClr val="444444"/>
                </a:solidFill>
                <a:effectLst/>
                <a:uLnTx/>
                <a:uFillTx/>
                <a:latin typeface="Arial"/>
                <a:ea typeface="+mn-ea"/>
                <a:cs typeface="+mn-cs"/>
                <a:sym typeface="Wingdings" panose="05000000000000000000" pitchFamily="2" charset="2"/>
              </a:rPr>
              <a:t> </a:t>
            </a:r>
            <a:r>
              <a:rPr kumimoji="0" lang="en-AU" sz="1300" b="0" i="0" u="none" strike="noStrike" kern="1200" cap="none" spc="0" normalizeH="0" baseline="0" noProof="0" dirty="0">
                <a:ln>
                  <a:noFill/>
                </a:ln>
                <a:solidFill>
                  <a:srgbClr val="444444"/>
                </a:solidFill>
                <a:effectLst/>
                <a:uLnTx/>
                <a:uFillTx/>
                <a:latin typeface="Arial"/>
                <a:ea typeface="+mn-ea"/>
                <a:cs typeface="+mn-cs"/>
              </a:rPr>
              <a:t>app lifecycle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300" b="0" i="0" u="none" strike="noStrike" kern="1200" cap="none" spc="0" normalizeH="0" baseline="0" noProof="0" dirty="0">
                <a:ln>
                  <a:noFill/>
                </a:ln>
                <a:solidFill>
                  <a:srgbClr val="444444"/>
                </a:solidFill>
                <a:effectLst/>
                <a:uLnTx/>
                <a:uFillTx/>
                <a:latin typeface="Arial"/>
                <a:ea typeface="+mn-ea"/>
                <a:cs typeface="+mn-cs"/>
              </a:rPr>
              <a:t> - BOSH </a:t>
            </a:r>
            <a:r>
              <a:rPr kumimoji="0" lang="en-AU" sz="1300" b="0" i="0" u="none" strike="noStrike" kern="1200" cap="none" spc="0" normalizeH="0" baseline="0" noProof="0" dirty="0">
                <a:ln>
                  <a:noFill/>
                </a:ln>
                <a:solidFill>
                  <a:srgbClr val="444444"/>
                </a:solidFill>
                <a:effectLst/>
                <a:uLnTx/>
                <a:uFillTx/>
                <a:latin typeface="Arial"/>
                <a:ea typeface="+mn-ea"/>
                <a:cs typeface="+mn-cs"/>
                <a:sym typeface="Wingdings" panose="05000000000000000000" pitchFamily="2" charset="2"/>
              </a:rPr>
              <a:t> </a:t>
            </a:r>
            <a:r>
              <a:rPr kumimoji="0" lang="en-AU" sz="1300" b="0" i="0" u="none" strike="noStrike" kern="1200" cap="none" spc="0" normalizeH="0" baseline="0" noProof="0" dirty="0">
                <a:ln>
                  <a:noFill/>
                </a:ln>
                <a:solidFill>
                  <a:srgbClr val="444444"/>
                </a:solidFill>
                <a:effectLst/>
                <a:uLnTx/>
                <a:uFillTx/>
                <a:latin typeface="Arial"/>
                <a:ea typeface="+mn-ea"/>
                <a:cs typeface="+mn-cs"/>
              </a:rPr>
              <a:t>CF components lifecycle</a:t>
            </a:r>
            <a:endParaRPr kumimoji="0" lang="en-US" sz="1300" b="0" i="0" u="none" strike="noStrike" kern="1200" cap="none" spc="0" normalizeH="0" baseline="0" noProof="0" dirty="0">
              <a:ln>
                <a:noFill/>
              </a:ln>
              <a:solidFill>
                <a:srgbClr val="444444"/>
              </a:solidFill>
              <a:effectLst/>
              <a:uLnTx/>
              <a:uFillTx/>
              <a:latin typeface="Arial"/>
              <a:ea typeface="+mn-ea"/>
              <a:cs typeface="+mn-cs"/>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6572" y="1137804"/>
            <a:ext cx="5594392" cy="3686177"/>
          </a:xfrm>
          <a:prstGeom prst="rect">
            <a:avLst/>
          </a:prstGeom>
        </p:spPr>
      </p:pic>
    </p:spTree>
    <p:extLst>
      <p:ext uri="{BB962C8B-B14F-4D97-AF65-F5344CB8AC3E}">
        <p14:creationId xmlns:p14="http://schemas.microsoft.com/office/powerpoint/2010/main" val="420078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Cloud Foundry Architecture overview</a:t>
            </a:r>
          </a:p>
        </p:txBody>
      </p:sp>
      <p:sp>
        <p:nvSpPr>
          <p:cNvPr id="5" name="Rectangle 4"/>
          <p:cNvSpPr/>
          <p:nvPr/>
        </p:nvSpPr>
        <p:spPr>
          <a:xfrm>
            <a:off x="314184" y="3664363"/>
            <a:ext cx="2292615" cy="1015663"/>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500" b="0" i="0" u="none" strike="noStrike" kern="1200" cap="none" spc="0" normalizeH="0" baseline="0" noProof="0" dirty="0">
                <a:ln>
                  <a:noFill/>
                </a:ln>
                <a:solidFill>
                  <a:srgbClr val="444444"/>
                </a:solidFill>
                <a:effectLst/>
                <a:uLnTx/>
                <a:uFillTx/>
                <a:latin typeface="Arial"/>
                <a:ea typeface="+mn-ea"/>
                <a:cs typeface="+mn-cs"/>
              </a:rPr>
              <a:t>The Blob Store contains:</a:t>
            </a:r>
            <a:endParaRPr kumimoji="0" lang="en-US" sz="1500" b="0" i="0" u="none" strike="noStrike" kern="1200" cap="none" spc="0" normalizeH="0" baseline="0" noProof="0" dirty="0">
              <a:ln>
                <a:noFill/>
              </a:ln>
              <a:solidFill>
                <a:srgbClr val="444444"/>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500" b="0" i="0" u="none" strike="noStrike" kern="1200" cap="none" spc="0" normalizeH="0" baseline="0" noProof="0" dirty="0">
                <a:ln>
                  <a:noFill/>
                </a:ln>
                <a:solidFill>
                  <a:srgbClr val="444444"/>
                </a:solidFill>
                <a:effectLst/>
                <a:uLnTx/>
                <a:uFillTx/>
                <a:latin typeface="Arial"/>
                <a:ea typeface="+mn-ea"/>
                <a:cs typeface="+mn-cs"/>
              </a:rPr>
              <a:t> - </a:t>
            </a:r>
            <a:r>
              <a:rPr kumimoji="0" lang="en-AU" sz="1500" b="0" i="0" u="none" strike="noStrike" kern="1200" cap="none" spc="0" normalizeH="0" baseline="0" noProof="0" dirty="0" err="1">
                <a:ln>
                  <a:noFill/>
                </a:ln>
                <a:solidFill>
                  <a:srgbClr val="444444"/>
                </a:solidFill>
                <a:effectLst/>
                <a:uLnTx/>
                <a:uFillTx/>
                <a:latin typeface="Arial"/>
                <a:ea typeface="+mn-ea"/>
                <a:cs typeface="+mn-cs"/>
              </a:rPr>
              <a:t>Buildpacks</a:t>
            </a:r>
            <a:endParaRPr kumimoji="0" lang="en-AU" sz="1500" b="0" i="0" u="none" strike="noStrike" kern="1200" cap="none" spc="0" normalizeH="0" baseline="0" noProof="0" dirty="0">
              <a:ln>
                <a:noFill/>
              </a:ln>
              <a:solidFill>
                <a:srgbClr val="444444"/>
              </a:solidFill>
              <a:effectLst/>
              <a:uLnTx/>
              <a:uFillTx/>
              <a:latin typeface="Arial"/>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500" b="0" i="0" u="none" strike="noStrike" kern="1200" cap="none" spc="0" normalizeH="0" baseline="0" noProof="0" dirty="0">
                <a:ln>
                  <a:noFill/>
                </a:ln>
                <a:solidFill>
                  <a:srgbClr val="444444"/>
                </a:solidFill>
                <a:effectLst/>
                <a:uLnTx/>
                <a:uFillTx/>
                <a:latin typeface="Arial"/>
                <a:ea typeface="+mn-ea"/>
                <a:cs typeface="+mn-cs"/>
              </a:rPr>
              <a:t> - Droplets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500" b="0" i="0" u="none" strike="noStrike" kern="1200" cap="none" spc="0" normalizeH="0" baseline="0" noProof="0" dirty="0">
                <a:ln>
                  <a:noFill/>
                </a:ln>
                <a:solidFill>
                  <a:srgbClr val="444444"/>
                </a:solidFill>
                <a:effectLst/>
                <a:uLnTx/>
                <a:uFillTx/>
                <a:latin typeface="Arial"/>
                <a:ea typeface="+mn-ea"/>
                <a:cs typeface="+mn-cs"/>
              </a:rPr>
              <a:t> - Warden containers</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7961" y="638139"/>
            <a:ext cx="8513777" cy="3026224"/>
          </a:xfrm>
          <a:prstGeom prst="rect">
            <a:avLst/>
          </a:prstGeom>
        </p:spPr>
      </p:pic>
      <p:sp>
        <p:nvSpPr>
          <p:cNvPr id="8" name="Rectangle 7"/>
          <p:cNvSpPr/>
          <p:nvPr/>
        </p:nvSpPr>
        <p:spPr>
          <a:xfrm>
            <a:off x="3862138" y="3804333"/>
            <a:ext cx="4662488"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444444"/>
                </a:solidFill>
                <a:effectLst/>
                <a:uLnTx/>
                <a:uFillTx/>
                <a:latin typeface="Arial"/>
                <a:ea typeface="+mn-ea"/>
                <a:cs typeface="+mn-cs"/>
              </a:rPr>
              <a:t>When we do “</a:t>
            </a:r>
            <a:r>
              <a:rPr kumimoji="0" lang="en-US" sz="1500" b="0" i="0" u="none" strike="noStrike" kern="1200" cap="none" spc="0" normalizeH="0" baseline="0" noProof="0" dirty="0" err="1">
                <a:ln>
                  <a:noFill/>
                </a:ln>
                <a:solidFill>
                  <a:srgbClr val="444444"/>
                </a:solidFill>
                <a:effectLst/>
                <a:uLnTx/>
                <a:uFillTx/>
                <a:latin typeface="Arial"/>
                <a:ea typeface="+mn-ea"/>
                <a:cs typeface="+mn-cs"/>
              </a:rPr>
              <a:t>cf</a:t>
            </a:r>
            <a:r>
              <a:rPr kumimoji="0" lang="en-US" sz="1500" b="0" i="0" u="none" strike="noStrike" kern="1200" cap="none" spc="0" normalizeH="0" baseline="0" noProof="0" dirty="0">
                <a:ln>
                  <a:noFill/>
                </a:ln>
                <a:solidFill>
                  <a:srgbClr val="444444"/>
                </a:solidFill>
                <a:effectLst/>
                <a:uLnTx/>
                <a:uFillTx/>
                <a:latin typeface="Arial"/>
                <a:ea typeface="+mn-ea"/>
                <a:cs typeface="+mn-cs"/>
              </a:rPr>
              <a:t> push”, Diego first builds the container image and stores it in the Blob store, and then it spins up the container based on the stored image</a:t>
            </a:r>
          </a:p>
        </p:txBody>
      </p:sp>
      <p:sp>
        <p:nvSpPr>
          <p:cNvPr id="9" name="Rectangle 8"/>
          <p:cNvSpPr/>
          <p:nvPr/>
        </p:nvSpPr>
        <p:spPr>
          <a:xfrm>
            <a:off x="90235" y="2190494"/>
            <a:ext cx="2698079" cy="1246495"/>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500" b="1" i="0" u="none" strike="noStrike" kern="1200" cap="none" spc="0" normalizeH="0" baseline="0" noProof="0" dirty="0" err="1">
                <a:ln>
                  <a:noFill/>
                </a:ln>
                <a:solidFill>
                  <a:srgbClr val="444444"/>
                </a:solidFill>
                <a:effectLst/>
                <a:uLnTx/>
                <a:uFillTx/>
                <a:latin typeface="Arial"/>
                <a:ea typeface="+mn-ea"/>
                <a:cs typeface="+mn-cs"/>
              </a:rPr>
              <a:t>Buildpack</a:t>
            </a:r>
            <a:r>
              <a:rPr kumimoji="0" lang="en-AU" sz="1500" b="0" i="0" u="none" strike="noStrike" kern="1200" cap="none" spc="0" normalizeH="0" baseline="0" noProof="0" dirty="0">
                <a:ln>
                  <a:noFill/>
                </a:ln>
                <a:solidFill>
                  <a:srgbClr val="444444"/>
                </a:solidFill>
                <a:effectLst/>
                <a:uLnTx/>
                <a:uFillTx/>
                <a:latin typeface="Arial"/>
                <a:ea typeface="+mn-ea"/>
                <a:cs typeface="+mn-cs"/>
              </a:rPr>
              <a:t> </a:t>
            </a:r>
            <a:r>
              <a:rPr kumimoji="0" lang="en-US" sz="1500" b="0" i="0" u="none" strike="noStrike" kern="1200" cap="none" spc="0" normalizeH="0" baseline="0" noProof="0" dirty="0">
                <a:ln>
                  <a:noFill/>
                </a:ln>
                <a:solidFill>
                  <a:srgbClr val="444444"/>
                </a:solidFill>
                <a:effectLst/>
                <a:uLnTx/>
                <a:uFillTx/>
                <a:latin typeface="Arial"/>
                <a:ea typeface="+mn-ea"/>
                <a:cs typeface="+mn-cs"/>
              </a:rPr>
              <a:t>examines app to determine what dependencies to download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444444"/>
                </a:solidFill>
                <a:effectLst/>
                <a:uLnTx/>
                <a:uFillTx/>
                <a:latin typeface="Arial"/>
                <a:ea typeface="+mn-ea"/>
                <a:cs typeface="+mn-cs"/>
              </a:rPr>
              <a:t>It’s used to compile or prepare your app for launch</a:t>
            </a:r>
          </a:p>
        </p:txBody>
      </p:sp>
    </p:spTree>
    <p:extLst>
      <p:ext uri="{BB962C8B-B14F-4D97-AF65-F5344CB8AC3E}">
        <p14:creationId xmlns:p14="http://schemas.microsoft.com/office/powerpoint/2010/main" val="67437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Mware Tanzu Application Service on AWS">
            <a:extLst>
              <a:ext uri="{FF2B5EF4-FFF2-40B4-BE49-F238E27FC236}">
                <a16:creationId xmlns:a16="http://schemas.microsoft.com/office/drawing/2014/main" id="{F61BC83D-D434-4399-99C5-595A59D6847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78482" y="1456292"/>
            <a:ext cx="4219239" cy="2812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mj-lt"/>
              </a:rPr>
              <a:t>Which Platform Is Right?</a:t>
            </a:r>
          </a:p>
        </p:txBody>
      </p:sp>
      <p:sp>
        <p:nvSpPr>
          <p:cNvPr id="4" name="Content Placeholder 3"/>
          <p:cNvSpPr>
            <a:spLocks noGrp="1"/>
          </p:cNvSpPr>
          <p:nvPr>
            <p:ph sz="quarter" idx="10"/>
          </p:nvPr>
        </p:nvSpPr>
        <p:spPr>
          <a:xfrm>
            <a:off x="285751" y="914400"/>
            <a:ext cx="4057650" cy="3314700"/>
          </a:xfrm>
          <a:prstGeom prst="rect">
            <a:avLst/>
          </a:prstGeom>
        </p:spPr>
        <p:txBody>
          <a:bodyPr/>
          <a:lstStyle/>
          <a:p>
            <a:pPr marL="0" indent="0" algn="ctr">
              <a:buNone/>
            </a:pPr>
            <a:r>
              <a:rPr lang="en-US" dirty="0">
                <a:solidFill>
                  <a:schemeClr val="accent1"/>
                </a:solidFill>
                <a:effectLst>
                  <a:outerShdw blurRad="38100" dist="38100" dir="2700000" algn="tl">
                    <a:srgbClr val="000000">
                      <a:alpha val="43137"/>
                    </a:srgbClr>
                  </a:outerShdw>
                </a:effectLst>
              </a:rPr>
              <a:t>Unstructured</a:t>
            </a:r>
            <a:endParaRPr lang="en-US" dirty="0">
              <a:solidFill>
                <a:srgbClr val="000000"/>
              </a:solidFill>
              <a:latin typeface="+mn-lt"/>
            </a:endParaRPr>
          </a:p>
        </p:txBody>
      </p:sp>
      <p:sp>
        <p:nvSpPr>
          <p:cNvPr id="3" name="Content Placeholder 2"/>
          <p:cNvSpPr>
            <a:spLocks noGrp="1"/>
          </p:cNvSpPr>
          <p:nvPr>
            <p:ph sz="quarter" idx="11"/>
          </p:nvPr>
        </p:nvSpPr>
        <p:spPr>
          <a:xfrm>
            <a:off x="4708220" y="914400"/>
            <a:ext cx="4057650" cy="3314700"/>
          </a:xfrm>
          <a:prstGeom prst="rect">
            <a:avLst/>
          </a:prstGeom>
        </p:spPr>
        <p:txBody>
          <a:bodyPr/>
          <a:lstStyle/>
          <a:p>
            <a:pPr marL="0" indent="0" algn="ctr">
              <a:buNone/>
            </a:pPr>
            <a:r>
              <a:rPr lang="en-US" dirty="0">
                <a:solidFill>
                  <a:schemeClr val="accent1"/>
                </a:solidFill>
                <a:effectLst>
                  <a:outerShdw blurRad="38100" dist="38100" dir="2700000" algn="tl">
                    <a:srgbClr val="000000">
                      <a:alpha val="43137"/>
                    </a:srgbClr>
                  </a:outerShdw>
                </a:effectLst>
              </a:rPr>
              <a:t>Structured</a:t>
            </a:r>
            <a:endParaRPr lang="en-US" b="1" dirty="0">
              <a:solidFill>
                <a:srgbClr val="000000"/>
              </a:solidFill>
              <a:latin typeface="+mn-lt"/>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57" y="2408937"/>
            <a:ext cx="3429000" cy="2014823"/>
          </a:xfrm>
          <a:prstGeom prst="rect">
            <a:avLst/>
          </a:prstGeom>
        </p:spPr>
      </p:pic>
      <p:sp>
        <p:nvSpPr>
          <p:cNvPr id="7" name="Rectangle 6"/>
          <p:cNvSpPr/>
          <p:nvPr/>
        </p:nvSpPr>
        <p:spPr>
          <a:xfrm>
            <a:off x="631813" y="1456292"/>
            <a:ext cx="8008919" cy="3067509"/>
          </a:xfrm>
          <a:prstGeom prst="rect">
            <a:avLst/>
          </a:prstGeom>
          <a:solidFill>
            <a:schemeClr val="tx2">
              <a:alpha val="71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8" name="Group 7"/>
          <p:cNvGrpSpPr/>
          <p:nvPr/>
        </p:nvGrpSpPr>
        <p:grpSpPr>
          <a:xfrm>
            <a:off x="1974916" y="1962667"/>
            <a:ext cx="5203885" cy="733880"/>
            <a:chOff x="1974915" y="1962667"/>
            <a:chExt cx="5203885" cy="733880"/>
          </a:xfrm>
          <a:solidFill>
            <a:schemeClr val="bg1"/>
          </a:solidFill>
        </p:grpSpPr>
        <p:sp>
          <p:nvSpPr>
            <p:cNvPr id="9" name="Left-Right Arrow 8"/>
            <p:cNvSpPr/>
            <p:nvPr/>
          </p:nvSpPr>
          <p:spPr>
            <a:xfrm>
              <a:off x="2915416" y="1962667"/>
              <a:ext cx="3313169" cy="717778"/>
            </a:xfrm>
            <a:prstGeom prst="leftRightArrow">
              <a:avLst>
                <a:gd name="adj1" fmla="val 64286"/>
                <a:gd name="adj2" fmla="val 50000"/>
              </a:avLst>
            </a:prstGeom>
            <a:grp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HOW MANY APPS IN THE ENTERPRISE?</a:t>
              </a:r>
            </a:p>
          </p:txBody>
        </p:sp>
        <p:sp>
          <p:nvSpPr>
            <p:cNvPr id="10" name="Rectangle 9"/>
            <p:cNvSpPr/>
            <p:nvPr/>
          </p:nvSpPr>
          <p:spPr>
            <a:xfrm>
              <a:off x="6295288" y="1974171"/>
              <a:ext cx="883512" cy="722376"/>
            </a:xfrm>
            <a:prstGeom prst="rect">
              <a:avLst/>
            </a:prstGeom>
            <a:grp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MANY</a:t>
              </a:r>
            </a:p>
          </p:txBody>
        </p:sp>
        <p:sp>
          <p:nvSpPr>
            <p:cNvPr id="11" name="Rectangle 10"/>
            <p:cNvSpPr/>
            <p:nvPr/>
          </p:nvSpPr>
          <p:spPr>
            <a:xfrm>
              <a:off x="1974915" y="1974171"/>
              <a:ext cx="883512" cy="722376"/>
            </a:xfrm>
            <a:prstGeom prst="rect">
              <a:avLst/>
            </a:prstGeom>
            <a:grp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FEW</a:t>
              </a:r>
            </a:p>
          </p:txBody>
        </p:sp>
      </p:grpSp>
      <p:grpSp>
        <p:nvGrpSpPr>
          <p:cNvPr id="13" name="Group 12"/>
          <p:cNvGrpSpPr/>
          <p:nvPr/>
        </p:nvGrpSpPr>
        <p:grpSpPr>
          <a:xfrm>
            <a:off x="1974916" y="3067504"/>
            <a:ext cx="5203885" cy="733880"/>
            <a:chOff x="1974915" y="3067503"/>
            <a:chExt cx="5203885" cy="733880"/>
          </a:xfrm>
          <a:solidFill>
            <a:schemeClr val="bg1"/>
          </a:solidFill>
        </p:grpSpPr>
        <p:sp>
          <p:nvSpPr>
            <p:cNvPr id="14" name="Left-Right Arrow 13"/>
            <p:cNvSpPr/>
            <p:nvPr/>
          </p:nvSpPr>
          <p:spPr>
            <a:xfrm>
              <a:off x="2915416" y="3067503"/>
              <a:ext cx="3313169" cy="717778"/>
            </a:xfrm>
            <a:prstGeom prst="leftRightArrow">
              <a:avLst>
                <a:gd name="adj1" fmla="val 64286"/>
                <a:gd name="adj2" fmla="val 50000"/>
              </a:avLst>
            </a:prstGeom>
            <a:grp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IS THE PLATFORM A CORE COMPETENCY?</a:t>
              </a:r>
            </a:p>
          </p:txBody>
        </p:sp>
        <p:sp>
          <p:nvSpPr>
            <p:cNvPr id="15" name="Rectangle 14"/>
            <p:cNvSpPr/>
            <p:nvPr/>
          </p:nvSpPr>
          <p:spPr>
            <a:xfrm>
              <a:off x="6295288" y="3079007"/>
              <a:ext cx="883512" cy="722376"/>
            </a:xfrm>
            <a:prstGeom prst="rect">
              <a:avLst/>
            </a:prstGeom>
            <a:grp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NO</a:t>
              </a:r>
            </a:p>
          </p:txBody>
        </p:sp>
        <p:sp>
          <p:nvSpPr>
            <p:cNvPr id="16" name="Rectangle 15"/>
            <p:cNvSpPr/>
            <p:nvPr/>
          </p:nvSpPr>
          <p:spPr>
            <a:xfrm>
              <a:off x="1974915" y="3079007"/>
              <a:ext cx="883512" cy="722376"/>
            </a:xfrm>
            <a:prstGeom prst="rect">
              <a:avLst/>
            </a:prstGeom>
            <a:grp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mn-cs"/>
                </a:rPr>
                <a:t>YES</a:t>
              </a:r>
            </a:p>
          </p:txBody>
        </p:sp>
      </p:grpSp>
    </p:spTree>
    <p:extLst>
      <p:ext uri="{BB962C8B-B14F-4D97-AF65-F5344CB8AC3E}">
        <p14:creationId xmlns:p14="http://schemas.microsoft.com/office/powerpoint/2010/main" val="364883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0" y="12"/>
            <a:ext cx="9143999" cy="5143476"/>
          </a:xfrm>
          <a:prstGeom prst="rect">
            <a:avLst/>
          </a:prstGeom>
          <a:gradFill>
            <a:gsLst>
              <a:gs pos="15000">
                <a:schemeClr val="tx1">
                  <a:lumMod val="75000"/>
                  <a:alpha val="20000"/>
                </a:schemeClr>
              </a:gs>
              <a:gs pos="72000">
                <a:schemeClr val="bg2">
                  <a:alpha val="90000"/>
                </a:schemeClr>
              </a:gs>
            </a:gsLst>
            <a:lin ang="8100000" scaled="1"/>
          </a:gradFill>
          <a:effectLst/>
        </p:spPr>
        <p:txBody>
          <a:bodyPr wrap="square" lIns="175851" tIns="131888" rIns="131888" bIns="131888" rtlCol="0" anchor="ctr">
            <a:noAutofit/>
          </a:bodyPr>
          <a:lstStyle/>
          <a:p>
            <a:pPr marL="0" marR="0" lvl="0" indent="0" algn="ctr" defTabSz="879287" rtl="0" eaLnBrk="1" fontAlgn="auto" latinLnBrk="0" hangingPunct="1">
              <a:lnSpc>
                <a:spcPct val="90000"/>
              </a:lnSpc>
              <a:spcBef>
                <a:spcPts val="577"/>
              </a:spcBef>
              <a:spcAft>
                <a:spcPts val="0"/>
              </a:spcAft>
              <a:buClrTx/>
              <a:buSzTx/>
              <a:buFontTx/>
              <a:buNone/>
              <a:tabLst/>
              <a:defRPr/>
            </a:pPr>
            <a:endParaRPr kumimoji="0" lang="en-US" sz="1923"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17A56A0A-601E-48DA-874B-5B92C5712A7B}"/>
              </a:ext>
            </a:extLst>
          </p:cNvPr>
          <p:cNvSpPr>
            <a:spLocks noGrp="1"/>
          </p:cNvSpPr>
          <p:nvPr>
            <p:ph type="title"/>
          </p:nvPr>
        </p:nvSpPr>
        <p:spPr/>
        <p:txBody>
          <a:bodyPr/>
          <a:lstStyle/>
          <a:p>
            <a:r>
              <a:rPr lang="en-US" dirty="0">
                <a:solidFill>
                  <a:schemeClr val="tx2"/>
                </a:solidFill>
              </a:rPr>
              <a:t>Piper Mission</a:t>
            </a:r>
          </a:p>
        </p:txBody>
      </p:sp>
      <p:pic>
        <p:nvPicPr>
          <p:cNvPr id="7" name="Picture 6"/>
          <p:cNvPicPr>
            <a:picLocks noChangeAspect="1"/>
          </p:cNvPicPr>
          <p:nvPr/>
        </p:nvPicPr>
        <p:blipFill>
          <a:blip r:embed="rId4"/>
          <a:stretch>
            <a:fillRect/>
          </a:stretch>
        </p:blipFill>
        <p:spPr>
          <a:xfrm>
            <a:off x="7789054" y="4828349"/>
            <a:ext cx="1091498" cy="141074"/>
          </a:xfrm>
          <a:prstGeom prst="rect">
            <a:avLst/>
          </a:prstGeom>
        </p:spPr>
      </p:pic>
      <p:sp>
        <p:nvSpPr>
          <p:cNvPr id="4" name="Rectangle 3">
            <a:extLst>
              <a:ext uri="{FF2B5EF4-FFF2-40B4-BE49-F238E27FC236}">
                <a16:creationId xmlns:a16="http://schemas.microsoft.com/office/drawing/2014/main" id="{8D458322-5720-4860-A731-41CAC4B6A747}"/>
              </a:ext>
            </a:extLst>
          </p:cNvPr>
          <p:cNvSpPr/>
          <p:nvPr/>
        </p:nvSpPr>
        <p:spPr>
          <a:xfrm>
            <a:off x="1036742" y="1598989"/>
            <a:ext cx="7162622"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Arial"/>
                <a:ea typeface="+mn-ea"/>
                <a:cs typeface="+mn-cs"/>
              </a:rPr>
              <a:t>Support</a:t>
            </a:r>
            <a:r>
              <a:rPr kumimoji="0" lang="en-US" sz="2800" b="0" i="0" u="none" strike="noStrike" kern="0" cap="none" spc="0" normalizeH="0" baseline="0" noProof="0" dirty="0">
                <a:ln>
                  <a:noFill/>
                </a:ln>
                <a:solidFill>
                  <a:srgbClr val="41B6E6"/>
                </a:solidFill>
                <a:effectLst/>
                <a:uLnTx/>
                <a:uFillTx/>
                <a:latin typeface="Arial"/>
                <a:ea typeface="+mn-ea"/>
                <a:cs typeface="+mn-cs"/>
              </a:rPr>
              <a:t> customers </a:t>
            </a:r>
            <a:r>
              <a:rPr kumimoji="0" lang="en-US" sz="2800" b="0" i="0" u="none" strike="noStrike" kern="0" cap="none" spc="0" normalizeH="0" baseline="0" noProof="0" dirty="0">
                <a:ln>
                  <a:noFill/>
                </a:ln>
                <a:solidFill>
                  <a:srgbClr val="FFFFFF"/>
                </a:solidFill>
                <a:effectLst/>
                <a:uLnTx/>
                <a:uFillTx/>
                <a:latin typeface="Arial"/>
                <a:ea typeface="+mn-ea"/>
                <a:cs typeface="+mn-cs"/>
              </a:rPr>
              <a:t>on their </a:t>
            </a:r>
            <a:r>
              <a:rPr kumimoji="0" lang="en-US" sz="2800" b="0" i="0" u="none" strike="noStrike" kern="0" cap="none" spc="0" normalizeH="0" baseline="0" noProof="0" dirty="0">
                <a:ln>
                  <a:noFill/>
                </a:ln>
                <a:solidFill>
                  <a:srgbClr val="41B6E6"/>
                </a:solidFill>
                <a:effectLst/>
                <a:uLnTx/>
                <a:uFillTx/>
                <a:latin typeface="Arial"/>
                <a:ea typeface="+mn-ea"/>
                <a:cs typeface="+mn-cs"/>
              </a:rPr>
              <a:t>digital transformation </a:t>
            </a:r>
            <a:r>
              <a:rPr kumimoji="0" lang="en-US" sz="2800" b="0" i="0" u="none" strike="noStrike" kern="0" cap="none" spc="0" normalizeH="0" baseline="0" noProof="0" dirty="0">
                <a:ln>
                  <a:noFill/>
                </a:ln>
                <a:solidFill>
                  <a:srgbClr val="FFFFFF"/>
                </a:solidFill>
                <a:effectLst/>
                <a:uLnTx/>
                <a:uFillTx/>
                <a:latin typeface="Arial"/>
                <a:ea typeface="+mn-ea"/>
                <a:cs typeface="+mn-cs"/>
              </a:rPr>
              <a:t>journeys</a:t>
            </a:r>
            <a:r>
              <a:rPr kumimoji="0" lang="en-US" sz="2800" b="0" i="0" u="none" strike="noStrike" kern="0" cap="none" spc="0" normalizeH="0" baseline="0" noProof="0" dirty="0">
                <a:ln>
                  <a:noFill/>
                </a:ln>
                <a:solidFill>
                  <a:srgbClr val="41B6E6"/>
                </a:solidFill>
                <a:effectLst/>
                <a:uLnTx/>
                <a:uFillTx/>
                <a:latin typeface="Arial"/>
                <a:ea typeface="+mn-ea"/>
                <a:cs typeface="+mn-cs"/>
              </a:rPr>
              <a:t> </a:t>
            </a:r>
            <a:r>
              <a:rPr kumimoji="0" lang="en-US" sz="2800" b="0" i="0" u="none" strike="noStrike" kern="0" cap="none" spc="0" normalizeH="0" baseline="0" noProof="0" dirty="0">
                <a:ln>
                  <a:noFill/>
                </a:ln>
                <a:solidFill>
                  <a:srgbClr val="FFFFFF"/>
                </a:solidFill>
                <a:effectLst/>
                <a:uLnTx/>
                <a:uFillTx/>
                <a:latin typeface="Arial"/>
                <a:ea typeface="+mn-ea"/>
                <a:cs typeface="+mn-cs"/>
              </a:rPr>
              <a:t>focusing on the </a:t>
            </a:r>
            <a:r>
              <a:rPr kumimoji="0" lang="en-US" sz="2800" b="0" i="0" u="none" strike="noStrike" kern="0" cap="none" spc="0" normalizeH="0" baseline="0" noProof="0" dirty="0">
                <a:ln>
                  <a:noFill/>
                </a:ln>
                <a:solidFill>
                  <a:srgbClr val="41B6E6"/>
                </a:solidFill>
                <a:effectLst/>
                <a:uLnTx/>
                <a:uFillTx/>
                <a:latin typeface="Arial"/>
                <a:ea typeface="+mn-ea"/>
                <a:cs typeface="+mn-cs"/>
              </a:rPr>
              <a:t>cultural change</a:t>
            </a:r>
            <a:r>
              <a:rPr kumimoji="0" lang="en-US" sz="2800" b="0" i="0" u="none" strike="noStrike" kern="0" cap="none" spc="0" normalizeH="0" baseline="0" noProof="0" dirty="0">
                <a:ln>
                  <a:noFill/>
                </a:ln>
                <a:solidFill>
                  <a:srgbClr val="FFFFFF"/>
                </a:solidFill>
                <a:effectLst/>
                <a:uLnTx/>
                <a:uFillTx/>
                <a:latin typeface="Arial"/>
                <a:ea typeface="+mn-ea"/>
                <a:cs typeface="+mn-cs"/>
              </a:rPr>
              <a:t> associated with Agile/Lean, DevOps and modern</a:t>
            </a:r>
            <a:r>
              <a:rPr kumimoji="0" lang="en-US" sz="2800" b="0" i="0" u="none" strike="noStrike" kern="0" cap="none" spc="0" normalizeH="0" baseline="0" noProof="0" dirty="0">
                <a:ln>
                  <a:noFill/>
                </a:ln>
                <a:solidFill>
                  <a:srgbClr val="41B6E6"/>
                </a:solidFill>
                <a:effectLst/>
                <a:uLnTx/>
                <a:uFillTx/>
                <a:latin typeface="Arial"/>
                <a:ea typeface="+mn-ea"/>
                <a:cs typeface="+mn-cs"/>
              </a:rPr>
              <a:t> cloud native application architectures</a:t>
            </a:r>
          </a:p>
        </p:txBody>
      </p:sp>
    </p:spTree>
    <p:extLst>
      <p:ext uri="{BB962C8B-B14F-4D97-AF65-F5344CB8AC3E}">
        <p14:creationId xmlns:p14="http://schemas.microsoft.com/office/powerpoint/2010/main" val="88187674"/>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Which </a:t>
            </a:r>
            <a:r>
              <a:rPr lang="en-US" dirty="0" err="1">
                <a:latin typeface="+mj-lt"/>
              </a:rPr>
              <a:t>PaaS</a:t>
            </a:r>
            <a:r>
              <a:rPr lang="en-US" dirty="0">
                <a:latin typeface="+mj-lt"/>
              </a:rPr>
              <a:t> Is Right?</a:t>
            </a:r>
          </a:p>
        </p:txBody>
      </p:sp>
      <p:sp>
        <p:nvSpPr>
          <p:cNvPr id="3" name="Content Placeholder 2"/>
          <p:cNvSpPr>
            <a:spLocks noGrp="1"/>
          </p:cNvSpPr>
          <p:nvPr>
            <p:ph sz="quarter" idx="10"/>
          </p:nvPr>
        </p:nvSpPr>
        <p:spPr>
          <a:prstGeom prst="rect">
            <a:avLst/>
          </a:prstGeom>
        </p:spPr>
        <p:txBody>
          <a:bodyPr/>
          <a:lstStyle/>
          <a:p>
            <a:pPr marL="0" indent="0" algn="ctr">
              <a:buNone/>
            </a:pPr>
            <a:r>
              <a:rPr lang="en-US" dirty="0">
                <a:solidFill>
                  <a:srgbClr val="000000"/>
                </a:solidFill>
              </a:rPr>
              <a:t>UNSTRUCTURED</a:t>
            </a:r>
          </a:p>
          <a:p>
            <a:pPr marL="0" indent="0" algn="ctr">
              <a:buNone/>
            </a:pPr>
            <a:r>
              <a:rPr lang="en-US" dirty="0">
                <a:solidFill>
                  <a:srgbClr val="000000"/>
                </a:solidFill>
              </a:rPr>
              <a:t>USERS</a:t>
            </a:r>
          </a:p>
        </p:txBody>
      </p:sp>
      <p:sp>
        <p:nvSpPr>
          <p:cNvPr id="4" name="Content Placeholder 3"/>
          <p:cNvSpPr>
            <a:spLocks noGrp="1"/>
          </p:cNvSpPr>
          <p:nvPr>
            <p:ph sz="quarter" idx="11"/>
          </p:nvPr>
        </p:nvSpPr>
        <p:spPr>
          <a:prstGeom prst="rect">
            <a:avLst/>
          </a:prstGeom>
        </p:spPr>
        <p:txBody>
          <a:bodyPr/>
          <a:lstStyle/>
          <a:p>
            <a:pPr marL="0" indent="0" algn="ctr">
              <a:buNone/>
            </a:pPr>
            <a:r>
              <a:rPr lang="en-US" dirty="0">
                <a:solidFill>
                  <a:srgbClr val="000000"/>
                </a:solidFill>
              </a:rPr>
              <a:t>STRUCTURED</a:t>
            </a:r>
          </a:p>
          <a:p>
            <a:pPr marL="0" indent="0" algn="ctr">
              <a:buNone/>
            </a:pPr>
            <a:r>
              <a:rPr lang="en-US" dirty="0">
                <a:solidFill>
                  <a:srgbClr val="000000"/>
                </a:solidFill>
              </a:rPr>
              <a:t>USERS</a:t>
            </a:r>
          </a:p>
        </p:txBody>
      </p:sp>
      <p:pic>
        <p:nvPicPr>
          <p:cNvPr id="12" name="Picture 11"/>
          <p:cNvPicPr>
            <a:picLocks noChangeAspect="1"/>
          </p:cNvPicPr>
          <p:nvPr/>
        </p:nvPicPr>
        <p:blipFill>
          <a:blip r:embed="rId3"/>
          <a:stretch>
            <a:fillRect/>
          </a:stretch>
        </p:blipFill>
        <p:spPr>
          <a:xfrm>
            <a:off x="1573757" y="2625066"/>
            <a:ext cx="731076" cy="594360"/>
          </a:xfrm>
          <a:prstGeom prst="rect">
            <a:avLst/>
          </a:prstGeom>
        </p:spPr>
      </p:pic>
      <p:pic>
        <p:nvPicPr>
          <p:cNvPr id="15" name="Picture 14"/>
          <p:cNvPicPr>
            <a:picLocks noChangeAspect="1"/>
          </p:cNvPicPr>
          <p:nvPr/>
        </p:nvPicPr>
        <p:blipFill>
          <a:blip r:embed="rId4">
            <a:clrChange>
              <a:clrFrom>
                <a:srgbClr val="F1F1F1"/>
              </a:clrFrom>
              <a:clrTo>
                <a:srgbClr val="F1F1F1">
                  <a:alpha val="0"/>
                </a:srgbClr>
              </a:clrTo>
            </a:clrChange>
          </a:blip>
          <a:stretch>
            <a:fillRect/>
          </a:stretch>
        </p:blipFill>
        <p:spPr>
          <a:xfrm>
            <a:off x="1999918" y="2553631"/>
            <a:ext cx="1375955" cy="722376"/>
          </a:xfrm>
          <a:prstGeom prst="rect">
            <a:avLst/>
          </a:prstGeom>
        </p:spPr>
      </p:pic>
      <p:sp>
        <p:nvSpPr>
          <p:cNvPr id="30" name="Rectangle 29"/>
          <p:cNvSpPr/>
          <p:nvPr/>
        </p:nvSpPr>
        <p:spPr>
          <a:xfrm>
            <a:off x="1424828" y="2401795"/>
            <a:ext cx="1764097" cy="980043"/>
          </a:xfrm>
          <a:prstGeom prst="rect">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31" name="Rectangle 30"/>
          <p:cNvSpPr/>
          <p:nvPr/>
        </p:nvSpPr>
        <p:spPr>
          <a:xfrm>
            <a:off x="5930392" y="2401795"/>
            <a:ext cx="1764097" cy="980043"/>
          </a:xfrm>
          <a:prstGeom prst="rect">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D4D"/>
                </a:solidFill>
                <a:effectLst/>
                <a:uLnTx/>
                <a:uFillTx/>
                <a:latin typeface="Arial"/>
                <a:ea typeface="+mn-ea"/>
                <a:cs typeface="+mn-cs"/>
              </a:rPr>
              <a:t>TRADITIONAL</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D4D"/>
                </a:solidFill>
                <a:effectLst/>
                <a:uLnTx/>
                <a:uFillTx/>
                <a:latin typeface="Arial"/>
                <a:ea typeface="+mn-ea"/>
                <a:cs typeface="+mn-cs"/>
              </a:rPr>
              <a:t>ENTERPRISES</a:t>
            </a:r>
          </a:p>
        </p:txBody>
      </p:sp>
    </p:spTree>
    <p:extLst>
      <p:ext uri="{BB962C8B-B14F-4D97-AF65-F5344CB8AC3E}">
        <p14:creationId xmlns:p14="http://schemas.microsoft.com/office/powerpoint/2010/main" val="40817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Structured PaaS from Dell EMC</a:t>
            </a:r>
          </a:p>
        </p:txBody>
      </p:sp>
      <p:graphicFrame>
        <p:nvGraphicFramePr>
          <p:cNvPr id="4" name="Diagram 3"/>
          <p:cNvGraphicFramePr/>
          <p:nvPr/>
        </p:nvGraphicFramePr>
        <p:xfrm>
          <a:off x="1898374" y="247755"/>
          <a:ext cx="6394377" cy="42944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9848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0741" y="225420"/>
            <a:ext cx="8722519" cy="4636294"/>
          </a:xfrm>
          <a:prstGeom prst="rect">
            <a:avLst/>
          </a:prstGeom>
        </p:spPr>
      </p:pic>
    </p:spTree>
    <p:extLst>
      <p:ext uri="{BB962C8B-B14F-4D97-AF65-F5344CB8AC3E}">
        <p14:creationId xmlns:p14="http://schemas.microsoft.com/office/powerpoint/2010/main" val="2203248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66713" y="67851"/>
            <a:ext cx="8072438" cy="4936331"/>
          </a:xfrm>
          <a:prstGeom prst="rect">
            <a:avLst/>
          </a:prstGeom>
        </p:spPr>
      </p:pic>
    </p:spTree>
    <p:extLst>
      <p:ext uri="{BB962C8B-B14F-4D97-AF65-F5344CB8AC3E}">
        <p14:creationId xmlns:p14="http://schemas.microsoft.com/office/powerpoint/2010/main" val="1538028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2178" y="250814"/>
            <a:ext cx="8579644" cy="4529138"/>
          </a:xfrm>
          <a:prstGeom prst="rect">
            <a:avLst/>
          </a:prstGeom>
        </p:spPr>
      </p:pic>
    </p:spTree>
    <p:extLst>
      <p:ext uri="{BB962C8B-B14F-4D97-AF65-F5344CB8AC3E}">
        <p14:creationId xmlns:p14="http://schemas.microsoft.com/office/powerpoint/2010/main" val="544227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App deployment process: </a:t>
            </a:r>
            <a:r>
              <a:rPr lang="en-US" dirty="0" err="1">
                <a:latin typeface="+mn-lt"/>
              </a:rPr>
              <a:t>IaaS</a:t>
            </a:r>
            <a:r>
              <a:rPr lang="en-US" dirty="0">
                <a:latin typeface="+mn-lt"/>
              </a:rPr>
              <a:t> vs </a:t>
            </a:r>
            <a:r>
              <a:rPr lang="en-US" dirty="0" err="1">
                <a:latin typeface="+mn-lt"/>
              </a:rPr>
              <a:t>PaaS</a:t>
            </a:r>
            <a:endParaRPr lang="en-US" dirty="0">
              <a:latin typeface="+mn-lt"/>
            </a:endParaRPr>
          </a:p>
        </p:txBody>
      </p:sp>
      <p:sp>
        <p:nvSpPr>
          <p:cNvPr id="3" name="Content Placeholder 2"/>
          <p:cNvSpPr>
            <a:spLocks noGrp="1"/>
          </p:cNvSpPr>
          <p:nvPr>
            <p:ph idx="1"/>
          </p:nvPr>
        </p:nvSpPr>
        <p:spPr>
          <a:xfrm>
            <a:off x="285750" y="929492"/>
            <a:ext cx="8572500" cy="3314700"/>
          </a:xfrm>
        </p:spPr>
        <p:txBody>
          <a:bodyPr>
            <a:noAutofit/>
          </a:bodyPr>
          <a:lstStyle/>
          <a:p>
            <a:pPr marL="342892" indent="-342892">
              <a:buFont typeface="+mj-lt"/>
              <a:buAutoNum type="arabicPeriod"/>
            </a:pPr>
            <a:r>
              <a:rPr lang="en-US" sz="1800" dirty="0"/>
              <a:t>Deploy VM (the easy part - handled by </a:t>
            </a:r>
            <a:r>
              <a:rPr lang="en-US" sz="1800" dirty="0" err="1"/>
              <a:t>IaaS</a:t>
            </a:r>
            <a:r>
              <a:rPr lang="en-US" sz="1800" dirty="0"/>
              <a:t>)</a:t>
            </a:r>
          </a:p>
          <a:p>
            <a:pPr marL="342892" indent="-342892">
              <a:buFont typeface="+mj-lt"/>
              <a:buAutoNum type="arabicPeriod"/>
            </a:pPr>
            <a:r>
              <a:rPr lang="en-US" sz="1800" dirty="0"/>
              <a:t>Secure VM (or write some puppet)</a:t>
            </a:r>
          </a:p>
          <a:p>
            <a:pPr marL="342892" indent="-342892">
              <a:buFont typeface="+mj-lt"/>
              <a:buAutoNum type="arabicPeriod"/>
            </a:pPr>
            <a:r>
              <a:rPr lang="en-US" sz="1800" dirty="0"/>
              <a:t>Install runtime (with what? rpm? </a:t>
            </a:r>
            <a:r>
              <a:rPr lang="en-US" sz="1800" dirty="0" err="1"/>
              <a:t>tarball</a:t>
            </a:r>
            <a:r>
              <a:rPr lang="en-US" sz="1800" dirty="0"/>
              <a:t>?)</a:t>
            </a:r>
          </a:p>
          <a:p>
            <a:pPr marL="342892" indent="-342892">
              <a:buFont typeface="+mj-lt"/>
              <a:buAutoNum type="arabicPeriod"/>
            </a:pPr>
            <a:r>
              <a:rPr lang="en-US" sz="1800" dirty="0"/>
              <a:t>Install dependencies (or write some scripts)</a:t>
            </a:r>
          </a:p>
          <a:p>
            <a:pPr marL="342892" indent="-342892">
              <a:buFont typeface="+mj-lt"/>
              <a:buAutoNum type="arabicPeriod"/>
            </a:pPr>
            <a:r>
              <a:rPr lang="en-US" sz="1800" dirty="0"/>
              <a:t>Install application (</a:t>
            </a:r>
            <a:r>
              <a:rPr lang="en-US" sz="1800" dirty="0" err="1"/>
              <a:t>tarball</a:t>
            </a:r>
            <a:r>
              <a:rPr lang="en-US" sz="1800" dirty="0"/>
              <a:t>? RPM? </a:t>
            </a:r>
            <a:r>
              <a:rPr lang="en-US" sz="1800" dirty="0" err="1"/>
              <a:t>git</a:t>
            </a:r>
            <a:r>
              <a:rPr lang="en-US" sz="1800" dirty="0"/>
              <a:t>?)</a:t>
            </a:r>
          </a:p>
          <a:p>
            <a:pPr marL="342892" indent="-342892">
              <a:buFont typeface="+mj-lt"/>
              <a:buAutoNum type="arabicPeriod"/>
            </a:pPr>
            <a:r>
              <a:rPr lang="en-US" sz="1800" dirty="0"/>
              <a:t>Start application (how? job engine?)</a:t>
            </a:r>
          </a:p>
          <a:p>
            <a:pPr marL="342892" indent="-342892">
              <a:buFont typeface="+mj-lt"/>
              <a:buAutoNum type="arabicPeriod"/>
            </a:pPr>
            <a:r>
              <a:rPr lang="en-US" sz="1800" dirty="0"/>
              <a:t>Modify load balancer (how?)</a:t>
            </a:r>
          </a:p>
          <a:p>
            <a:pPr marL="342892" indent="-342892">
              <a:buFont typeface="+mj-lt"/>
              <a:buAutoNum type="arabicPeriod"/>
            </a:pPr>
            <a:r>
              <a:rPr lang="en-US" sz="1800" dirty="0"/>
              <a:t>Modify firewall (how?)</a:t>
            </a:r>
          </a:p>
          <a:p>
            <a:pPr marL="342892" indent="-342892">
              <a:buFont typeface="+mj-lt"/>
              <a:buAutoNum type="arabicPeriod"/>
            </a:pPr>
            <a:r>
              <a:rPr lang="en-US" sz="1800" dirty="0"/>
              <a:t>Add health checks (to where? http? </a:t>
            </a:r>
            <a:r>
              <a:rPr lang="en-US" sz="1800" dirty="0" err="1"/>
              <a:t>tcp</a:t>
            </a:r>
            <a:r>
              <a:rPr lang="en-US" sz="1800" dirty="0"/>
              <a:t>? )</a:t>
            </a:r>
          </a:p>
        </p:txBody>
      </p:sp>
      <p:sp>
        <p:nvSpPr>
          <p:cNvPr id="4" name="Content Placeholder 3"/>
          <p:cNvSpPr>
            <a:spLocks noGrp="1"/>
          </p:cNvSpPr>
          <p:nvPr>
            <p:ph sz="half" idx="4294967295"/>
          </p:nvPr>
        </p:nvSpPr>
        <p:spPr>
          <a:xfrm>
            <a:off x="5884142" y="1975104"/>
            <a:ext cx="2824162" cy="1938888"/>
          </a:xfrm>
          <a:prstGeom prst="rect">
            <a:avLst/>
          </a:prstGeom>
        </p:spPr>
        <p:txBody>
          <a:bodyPr>
            <a:normAutofit/>
          </a:bodyPr>
          <a:lstStyle/>
          <a:p>
            <a:pPr marL="0" indent="0">
              <a:buNone/>
            </a:pPr>
            <a:endParaRPr lang="en-US" dirty="0">
              <a:latin typeface="+mn-lt"/>
            </a:endParaRPr>
          </a:p>
          <a:p>
            <a:pPr marL="0" indent="0">
              <a:buNone/>
            </a:pPr>
            <a:r>
              <a:rPr lang="en-US" dirty="0">
                <a:latin typeface="+mn-lt"/>
              </a:rPr>
              <a:t>Deploying app on CF</a:t>
            </a:r>
          </a:p>
          <a:p>
            <a:pPr marL="0" indent="0" algn="ctr">
              <a:buNone/>
            </a:pPr>
            <a:r>
              <a:rPr lang="en-US" dirty="0" err="1">
                <a:solidFill>
                  <a:schemeClr val="tx2">
                    <a:lumMod val="75000"/>
                  </a:schemeClr>
                </a:solidFill>
                <a:latin typeface="Consolas" panose="020B0609020204030204" pitchFamily="49" charset="0"/>
                <a:cs typeface="Consolas" panose="020B0609020204030204" pitchFamily="49" charset="0"/>
              </a:rPr>
              <a:t>cf</a:t>
            </a:r>
            <a:r>
              <a:rPr lang="en-US" dirty="0">
                <a:solidFill>
                  <a:schemeClr val="tx2">
                    <a:lumMod val="75000"/>
                  </a:schemeClr>
                </a:solidFill>
                <a:latin typeface="Consolas" panose="020B0609020204030204" pitchFamily="49" charset="0"/>
                <a:cs typeface="Consolas" panose="020B0609020204030204" pitchFamily="49" charset="0"/>
              </a:rPr>
              <a:t> push </a:t>
            </a:r>
            <a:r>
              <a:rPr lang="en-US" dirty="0" err="1">
                <a:solidFill>
                  <a:schemeClr val="tx2">
                    <a:lumMod val="75000"/>
                  </a:schemeClr>
                </a:solidFill>
                <a:latin typeface="Consolas" panose="020B0609020204030204" pitchFamily="49" charset="0"/>
                <a:cs typeface="Consolas" panose="020B0609020204030204" pitchFamily="49" charset="0"/>
              </a:rPr>
              <a:t>app_name</a:t>
            </a:r>
            <a:endParaRPr lang="en-US" dirty="0">
              <a:solidFill>
                <a:schemeClr val="tx2">
                  <a:lumMod val="75000"/>
                </a:schemeClr>
              </a:solidFill>
              <a:latin typeface="Consolas" panose="020B0609020204030204" pitchFamily="49" charset="0"/>
              <a:cs typeface="Consolas" panose="020B0609020204030204" pitchFamily="49" charset="0"/>
            </a:endParaRPr>
          </a:p>
          <a:p>
            <a:endParaRPr lang="en-US" dirty="0">
              <a:latin typeface="+mn-lt"/>
            </a:endParaRPr>
          </a:p>
        </p:txBody>
      </p:sp>
      <p:sp>
        <p:nvSpPr>
          <p:cNvPr id="5" name="Right Brace 4"/>
          <p:cNvSpPr/>
          <p:nvPr/>
        </p:nvSpPr>
        <p:spPr>
          <a:xfrm>
            <a:off x="5330948" y="979773"/>
            <a:ext cx="403249" cy="36484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6026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50"/>
                                        <p:tgtEl>
                                          <p:spTgt spid="3">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50"/>
                                        <p:tgtEl>
                                          <p:spTgt spid="3">
                                            <p:txEl>
                                              <p:pRg st="5" end="5"/>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50"/>
                                        <p:tgtEl>
                                          <p:spTgt spid="3">
                                            <p:txEl>
                                              <p:pRg st="6" end="6"/>
                                            </p:txEl>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250"/>
                                        <p:tgtEl>
                                          <p:spTgt spid="3">
                                            <p:txEl>
                                              <p:pRg st="7" end="7"/>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50"/>
                                        <p:tgtEl>
                                          <p:spTgt spid="3">
                                            <p:txEl>
                                              <p:pRg st="8" end="8"/>
                                            </p:txEl>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1" end="1"/>
                                            </p:txEl>
                                          </p:spTgt>
                                        </p:tgtEl>
                                        <p:attrNameLst>
                                          <p:attrName>style.visibility</p:attrName>
                                        </p:attrNameLst>
                                      </p:cBhvr>
                                      <p:to>
                                        <p:strVal val="visible"/>
                                      </p:to>
                                    </p:set>
                                    <p:animEffect transition="in" filter="fade">
                                      <p:cBhvr>
                                        <p:cTn id="48" dur="500"/>
                                        <p:tgtEl>
                                          <p:spTgt spid="4">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2" end="2"/>
                                            </p:txEl>
                                          </p:spTgt>
                                        </p:tgtEl>
                                        <p:attrNameLst>
                                          <p:attrName>style.visibility</p:attrName>
                                        </p:attrNameLst>
                                      </p:cBhvr>
                                      <p:to>
                                        <p:strVal val="visible"/>
                                      </p:to>
                                    </p:set>
                                    <p:animEffect transition="in" filter="fade">
                                      <p:cBhvr>
                                        <p:cTn id="5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927296" y="1034587"/>
            <a:ext cx="7291800" cy="3365962"/>
            <a:chOff x="1498283" y="1034587"/>
            <a:chExt cx="6527960" cy="3341712"/>
          </a:xfrm>
          <a:gradFill>
            <a:gsLst>
              <a:gs pos="100000">
                <a:schemeClr val="bg1"/>
              </a:gs>
              <a:gs pos="34000">
                <a:srgbClr val="FFFFFF">
                  <a:alpha val="0"/>
                </a:srgbClr>
              </a:gs>
            </a:gsLst>
            <a:lin ang="18060000" scaled="0"/>
          </a:gradFill>
        </p:grpSpPr>
        <p:sp>
          <p:nvSpPr>
            <p:cNvPr id="25" name="Rectangle 24"/>
            <p:cNvSpPr/>
            <p:nvPr/>
          </p:nvSpPr>
          <p:spPr>
            <a:xfrm>
              <a:off x="1498290" y="1034587"/>
              <a:ext cx="6527953" cy="3339216"/>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6" name="Snip and Round Single Corner Rectangle 25"/>
            <p:cNvSpPr/>
            <p:nvPr/>
          </p:nvSpPr>
          <p:spPr>
            <a:xfrm rot="5400000">
              <a:off x="1084382" y="1448490"/>
              <a:ext cx="3317812" cy="2490009"/>
            </a:xfrm>
            <a:prstGeom prst="snipRoundRect">
              <a:avLst>
                <a:gd name="adj1" fmla="val 0"/>
                <a:gd name="adj2" fmla="val 50000"/>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27" name="Snip and Round Single Corner Rectangle 26"/>
            <p:cNvSpPr/>
            <p:nvPr/>
          </p:nvSpPr>
          <p:spPr>
            <a:xfrm flipH="1">
              <a:off x="4524899" y="2697058"/>
              <a:ext cx="3501344" cy="1679241"/>
            </a:xfrm>
            <a:prstGeom prst="snipRoundRect">
              <a:avLst>
                <a:gd name="adj1" fmla="val 0"/>
                <a:gd name="adj2" fmla="val 50000"/>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39" name="TextBox 38"/>
          <p:cNvSpPr txBox="1"/>
          <p:nvPr/>
        </p:nvSpPr>
        <p:spPr>
          <a:xfrm>
            <a:off x="135514" y="2430511"/>
            <a:ext cx="704040" cy="600164"/>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Lower </a:t>
            </a:r>
          </a:p>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Service</a:t>
            </a:r>
            <a:br>
              <a:rPr kumimoji="0" lang="en-US" sz="1100" b="0" i="0" u="none" strike="noStrike" kern="1200" cap="none" spc="0" normalizeH="0" baseline="0" noProof="0" dirty="0">
                <a:ln>
                  <a:noFill/>
                </a:ln>
                <a:solidFill>
                  <a:srgbClr val="FFFFFF"/>
                </a:solidFill>
                <a:effectLst/>
                <a:uLnTx/>
                <a:uFillTx/>
                <a:latin typeface="Verdana"/>
                <a:ea typeface="+mn-ea"/>
                <a:cs typeface="Verdana"/>
              </a:rPr>
            </a:br>
            <a:r>
              <a:rPr kumimoji="0" lang="en-US" sz="1100" b="0" i="0" u="none" strike="noStrike" kern="1200" cap="none" spc="0" normalizeH="0" baseline="0" noProof="0" dirty="0">
                <a:ln>
                  <a:noFill/>
                </a:ln>
                <a:solidFill>
                  <a:srgbClr val="FFFFFF"/>
                </a:solidFill>
                <a:effectLst/>
                <a:uLnTx/>
                <a:uFillTx/>
                <a:latin typeface="Verdana"/>
                <a:ea typeface="+mn-ea"/>
                <a:cs typeface="Verdana"/>
              </a:rPr>
              <a:t>Level</a:t>
            </a:r>
          </a:p>
        </p:txBody>
      </p:sp>
      <p:sp>
        <p:nvSpPr>
          <p:cNvPr id="40" name="TextBox 39"/>
          <p:cNvSpPr txBox="1"/>
          <p:nvPr/>
        </p:nvSpPr>
        <p:spPr>
          <a:xfrm>
            <a:off x="8353571" y="2457730"/>
            <a:ext cx="704040" cy="600164"/>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Higher </a:t>
            </a:r>
          </a:p>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Service</a:t>
            </a:r>
          </a:p>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Level</a:t>
            </a:r>
          </a:p>
        </p:txBody>
      </p:sp>
      <p:sp>
        <p:nvSpPr>
          <p:cNvPr id="2" name="Title 1"/>
          <p:cNvSpPr>
            <a:spLocks noGrp="1"/>
          </p:cNvSpPr>
          <p:nvPr>
            <p:ph type="title"/>
          </p:nvPr>
        </p:nvSpPr>
        <p:spPr>
          <a:prstGeom prst="rect">
            <a:avLst/>
          </a:prstGeom>
        </p:spPr>
        <p:txBody>
          <a:bodyPr/>
          <a:lstStyle/>
          <a:p>
            <a:pPr defTabSz="685018">
              <a:defRPr/>
            </a:pPr>
            <a:r>
              <a:rPr lang="en-US" sz="3000" dirty="0">
                <a:latin typeface="+mj-lt"/>
              </a:rPr>
              <a:t>Storage for new apps</a:t>
            </a:r>
            <a:endParaRPr lang="en-US" sz="3300" dirty="0">
              <a:latin typeface="+mj-lt"/>
            </a:endParaRPr>
          </a:p>
        </p:txBody>
      </p:sp>
      <p:sp>
        <p:nvSpPr>
          <p:cNvPr id="29" name="TextBox 28"/>
          <p:cNvSpPr txBox="1"/>
          <p:nvPr/>
        </p:nvSpPr>
        <p:spPr>
          <a:xfrm>
            <a:off x="4023598" y="806707"/>
            <a:ext cx="1079142"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Performance</a:t>
            </a:r>
          </a:p>
        </p:txBody>
      </p:sp>
      <p:sp>
        <p:nvSpPr>
          <p:cNvPr id="98" name="Right Triangle 97"/>
          <p:cNvSpPr/>
          <p:nvPr/>
        </p:nvSpPr>
        <p:spPr>
          <a:xfrm>
            <a:off x="927295" y="1188682"/>
            <a:ext cx="6050759" cy="3190244"/>
          </a:xfrm>
          <a:prstGeom prst="rtTriangle">
            <a:avLst/>
          </a:prstGeom>
          <a:gradFill flip="none" rotWithShape="1">
            <a:gsLst>
              <a:gs pos="8000">
                <a:srgbClr val="73C167"/>
              </a:gs>
              <a:gs pos="60000">
                <a:srgbClr val="FFFFFF">
                  <a:alpha val="0"/>
                </a:srgbClr>
              </a:gs>
            </a:gsLst>
            <a:lin ang="1806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cxnSp>
        <p:nvCxnSpPr>
          <p:cNvPr id="30" name="Straight Arrow Connector 29"/>
          <p:cNvCxnSpPr/>
          <p:nvPr/>
        </p:nvCxnSpPr>
        <p:spPr bwMode="auto">
          <a:xfrm>
            <a:off x="4560924" y="1027992"/>
            <a:ext cx="0" cy="3345600"/>
          </a:xfrm>
          <a:prstGeom prst="straightConnector1">
            <a:avLst/>
          </a:prstGeom>
          <a:solidFill>
            <a:schemeClr val="accent1"/>
          </a:solidFill>
          <a:ln w="25400" cap="flat" cmpd="sng" algn="ctr">
            <a:solidFill>
              <a:schemeClr val="bg2"/>
            </a:solidFill>
            <a:prstDash val="solid"/>
            <a:round/>
            <a:headEnd type="arrow"/>
            <a:tailEnd type="arrow"/>
          </a:ln>
          <a:effectLst/>
        </p:spPr>
      </p:cxnSp>
      <p:cxnSp>
        <p:nvCxnSpPr>
          <p:cNvPr id="31" name="Straight Arrow Connector 30"/>
          <p:cNvCxnSpPr>
            <a:cxnSpLocks/>
            <a:endCxn id="25" idx="3"/>
          </p:cNvCxnSpPr>
          <p:nvPr/>
        </p:nvCxnSpPr>
        <p:spPr bwMode="auto">
          <a:xfrm>
            <a:off x="948348" y="2697059"/>
            <a:ext cx="7270748" cy="19252"/>
          </a:xfrm>
          <a:prstGeom prst="straightConnector1">
            <a:avLst/>
          </a:prstGeom>
          <a:solidFill>
            <a:schemeClr val="accent1"/>
          </a:solidFill>
          <a:ln w="25400" cap="flat" cmpd="sng" algn="ctr">
            <a:solidFill>
              <a:schemeClr val="bg2"/>
            </a:solidFill>
            <a:prstDash val="solid"/>
            <a:round/>
            <a:headEnd type="arrow"/>
            <a:tailEnd type="arrow"/>
          </a:ln>
          <a:effectLst/>
        </p:spPr>
      </p:cxnSp>
      <p:sp>
        <p:nvSpPr>
          <p:cNvPr id="28" name="TextBox 27"/>
          <p:cNvSpPr txBox="1"/>
          <p:nvPr/>
        </p:nvSpPr>
        <p:spPr>
          <a:xfrm>
            <a:off x="4164823" y="4340714"/>
            <a:ext cx="792205" cy="26161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Capacity</a:t>
            </a:r>
          </a:p>
        </p:txBody>
      </p:sp>
      <p:sp>
        <p:nvSpPr>
          <p:cNvPr id="5" name="TextBox 4"/>
          <p:cNvSpPr txBox="1"/>
          <p:nvPr/>
        </p:nvSpPr>
        <p:spPr>
          <a:xfrm>
            <a:off x="-1337393" y="640655"/>
            <a:ext cx="184731"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E7E6E6"/>
              </a:solidFill>
              <a:effectLst/>
              <a:uLnTx/>
              <a:uFillTx/>
              <a:latin typeface="Arial"/>
              <a:ea typeface="+mn-ea"/>
              <a:cs typeface="+mn-cs"/>
            </a:endParaRPr>
          </a:p>
        </p:txBody>
      </p:sp>
      <p:sp>
        <p:nvSpPr>
          <p:cNvPr id="58" name="TextBox 57"/>
          <p:cNvSpPr txBox="1"/>
          <p:nvPr/>
        </p:nvSpPr>
        <p:spPr>
          <a:xfrm>
            <a:off x="3886201" y="742951"/>
            <a:ext cx="1374536"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D4D"/>
                </a:solidFill>
                <a:effectLst/>
                <a:uLnTx/>
                <a:uFillTx/>
                <a:latin typeface="Arial"/>
                <a:ea typeface="+mn-ea"/>
                <a:cs typeface="+mn-cs"/>
              </a:rPr>
              <a:t>Performance</a:t>
            </a:r>
          </a:p>
        </p:txBody>
      </p:sp>
      <p:sp>
        <p:nvSpPr>
          <p:cNvPr id="59" name="TextBox 58"/>
          <p:cNvSpPr txBox="1"/>
          <p:nvPr/>
        </p:nvSpPr>
        <p:spPr>
          <a:xfrm>
            <a:off x="3883264" y="4321374"/>
            <a:ext cx="1374536"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D4D"/>
                </a:solidFill>
                <a:effectLst/>
                <a:uLnTx/>
                <a:uFillTx/>
                <a:latin typeface="Arial"/>
                <a:ea typeface="+mn-ea"/>
                <a:cs typeface="+mn-cs"/>
              </a:rPr>
              <a:t>Capacity</a:t>
            </a:r>
          </a:p>
        </p:txBody>
      </p:sp>
      <p:sp>
        <p:nvSpPr>
          <p:cNvPr id="60" name="TextBox 59"/>
          <p:cNvSpPr txBox="1"/>
          <p:nvPr/>
        </p:nvSpPr>
        <p:spPr>
          <a:xfrm>
            <a:off x="7883764" y="2571750"/>
            <a:ext cx="1374536"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D4D"/>
                </a:solidFill>
                <a:effectLst/>
                <a:uLnTx/>
                <a:uFillTx/>
                <a:latin typeface="Arial"/>
                <a:ea typeface="+mn-ea"/>
                <a:cs typeface="+mn-cs"/>
              </a:rPr>
              <a:t>SLA+</a:t>
            </a:r>
          </a:p>
        </p:txBody>
      </p:sp>
      <p:sp>
        <p:nvSpPr>
          <p:cNvPr id="61" name="TextBox 60"/>
          <p:cNvSpPr txBox="1"/>
          <p:nvPr/>
        </p:nvSpPr>
        <p:spPr>
          <a:xfrm>
            <a:off x="-117236" y="2571750"/>
            <a:ext cx="1374536"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D4D"/>
                </a:solidFill>
                <a:effectLst/>
                <a:uLnTx/>
                <a:uFillTx/>
                <a:latin typeface="Arial"/>
                <a:ea typeface="+mn-ea"/>
                <a:cs typeface="+mn-cs"/>
              </a:rPr>
              <a:t>SLA-</a:t>
            </a:r>
          </a:p>
        </p:txBody>
      </p:sp>
      <p:sp>
        <p:nvSpPr>
          <p:cNvPr id="4" name="Right Arrow 3"/>
          <p:cNvSpPr/>
          <p:nvPr/>
        </p:nvSpPr>
        <p:spPr>
          <a:xfrm rot="17820093">
            <a:off x="1795745" y="1800289"/>
            <a:ext cx="477751" cy="438912"/>
          </a:xfrm>
          <a:prstGeom prst="rightArrow">
            <a:avLst/>
          </a:prstGeom>
          <a:ln>
            <a:solidFill>
              <a:schemeClr val="tx2"/>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3" name="Right Arrow 52"/>
          <p:cNvSpPr/>
          <p:nvPr/>
        </p:nvSpPr>
        <p:spPr>
          <a:xfrm rot="2062575">
            <a:off x="1773128" y="2866394"/>
            <a:ext cx="477751" cy="438912"/>
          </a:xfrm>
          <a:prstGeom prst="rightArrow">
            <a:avLst/>
          </a:prstGeom>
          <a:ln>
            <a:solidFill>
              <a:schemeClr val="tx2"/>
            </a:solidFill>
          </a:ln>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1070718" y="2262929"/>
            <a:ext cx="1441421" cy="646331"/>
          </a:xfrm>
          <a:prstGeom prst="rect">
            <a:avLst/>
          </a:prstGeom>
          <a:noFill/>
        </p:spPr>
        <p:txBody>
          <a:bodyPr wrap="none" lIns="91440" tIns="45720" rIns="91440" bIns="4572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9050">
                  <a:solidFill>
                    <a:srgbClr val="3892D0">
                      <a:tint val="1000"/>
                    </a:srgbClr>
                  </a:solidFill>
                  <a:prstDash val="solid"/>
                </a:ln>
                <a:solidFill>
                  <a:srgbClr val="E36F1E"/>
                </a:solidFill>
                <a:effectLst>
                  <a:outerShdw blurRad="50000" dist="50800" dir="7500000" algn="tl">
                    <a:srgbClr val="000000">
                      <a:shade val="5000"/>
                      <a:alpha val="35000"/>
                    </a:srgbClr>
                  </a:outerShdw>
                </a:effectLst>
                <a:uLnTx/>
                <a:uFillTx/>
                <a:latin typeface="Arial"/>
                <a:ea typeface="+mn-ea"/>
                <a:cs typeface="+mn-cs"/>
              </a:rPr>
              <a:t>CNAs</a:t>
            </a:r>
          </a:p>
        </p:txBody>
      </p:sp>
      <p:grpSp>
        <p:nvGrpSpPr>
          <p:cNvPr id="10" name="Group 9"/>
          <p:cNvGrpSpPr/>
          <p:nvPr/>
        </p:nvGrpSpPr>
        <p:grpSpPr>
          <a:xfrm>
            <a:off x="1853986" y="1046742"/>
            <a:ext cx="6361463" cy="3326851"/>
            <a:chOff x="1853985" y="1046741"/>
            <a:chExt cx="6361463" cy="3326851"/>
          </a:xfrm>
          <a:gradFill flip="none" rotWithShape="1">
            <a:gsLst>
              <a:gs pos="8000">
                <a:schemeClr val="tx1">
                  <a:lumMod val="60000"/>
                  <a:lumOff val="40000"/>
                </a:schemeClr>
              </a:gs>
              <a:gs pos="50000">
                <a:srgbClr val="FFFFFF">
                  <a:alpha val="0"/>
                </a:srgbClr>
              </a:gs>
            </a:gsLst>
            <a:lin ang="13500000" scaled="1"/>
            <a:tileRect/>
          </a:gradFill>
        </p:grpSpPr>
        <p:sp>
          <p:nvSpPr>
            <p:cNvPr id="99" name="Right Triangle 98"/>
            <p:cNvSpPr/>
            <p:nvPr/>
          </p:nvSpPr>
          <p:spPr>
            <a:xfrm flipH="1">
              <a:off x="2113814" y="1183348"/>
              <a:ext cx="6101634" cy="3190244"/>
            </a:xfrm>
            <a:prstGeom prst="rtTriangl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05" name="Oval 104"/>
            <p:cNvSpPr/>
            <p:nvPr/>
          </p:nvSpPr>
          <p:spPr>
            <a:xfrm>
              <a:off x="5384674" y="1399470"/>
              <a:ext cx="877824" cy="877824"/>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Decision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Support</a:t>
              </a:r>
            </a:p>
          </p:txBody>
        </p:sp>
        <p:sp>
          <p:nvSpPr>
            <p:cNvPr id="107" name="Oval 106"/>
            <p:cNvSpPr/>
            <p:nvPr/>
          </p:nvSpPr>
          <p:spPr>
            <a:xfrm>
              <a:off x="5052258" y="2343424"/>
              <a:ext cx="484632" cy="484632"/>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Email</a:t>
              </a:r>
            </a:p>
          </p:txBody>
        </p:sp>
        <p:sp>
          <p:nvSpPr>
            <p:cNvPr id="108" name="Oval 107"/>
            <p:cNvSpPr>
              <a:spLocks noChangeAspect="1"/>
            </p:cNvSpPr>
            <p:nvPr/>
          </p:nvSpPr>
          <p:spPr>
            <a:xfrm>
              <a:off x="4172304" y="2302668"/>
              <a:ext cx="777239" cy="777239"/>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892D0"/>
                </a:solidFill>
                <a:effectLst/>
                <a:uLnTx/>
                <a:uFillTx/>
                <a:latin typeface="Verdana"/>
                <a:ea typeface="+mn-ea"/>
                <a:cs typeface="Verdana"/>
              </a:endParaRPr>
            </a:p>
          </p:txBody>
        </p:sp>
        <p:sp>
          <p:nvSpPr>
            <p:cNvPr id="109" name="Oval 108"/>
            <p:cNvSpPr/>
            <p:nvPr/>
          </p:nvSpPr>
          <p:spPr>
            <a:xfrm>
              <a:off x="6398875" y="1046741"/>
              <a:ext cx="914400" cy="914400"/>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892D0"/>
                </a:solidFill>
                <a:effectLst/>
                <a:uLnTx/>
                <a:uFillTx/>
                <a:latin typeface="Verdana"/>
                <a:ea typeface="+mn-ea"/>
                <a:cs typeface="Verdana"/>
              </a:endParaRPr>
            </a:p>
          </p:txBody>
        </p:sp>
        <p:grpSp>
          <p:nvGrpSpPr>
            <p:cNvPr id="17" name="Group 16"/>
            <p:cNvGrpSpPr/>
            <p:nvPr/>
          </p:nvGrpSpPr>
          <p:grpSpPr>
            <a:xfrm>
              <a:off x="6046823" y="1808705"/>
              <a:ext cx="1068960" cy="877824"/>
              <a:chOff x="5310959" y="1820242"/>
              <a:chExt cx="1068960" cy="877824"/>
            </a:xfrm>
            <a:grpFill/>
          </p:grpSpPr>
          <p:sp>
            <p:nvSpPr>
              <p:cNvPr id="106" name="Oval 105"/>
              <p:cNvSpPr>
                <a:spLocks noChangeAspect="1"/>
              </p:cNvSpPr>
              <p:nvPr/>
            </p:nvSpPr>
            <p:spPr>
              <a:xfrm>
                <a:off x="5402173" y="1820242"/>
                <a:ext cx="877824" cy="877824"/>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892D0"/>
                  </a:solidFill>
                  <a:effectLst/>
                  <a:uLnTx/>
                  <a:uFillTx/>
                  <a:latin typeface="Verdana"/>
                  <a:ea typeface="+mn-ea"/>
                  <a:cs typeface="Verdana"/>
                </a:endParaRPr>
              </a:p>
            </p:txBody>
          </p:sp>
          <p:sp>
            <p:nvSpPr>
              <p:cNvPr id="110" name="Rectangle 109"/>
              <p:cNvSpPr/>
              <p:nvPr/>
            </p:nvSpPr>
            <p:spPr>
              <a:xfrm>
                <a:off x="5310959" y="2059022"/>
                <a:ext cx="1068960" cy="507831"/>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VM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Infrastructure</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44444"/>
                  </a:solidFill>
                  <a:effectLst/>
                  <a:uLnTx/>
                  <a:uFillTx/>
                  <a:latin typeface="Verdana"/>
                  <a:ea typeface="+mn-ea"/>
                  <a:cs typeface="Verdana"/>
                </a:endParaRPr>
              </a:p>
            </p:txBody>
          </p:sp>
        </p:grpSp>
        <p:sp>
          <p:nvSpPr>
            <p:cNvPr id="111" name="Rectangle 110"/>
            <p:cNvSpPr/>
            <p:nvPr/>
          </p:nvSpPr>
          <p:spPr>
            <a:xfrm>
              <a:off x="6324719" y="1322795"/>
              <a:ext cx="1068960" cy="369332"/>
            </a:xfrm>
            <a:prstGeom prst="rect">
              <a:avLst/>
            </a:prstGeom>
            <a:grp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Transaction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Processing</a:t>
              </a:r>
            </a:p>
          </p:txBody>
        </p:sp>
        <p:sp>
          <p:nvSpPr>
            <p:cNvPr id="112" name="Rectangle 111"/>
            <p:cNvSpPr/>
            <p:nvPr/>
          </p:nvSpPr>
          <p:spPr>
            <a:xfrm>
              <a:off x="4023598" y="2501863"/>
              <a:ext cx="1068960" cy="369332"/>
            </a:xfrm>
            <a:prstGeom prst="rect">
              <a:avLst/>
            </a:prstGeom>
            <a:grp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Home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Directories</a:t>
              </a:r>
            </a:p>
          </p:txBody>
        </p:sp>
        <p:sp>
          <p:nvSpPr>
            <p:cNvPr id="113" name="Oval 112"/>
            <p:cNvSpPr/>
            <p:nvPr/>
          </p:nvSpPr>
          <p:spPr>
            <a:xfrm>
              <a:off x="3263437" y="2705639"/>
              <a:ext cx="517766" cy="517767"/>
            </a:xfrm>
            <a:prstGeom prst="ellipse">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14" name="Oval 113"/>
            <p:cNvSpPr/>
            <p:nvPr/>
          </p:nvSpPr>
          <p:spPr>
            <a:xfrm>
              <a:off x="2745307" y="3549916"/>
              <a:ext cx="584322" cy="584322"/>
            </a:xfrm>
            <a:prstGeom prst="ellipse">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15" name="TextBox 114"/>
            <p:cNvSpPr txBox="1"/>
            <p:nvPr/>
          </p:nvSpPr>
          <p:spPr>
            <a:xfrm>
              <a:off x="3289135" y="2809447"/>
              <a:ext cx="456856" cy="276999"/>
            </a:xfrm>
            <a:prstGeom prst="rect">
              <a:avLst/>
            </a:prstGeom>
            <a:grpFill/>
            <a:ln>
              <a:noFill/>
            </a:ln>
            <a:effectLst/>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Web</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Content</a:t>
              </a:r>
            </a:p>
          </p:txBody>
        </p:sp>
        <p:sp>
          <p:nvSpPr>
            <p:cNvPr id="116" name="TextBox 115"/>
            <p:cNvSpPr txBox="1"/>
            <p:nvPr/>
          </p:nvSpPr>
          <p:spPr>
            <a:xfrm>
              <a:off x="2829149" y="3646552"/>
              <a:ext cx="432812" cy="276999"/>
            </a:xfrm>
            <a:prstGeom prst="rect">
              <a:avLst/>
            </a:prstGeom>
            <a:grpFill/>
            <a:ln>
              <a:noFill/>
            </a:ln>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Online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Archive</a:t>
              </a:r>
            </a:p>
          </p:txBody>
        </p:sp>
        <p:sp>
          <p:nvSpPr>
            <p:cNvPr id="117" name="Oval 116"/>
            <p:cNvSpPr/>
            <p:nvPr/>
          </p:nvSpPr>
          <p:spPr>
            <a:xfrm>
              <a:off x="4620670" y="1918228"/>
              <a:ext cx="411480" cy="411481"/>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44444"/>
                  </a:solidFill>
                  <a:effectLst/>
                  <a:uLnTx/>
                  <a:uFillTx/>
                  <a:latin typeface="Verdana"/>
                  <a:ea typeface="+mn-ea"/>
                  <a:cs typeface="Verdana"/>
                </a:rPr>
                <a:t>App</a:t>
              </a:r>
              <a:br>
                <a:rPr kumimoji="0" lang="en-US" sz="800" b="0" i="0" u="none" strike="noStrike" kern="1200" cap="none" spc="0" normalizeH="0" baseline="0" noProof="0" dirty="0">
                  <a:ln>
                    <a:noFill/>
                  </a:ln>
                  <a:solidFill>
                    <a:srgbClr val="444444"/>
                  </a:solidFill>
                  <a:effectLst/>
                  <a:uLnTx/>
                  <a:uFillTx/>
                  <a:latin typeface="Verdana"/>
                  <a:ea typeface="+mn-ea"/>
                  <a:cs typeface="Verdana"/>
                </a:rPr>
              </a:br>
              <a:r>
                <a:rPr kumimoji="0" lang="en-US" sz="800" b="0" i="0" u="none" strike="noStrike" kern="1200" cap="none" spc="0" normalizeH="0" baseline="0" noProof="0" dirty="0">
                  <a:ln>
                    <a:noFill/>
                  </a:ln>
                  <a:solidFill>
                    <a:srgbClr val="444444"/>
                  </a:solidFill>
                  <a:effectLst/>
                  <a:uLnTx/>
                  <a:uFillTx/>
                  <a:latin typeface="Verdana"/>
                  <a:ea typeface="+mn-ea"/>
                  <a:cs typeface="Verdana"/>
                </a:rPr>
                <a:t>Dev</a:t>
              </a:r>
            </a:p>
          </p:txBody>
        </p:sp>
        <p:sp>
          <p:nvSpPr>
            <p:cNvPr id="120" name="Oval 119"/>
            <p:cNvSpPr/>
            <p:nvPr/>
          </p:nvSpPr>
          <p:spPr>
            <a:xfrm>
              <a:off x="5064728" y="3148351"/>
              <a:ext cx="588275" cy="588126"/>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21" name="TextBox 120"/>
            <p:cNvSpPr txBox="1"/>
            <p:nvPr/>
          </p:nvSpPr>
          <p:spPr>
            <a:xfrm>
              <a:off x="5113272" y="3323451"/>
              <a:ext cx="521364" cy="276999"/>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Content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444444"/>
                  </a:solidFill>
                  <a:effectLst/>
                  <a:uLnTx/>
                  <a:uFillTx/>
                  <a:latin typeface="Verdana"/>
                  <a:ea typeface="+mn-ea"/>
                  <a:cs typeface="Verdana"/>
                </a:rPr>
                <a:t>Mgmt</a:t>
              </a:r>
              <a:endParaRPr kumimoji="0" lang="en-US" sz="900" b="0" i="0" u="none" strike="noStrike" kern="1200" cap="none" spc="0" normalizeH="0" baseline="0" noProof="0" dirty="0">
                <a:ln>
                  <a:noFill/>
                </a:ln>
                <a:solidFill>
                  <a:srgbClr val="444444"/>
                </a:solidFill>
                <a:effectLst/>
                <a:uLnTx/>
                <a:uFillTx/>
                <a:latin typeface="Verdana"/>
                <a:ea typeface="+mn-ea"/>
                <a:cs typeface="Verdana"/>
              </a:endParaRPr>
            </a:p>
          </p:txBody>
        </p:sp>
        <p:sp>
          <p:nvSpPr>
            <p:cNvPr id="124" name="Oval 123"/>
            <p:cNvSpPr/>
            <p:nvPr/>
          </p:nvSpPr>
          <p:spPr>
            <a:xfrm>
              <a:off x="2885806" y="1755478"/>
              <a:ext cx="521816" cy="521816"/>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4444"/>
                  </a:solidFill>
                  <a:effectLst/>
                  <a:uLnTx/>
                  <a:uFillTx/>
                  <a:latin typeface="Verdana"/>
                  <a:ea typeface="+mn-ea"/>
                  <a:cs typeface="Verdana"/>
                </a:rPr>
                <a:t>Video</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4444"/>
                  </a:solidFill>
                  <a:effectLst/>
                  <a:uLnTx/>
                  <a:uFillTx/>
                  <a:latin typeface="Verdana"/>
                  <a:ea typeface="+mn-ea"/>
                  <a:cs typeface="Verdana"/>
                </a:rPr>
                <a:t>Stream</a:t>
              </a:r>
            </a:p>
          </p:txBody>
        </p:sp>
        <p:sp>
          <p:nvSpPr>
            <p:cNvPr id="126" name="Oval 125"/>
            <p:cNvSpPr/>
            <p:nvPr/>
          </p:nvSpPr>
          <p:spPr>
            <a:xfrm>
              <a:off x="1996081" y="3487247"/>
              <a:ext cx="520917" cy="520920"/>
            </a:xfrm>
            <a:prstGeom prst="ellipse">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27" name="TextBox 126"/>
            <p:cNvSpPr txBox="1"/>
            <p:nvPr/>
          </p:nvSpPr>
          <p:spPr>
            <a:xfrm>
              <a:off x="2079324" y="3547733"/>
              <a:ext cx="328616" cy="415498"/>
            </a:xfrm>
            <a:prstGeom prst="rect">
              <a:avLst/>
            </a:prstGeom>
            <a:grpFill/>
            <a:ln>
              <a:noFill/>
            </a:ln>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New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Cloud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Apps</a:t>
              </a:r>
            </a:p>
          </p:txBody>
        </p:sp>
        <p:sp>
          <p:nvSpPr>
            <p:cNvPr id="128" name="Oval 127"/>
            <p:cNvSpPr/>
            <p:nvPr/>
          </p:nvSpPr>
          <p:spPr>
            <a:xfrm>
              <a:off x="4889322" y="1080479"/>
              <a:ext cx="484632" cy="484632"/>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VDI</a:t>
              </a:r>
            </a:p>
          </p:txBody>
        </p:sp>
        <p:sp>
          <p:nvSpPr>
            <p:cNvPr id="129" name="Oval 128"/>
            <p:cNvSpPr/>
            <p:nvPr/>
          </p:nvSpPr>
          <p:spPr>
            <a:xfrm>
              <a:off x="3613177" y="3108464"/>
              <a:ext cx="635385" cy="635386"/>
            </a:xfrm>
            <a:prstGeom prst="ellipse">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30" name="TextBox 129"/>
            <p:cNvSpPr txBox="1"/>
            <p:nvPr/>
          </p:nvSpPr>
          <p:spPr>
            <a:xfrm>
              <a:off x="3652552" y="3249325"/>
              <a:ext cx="546625" cy="246221"/>
            </a:xfrm>
            <a:prstGeom prst="rect">
              <a:avLst/>
            </a:prstGeom>
            <a:grpFill/>
            <a:ln>
              <a:noFill/>
            </a:ln>
            <a:effectLst/>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9A942"/>
                  </a:solidFill>
                  <a:effectLst/>
                  <a:uLnTx/>
                  <a:uFillTx/>
                  <a:latin typeface="Verdana"/>
                  <a:ea typeface="+mn-ea"/>
                  <a:cs typeface="Verdana"/>
                </a:rPr>
                <a:t>Video</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9A942"/>
                  </a:solidFill>
                  <a:effectLst/>
                  <a:uLnTx/>
                  <a:uFillTx/>
                  <a:latin typeface="Verdana"/>
                  <a:ea typeface="+mn-ea"/>
                  <a:cs typeface="Verdana"/>
                </a:rPr>
                <a:t>Processing</a:t>
              </a:r>
            </a:p>
          </p:txBody>
        </p:sp>
        <p:sp>
          <p:nvSpPr>
            <p:cNvPr id="131" name="Oval 130"/>
            <p:cNvSpPr>
              <a:spLocks noChangeAspect="1"/>
            </p:cNvSpPr>
            <p:nvPr/>
          </p:nvSpPr>
          <p:spPr>
            <a:xfrm>
              <a:off x="7098670" y="3373014"/>
              <a:ext cx="870048" cy="870048"/>
            </a:xfrm>
            <a:prstGeom prst="ellipse">
              <a:avLst/>
            </a:prstGeom>
            <a:solidFill>
              <a:srgbClr val="C8C9C7"/>
            </a:solidFill>
            <a:ln/>
          </p:spPr>
          <p:style>
            <a:lnRef idx="1">
              <a:schemeClr val="dk1"/>
            </a:lnRef>
            <a:fillRef idx="2">
              <a:schemeClr val="dk1"/>
            </a:fillRef>
            <a:effectRef idx="1">
              <a:schemeClr val="dk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noFill/>
                <a:effectLst/>
                <a:uLnTx/>
                <a:uFillTx/>
                <a:latin typeface="Verdana"/>
                <a:ea typeface="+mn-ea"/>
                <a:cs typeface="Verdana"/>
              </a:endParaRPr>
            </a:p>
          </p:txBody>
        </p:sp>
        <p:sp>
          <p:nvSpPr>
            <p:cNvPr id="132" name="Rectangle 131"/>
            <p:cNvSpPr/>
            <p:nvPr/>
          </p:nvSpPr>
          <p:spPr>
            <a:xfrm>
              <a:off x="7033203" y="3617419"/>
              <a:ext cx="1013628" cy="369332"/>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Backup &amp; Recovery</a:t>
              </a:r>
            </a:p>
          </p:txBody>
        </p:sp>
        <p:sp>
          <p:nvSpPr>
            <p:cNvPr id="45" name="Oval 44"/>
            <p:cNvSpPr/>
            <p:nvPr/>
          </p:nvSpPr>
          <p:spPr>
            <a:xfrm>
              <a:off x="1853985" y="1132727"/>
              <a:ext cx="519658" cy="485849"/>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46" name="TextBox 45"/>
            <p:cNvSpPr txBox="1"/>
            <p:nvPr/>
          </p:nvSpPr>
          <p:spPr>
            <a:xfrm>
              <a:off x="1880642" y="1162901"/>
              <a:ext cx="484819" cy="415498"/>
            </a:xfrm>
            <a:prstGeom prst="rect">
              <a:avLst/>
            </a:prstGeom>
            <a:grpFill/>
            <a:ln>
              <a:noFill/>
            </a:ln>
            <a:effectLst/>
          </p:spPr>
          <p:style>
            <a:lnRef idx="1">
              <a:schemeClr val="accent2"/>
            </a:lnRef>
            <a:fillRef idx="2">
              <a:schemeClr val="accent2"/>
            </a:fillRef>
            <a:effectRef idx="1">
              <a:schemeClr val="accent2"/>
            </a:effectRef>
            <a:fontRef idx="minor">
              <a:schemeClr val="dk1"/>
            </a:fontRef>
          </p:style>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In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Memory</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DB</a:t>
              </a:r>
            </a:p>
          </p:txBody>
        </p:sp>
        <p:sp>
          <p:nvSpPr>
            <p:cNvPr id="48" name="Oval 47"/>
            <p:cNvSpPr/>
            <p:nvPr/>
          </p:nvSpPr>
          <p:spPr>
            <a:xfrm>
              <a:off x="2352599" y="1321444"/>
              <a:ext cx="466344" cy="466344"/>
            </a:xfrm>
            <a:prstGeom prst="ellipse">
              <a:avLst/>
            </a:prstGeom>
            <a:ln/>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49" name="TextBox 48"/>
            <p:cNvSpPr txBox="1"/>
            <p:nvPr/>
          </p:nvSpPr>
          <p:spPr>
            <a:xfrm>
              <a:off x="2484755" y="1356006"/>
              <a:ext cx="230833" cy="415498"/>
            </a:xfrm>
            <a:prstGeom prst="rect">
              <a:avLst/>
            </a:prstGeom>
            <a:grpFill/>
            <a:ln>
              <a:noFill/>
            </a:ln>
            <a:effectLst/>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Non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HA</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44444"/>
                  </a:solidFill>
                  <a:effectLst/>
                  <a:uLnTx/>
                  <a:uFillTx/>
                  <a:latin typeface="Verdana"/>
                  <a:ea typeface="+mn-ea"/>
                  <a:cs typeface="Verdana"/>
                </a:rPr>
                <a:t>DB</a:t>
              </a:r>
            </a:p>
          </p:txBody>
        </p:sp>
        <p:grpSp>
          <p:nvGrpSpPr>
            <p:cNvPr id="3" name="Group 2"/>
            <p:cNvGrpSpPr/>
            <p:nvPr/>
          </p:nvGrpSpPr>
          <p:grpSpPr>
            <a:xfrm>
              <a:off x="2569308" y="2833078"/>
              <a:ext cx="644768" cy="576385"/>
              <a:chOff x="2321322" y="2725394"/>
              <a:chExt cx="472678" cy="508221"/>
            </a:xfrm>
            <a:grpFill/>
          </p:grpSpPr>
          <p:sp>
            <p:nvSpPr>
              <p:cNvPr id="50" name="Oval 49"/>
              <p:cNvSpPr/>
              <p:nvPr/>
            </p:nvSpPr>
            <p:spPr>
              <a:xfrm>
                <a:off x="2321322" y="2725394"/>
                <a:ext cx="472678" cy="508221"/>
              </a:xfrm>
              <a:prstGeom prst="ellipse">
                <a:avLst/>
              </a:prstGeom>
              <a:solidFill>
                <a:schemeClr val="accent2">
                  <a:lumMod val="20000"/>
                  <a:lumOff val="80000"/>
                </a:schemeClr>
              </a:solidFill>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51" name="TextBox 50"/>
              <p:cNvSpPr txBox="1"/>
              <p:nvPr/>
            </p:nvSpPr>
            <p:spPr>
              <a:xfrm>
                <a:off x="2383180" y="2855329"/>
                <a:ext cx="342435" cy="244241"/>
              </a:xfrm>
              <a:prstGeom prst="rect">
                <a:avLst/>
              </a:prstGeom>
              <a:grpFill/>
              <a:ln>
                <a:noFill/>
              </a:ln>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Big Data</a:t>
                </a:r>
              </a:p>
            </p:txBody>
          </p:sp>
        </p:grpSp>
      </p:grpSp>
    </p:spTree>
    <p:extLst>
      <p:ext uri="{BB962C8B-B14F-4D97-AF65-F5344CB8AC3E}">
        <p14:creationId xmlns:p14="http://schemas.microsoft.com/office/powerpoint/2010/main" val="346626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3"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135514" y="2430511"/>
            <a:ext cx="704040" cy="600164"/>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Lower </a:t>
            </a:r>
          </a:p>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Service</a:t>
            </a:r>
            <a:br>
              <a:rPr kumimoji="0" lang="en-US" sz="1100" b="0" i="0" u="none" strike="noStrike" kern="1200" cap="none" spc="0" normalizeH="0" baseline="0" noProof="0" dirty="0">
                <a:ln>
                  <a:noFill/>
                </a:ln>
                <a:solidFill>
                  <a:srgbClr val="FFFFFF"/>
                </a:solidFill>
                <a:effectLst/>
                <a:uLnTx/>
                <a:uFillTx/>
                <a:latin typeface="Verdana"/>
                <a:ea typeface="+mn-ea"/>
                <a:cs typeface="Verdana"/>
              </a:rPr>
            </a:br>
            <a:r>
              <a:rPr kumimoji="0" lang="en-US" sz="1100" b="0" i="0" u="none" strike="noStrike" kern="1200" cap="none" spc="0" normalizeH="0" baseline="0" noProof="0" dirty="0">
                <a:ln>
                  <a:noFill/>
                </a:ln>
                <a:solidFill>
                  <a:srgbClr val="FFFFFF"/>
                </a:solidFill>
                <a:effectLst/>
                <a:uLnTx/>
                <a:uFillTx/>
                <a:latin typeface="Verdana"/>
                <a:ea typeface="+mn-ea"/>
                <a:cs typeface="Verdana"/>
              </a:rPr>
              <a:t>Level</a:t>
            </a:r>
          </a:p>
        </p:txBody>
      </p:sp>
      <p:sp>
        <p:nvSpPr>
          <p:cNvPr id="40" name="TextBox 39"/>
          <p:cNvSpPr txBox="1"/>
          <p:nvPr/>
        </p:nvSpPr>
        <p:spPr>
          <a:xfrm>
            <a:off x="8353571" y="2457730"/>
            <a:ext cx="704040" cy="600164"/>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Higher </a:t>
            </a:r>
          </a:p>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Service</a:t>
            </a:r>
          </a:p>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Level</a:t>
            </a:r>
          </a:p>
        </p:txBody>
      </p:sp>
      <p:sp>
        <p:nvSpPr>
          <p:cNvPr id="2" name="Title 1"/>
          <p:cNvSpPr>
            <a:spLocks noGrp="1"/>
          </p:cNvSpPr>
          <p:nvPr>
            <p:ph type="title"/>
          </p:nvPr>
        </p:nvSpPr>
        <p:spPr>
          <a:prstGeom prst="rect">
            <a:avLst/>
          </a:prstGeom>
        </p:spPr>
        <p:txBody>
          <a:bodyPr/>
          <a:lstStyle/>
          <a:p>
            <a:pPr defTabSz="685018">
              <a:defRPr/>
            </a:pPr>
            <a:r>
              <a:rPr lang="en-US" sz="3000" dirty="0"/>
              <a:t>Storage for new apps</a:t>
            </a:r>
            <a:endParaRPr lang="en-US" sz="3000" dirty="0">
              <a:latin typeface="+mj-lt"/>
            </a:endParaRPr>
          </a:p>
        </p:txBody>
      </p:sp>
      <p:sp>
        <p:nvSpPr>
          <p:cNvPr id="29" name="TextBox 28"/>
          <p:cNvSpPr txBox="1"/>
          <p:nvPr/>
        </p:nvSpPr>
        <p:spPr>
          <a:xfrm>
            <a:off x="4023598" y="806707"/>
            <a:ext cx="1079142"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Performance</a:t>
            </a:r>
          </a:p>
        </p:txBody>
      </p:sp>
      <p:sp>
        <p:nvSpPr>
          <p:cNvPr id="98" name="Right Triangle 97"/>
          <p:cNvSpPr/>
          <p:nvPr/>
        </p:nvSpPr>
        <p:spPr>
          <a:xfrm>
            <a:off x="927295" y="1188682"/>
            <a:ext cx="6050759" cy="3190244"/>
          </a:xfrm>
          <a:prstGeom prst="rtTriangle">
            <a:avLst/>
          </a:prstGeom>
          <a:gradFill flip="none" rotWithShape="1">
            <a:gsLst>
              <a:gs pos="0">
                <a:srgbClr val="73C167"/>
              </a:gs>
              <a:gs pos="100000">
                <a:srgbClr val="FFFFFF">
                  <a:alpha val="0"/>
                </a:srgbClr>
              </a:gs>
              <a:gs pos="29000">
                <a:srgbClr val="FFFFFF">
                  <a:alpha val="0"/>
                </a:srgbClr>
              </a:gs>
            </a:gsLst>
            <a:lin ang="1806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99" name="Right Triangle 98"/>
          <p:cNvSpPr/>
          <p:nvPr/>
        </p:nvSpPr>
        <p:spPr>
          <a:xfrm flipH="1">
            <a:off x="2113814" y="1183348"/>
            <a:ext cx="6101634" cy="3190244"/>
          </a:xfrm>
          <a:prstGeom prst="rtTriangle">
            <a:avLst/>
          </a:prstGeom>
          <a:gradFill flip="none" rotWithShape="1">
            <a:gsLst>
              <a:gs pos="0">
                <a:schemeClr val="bg1">
                  <a:lumMod val="65000"/>
                </a:schemeClr>
              </a:gs>
              <a:gs pos="100000">
                <a:srgbClr val="FFFFFF">
                  <a:alpha val="0"/>
                </a:srgbClr>
              </a:gs>
              <a:gs pos="29000">
                <a:srgbClr val="FFFFFF">
                  <a:alpha val="0"/>
                </a:srgbClr>
              </a:gs>
            </a:gsLst>
            <a:lin ang="1806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cxnSp>
        <p:nvCxnSpPr>
          <p:cNvPr id="30" name="Straight Arrow Connector 29"/>
          <p:cNvCxnSpPr/>
          <p:nvPr/>
        </p:nvCxnSpPr>
        <p:spPr bwMode="auto">
          <a:xfrm>
            <a:off x="4560924" y="1027992"/>
            <a:ext cx="0" cy="3345600"/>
          </a:xfrm>
          <a:prstGeom prst="straightConnector1">
            <a:avLst/>
          </a:prstGeom>
          <a:solidFill>
            <a:schemeClr val="accent1"/>
          </a:solidFill>
          <a:ln w="25400" cap="flat" cmpd="sng" algn="ctr">
            <a:solidFill>
              <a:schemeClr val="bg2"/>
            </a:solidFill>
            <a:prstDash val="solid"/>
            <a:round/>
            <a:headEnd type="arrow"/>
            <a:tailEnd type="arrow"/>
          </a:ln>
          <a:effectLst/>
        </p:spPr>
      </p:cxnSp>
      <p:cxnSp>
        <p:nvCxnSpPr>
          <p:cNvPr id="31" name="Straight Arrow Connector 30"/>
          <p:cNvCxnSpPr>
            <a:cxnSpLocks/>
          </p:cNvCxnSpPr>
          <p:nvPr/>
        </p:nvCxnSpPr>
        <p:spPr bwMode="auto">
          <a:xfrm>
            <a:off x="948348" y="2697059"/>
            <a:ext cx="7270746" cy="7137"/>
          </a:xfrm>
          <a:prstGeom prst="straightConnector1">
            <a:avLst/>
          </a:prstGeom>
          <a:solidFill>
            <a:schemeClr val="accent1"/>
          </a:solidFill>
          <a:ln w="25400" cap="flat" cmpd="sng" algn="ctr">
            <a:solidFill>
              <a:schemeClr val="bg2"/>
            </a:solidFill>
            <a:prstDash val="solid"/>
            <a:round/>
            <a:headEnd type="arrow"/>
            <a:tailEnd type="arrow"/>
          </a:ln>
          <a:effectLst/>
        </p:spPr>
      </p:cxnSp>
      <p:sp>
        <p:nvSpPr>
          <p:cNvPr id="28" name="TextBox 27"/>
          <p:cNvSpPr txBox="1"/>
          <p:nvPr/>
        </p:nvSpPr>
        <p:spPr>
          <a:xfrm>
            <a:off x="4164823" y="4340714"/>
            <a:ext cx="792205" cy="261610"/>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
                <a:srgbClr val="49A942"/>
              </a:buClr>
              <a:buSzTx/>
              <a:buFont typeface="Wingdings" pitchFamily="2" charset="2"/>
              <a:buNone/>
              <a:tabLst/>
              <a:defRPr/>
            </a:pPr>
            <a:r>
              <a:rPr kumimoji="0" lang="en-US" sz="1100" b="0" i="0" u="none" strike="noStrike" kern="1200" cap="none" spc="0" normalizeH="0" baseline="0" noProof="0" dirty="0">
                <a:ln>
                  <a:noFill/>
                </a:ln>
                <a:solidFill>
                  <a:srgbClr val="FFFFFF"/>
                </a:solidFill>
                <a:effectLst/>
                <a:uLnTx/>
                <a:uFillTx/>
                <a:latin typeface="Verdana"/>
                <a:ea typeface="+mn-ea"/>
                <a:cs typeface="Verdana"/>
              </a:rPr>
              <a:t>Capacity</a:t>
            </a:r>
          </a:p>
        </p:txBody>
      </p:sp>
      <p:grpSp>
        <p:nvGrpSpPr>
          <p:cNvPr id="11" name="Group 10"/>
          <p:cNvGrpSpPr/>
          <p:nvPr/>
        </p:nvGrpSpPr>
        <p:grpSpPr>
          <a:xfrm>
            <a:off x="1853985" y="1046742"/>
            <a:ext cx="6248178" cy="3196321"/>
            <a:chOff x="1853985" y="1046741"/>
            <a:chExt cx="6248178" cy="3196321"/>
          </a:xfrm>
        </p:grpSpPr>
        <p:sp>
          <p:nvSpPr>
            <p:cNvPr id="105" name="Oval 104"/>
            <p:cNvSpPr/>
            <p:nvPr/>
          </p:nvSpPr>
          <p:spPr>
            <a:xfrm>
              <a:off x="5384674" y="1399470"/>
              <a:ext cx="877824" cy="877824"/>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Decision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Support</a:t>
              </a:r>
            </a:p>
          </p:txBody>
        </p:sp>
        <p:sp>
          <p:nvSpPr>
            <p:cNvPr id="107" name="Oval 106"/>
            <p:cNvSpPr/>
            <p:nvPr/>
          </p:nvSpPr>
          <p:spPr>
            <a:xfrm>
              <a:off x="5052258" y="2343424"/>
              <a:ext cx="484632" cy="484632"/>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Email</a:t>
              </a:r>
            </a:p>
          </p:txBody>
        </p:sp>
        <p:sp>
          <p:nvSpPr>
            <p:cNvPr id="108" name="Oval 107"/>
            <p:cNvSpPr>
              <a:spLocks noChangeAspect="1"/>
            </p:cNvSpPr>
            <p:nvPr/>
          </p:nvSpPr>
          <p:spPr>
            <a:xfrm>
              <a:off x="4172304" y="2302668"/>
              <a:ext cx="777239" cy="777239"/>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892D0"/>
                </a:solidFill>
                <a:effectLst/>
                <a:uLnTx/>
                <a:uFillTx/>
                <a:latin typeface="Verdana"/>
                <a:ea typeface="+mn-ea"/>
                <a:cs typeface="Verdana"/>
              </a:endParaRPr>
            </a:p>
          </p:txBody>
        </p:sp>
        <p:sp>
          <p:nvSpPr>
            <p:cNvPr id="109" name="Oval 108"/>
            <p:cNvSpPr/>
            <p:nvPr/>
          </p:nvSpPr>
          <p:spPr>
            <a:xfrm>
              <a:off x="6398875" y="1046741"/>
              <a:ext cx="914400" cy="914400"/>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892D0"/>
                </a:solidFill>
                <a:effectLst/>
                <a:uLnTx/>
                <a:uFillTx/>
                <a:latin typeface="Verdana"/>
                <a:ea typeface="+mn-ea"/>
                <a:cs typeface="Verdana"/>
              </a:endParaRPr>
            </a:p>
          </p:txBody>
        </p:sp>
        <p:grpSp>
          <p:nvGrpSpPr>
            <p:cNvPr id="17" name="Group 16"/>
            <p:cNvGrpSpPr/>
            <p:nvPr/>
          </p:nvGrpSpPr>
          <p:grpSpPr>
            <a:xfrm>
              <a:off x="6046823" y="1808705"/>
              <a:ext cx="1068960" cy="877824"/>
              <a:chOff x="5310959" y="1820242"/>
              <a:chExt cx="1068960" cy="877824"/>
            </a:xfrm>
          </p:grpSpPr>
          <p:sp>
            <p:nvSpPr>
              <p:cNvPr id="106" name="Oval 105"/>
              <p:cNvSpPr>
                <a:spLocks noChangeAspect="1"/>
              </p:cNvSpPr>
              <p:nvPr/>
            </p:nvSpPr>
            <p:spPr>
              <a:xfrm>
                <a:off x="5402173" y="1820242"/>
                <a:ext cx="877824" cy="877824"/>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892D0"/>
                  </a:solidFill>
                  <a:effectLst/>
                  <a:uLnTx/>
                  <a:uFillTx/>
                  <a:latin typeface="Verdana"/>
                  <a:ea typeface="+mn-ea"/>
                  <a:cs typeface="Verdana"/>
                </a:endParaRPr>
              </a:p>
            </p:txBody>
          </p:sp>
          <p:sp>
            <p:nvSpPr>
              <p:cNvPr id="110" name="Rectangle 109"/>
              <p:cNvSpPr/>
              <p:nvPr/>
            </p:nvSpPr>
            <p:spPr>
              <a:xfrm>
                <a:off x="5310959" y="2059022"/>
                <a:ext cx="1068960" cy="50783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VM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Infrastructure</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892D0"/>
                  </a:solidFill>
                  <a:effectLst/>
                  <a:uLnTx/>
                  <a:uFillTx/>
                  <a:latin typeface="Verdana"/>
                  <a:ea typeface="+mn-ea"/>
                  <a:cs typeface="Verdana"/>
                </a:endParaRPr>
              </a:p>
            </p:txBody>
          </p:sp>
        </p:grpSp>
        <p:sp>
          <p:nvSpPr>
            <p:cNvPr id="111" name="Rectangle 110"/>
            <p:cNvSpPr/>
            <p:nvPr/>
          </p:nvSpPr>
          <p:spPr>
            <a:xfrm>
              <a:off x="6324719" y="1322795"/>
              <a:ext cx="1068960" cy="369332"/>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Transaction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Processing</a:t>
              </a:r>
            </a:p>
          </p:txBody>
        </p:sp>
        <p:sp>
          <p:nvSpPr>
            <p:cNvPr id="112" name="Rectangle 111"/>
            <p:cNvSpPr/>
            <p:nvPr/>
          </p:nvSpPr>
          <p:spPr>
            <a:xfrm>
              <a:off x="4023598" y="2501863"/>
              <a:ext cx="1068960" cy="369332"/>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Home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Directories</a:t>
              </a:r>
            </a:p>
          </p:txBody>
        </p:sp>
        <p:sp>
          <p:nvSpPr>
            <p:cNvPr id="113" name="Oval 112"/>
            <p:cNvSpPr/>
            <p:nvPr/>
          </p:nvSpPr>
          <p:spPr>
            <a:xfrm>
              <a:off x="3263437" y="2705639"/>
              <a:ext cx="517766" cy="517767"/>
            </a:xfrm>
            <a:prstGeom prst="ellipse">
              <a:avLst/>
            </a:prstGeom>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14" name="Oval 113"/>
            <p:cNvSpPr/>
            <p:nvPr/>
          </p:nvSpPr>
          <p:spPr>
            <a:xfrm>
              <a:off x="2745307" y="3549916"/>
              <a:ext cx="584322" cy="584322"/>
            </a:xfrm>
            <a:prstGeom prst="ellipse">
              <a:avLst/>
            </a:prstGeom>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15" name="TextBox 114"/>
            <p:cNvSpPr txBox="1"/>
            <p:nvPr/>
          </p:nvSpPr>
          <p:spPr>
            <a:xfrm>
              <a:off x="3289135" y="2809447"/>
              <a:ext cx="456856" cy="276999"/>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Web</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Content</a:t>
              </a:r>
            </a:p>
          </p:txBody>
        </p:sp>
        <p:sp>
          <p:nvSpPr>
            <p:cNvPr id="116" name="TextBox 115"/>
            <p:cNvSpPr txBox="1"/>
            <p:nvPr/>
          </p:nvSpPr>
          <p:spPr>
            <a:xfrm>
              <a:off x="2829151" y="3646552"/>
              <a:ext cx="432812" cy="276999"/>
            </a:xfrm>
            <a:prstGeom prst="rect">
              <a:avLst/>
            </a:prstGeom>
            <a:noFill/>
            <a:ln>
              <a:noFill/>
            </a:ln>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Online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Archive</a:t>
              </a:r>
            </a:p>
          </p:txBody>
        </p:sp>
        <p:sp>
          <p:nvSpPr>
            <p:cNvPr id="117" name="Oval 116"/>
            <p:cNvSpPr/>
            <p:nvPr/>
          </p:nvSpPr>
          <p:spPr>
            <a:xfrm>
              <a:off x="4620670" y="1918228"/>
              <a:ext cx="411480" cy="411481"/>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892D0"/>
                  </a:solidFill>
                  <a:effectLst/>
                  <a:uLnTx/>
                  <a:uFillTx/>
                  <a:latin typeface="Verdana"/>
                  <a:ea typeface="+mn-ea"/>
                  <a:cs typeface="Verdana"/>
                </a:rPr>
                <a:t>App</a:t>
              </a:r>
              <a:br>
                <a:rPr kumimoji="0" lang="en-US" sz="800" b="0" i="0" u="none" strike="noStrike" kern="1200" cap="none" spc="0" normalizeH="0" baseline="0" noProof="0" dirty="0">
                  <a:ln>
                    <a:noFill/>
                  </a:ln>
                  <a:solidFill>
                    <a:srgbClr val="3892D0"/>
                  </a:solidFill>
                  <a:effectLst/>
                  <a:uLnTx/>
                  <a:uFillTx/>
                  <a:latin typeface="Verdana"/>
                  <a:ea typeface="+mn-ea"/>
                  <a:cs typeface="Verdana"/>
                </a:rPr>
              </a:br>
              <a:r>
                <a:rPr kumimoji="0" lang="en-US" sz="800" b="0" i="0" u="none" strike="noStrike" kern="1200" cap="none" spc="0" normalizeH="0" baseline="0" noProof="0" dirty="0">
                  <a:ln>
                    <a:noFill/>
                  </a:ln>
                  <a:solidFill>
                    <a:srgbClr val="3892D0"/>
                  </a:solidFill>
                  <a:effectLst/>
                  <a:uLnTx/>
                  <a:uFillTx/>
                  <a:latin typeface="Verdana"/>
                  <a:ea typeface="+mn-ea"/>
                  <a:cs typeface="Verdana"/>
                </a:rPr>
                <a:t>Dev</a:t>
              </a:r>
            </a:p>
          </p:txBody>
        </p:sp>
        <p:sp>
          <p:nvSpPr>
            <p:cNvPr id="120" name="Oval 119"/>
            <p:cNvSpPr/>
            <p:nvPr/>
          </p:nvSpPr>
          <p:spPr>
            <a:xfrm>
              <a:off x="5064728" y="3148351"/>
              <a:ext cx="588275" cy="588126"/>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21" name="TextBox 120"/>
            <p:cNvSpPr txBox="1"/>
            <p:nvPr/>
          </p:nvSpPr>
          <p:spPr>
            <a:xfrm>
              <a:off x="5113272" y="3323451"/>
              <a:ext cx="521364" cy="276999"/>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Content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3892D0"/>
                  </a:solidFill>
                  <a:effectLst/>
                  <a:uLnTx/>
                  <a:uFillTx/>
                  <a:latin typeface="Verdana"/>
                  <a:ea typeface="+mn-ea"/>
                  <a:cs typeface="Verdana"/>
                </a:rPr>
                <a:t>Mgmt</a:t>
              </a:r>
              <a:endParaRPr kumimoji="0" lang="en-US" sz="900" b="0" i="0" u="none" strike="noStrike" kern="1200" cap="none" spc="0" normalizeH="0" baseline="0" noProof="0" dirty="0">
                <a:ln>
                  <a:noFill/>
                </a:ln>
                <a:solidFill>
                  <a:srgbClr val="3892D0"/>
                </a:solidFill>
                <a:effectLst/>
                <a:uLnTx/>
                <a:uFillTx/>
                <a:latin typeface="Verdana"/>
                <a:ea typeface="+mn-ea"/>
                <a:cs typeface="Verdana"/>
              </a:endParaRPr>
            </a:p>
          </p:txBody>
        </p:sp>
        <p:sp>
          <p:nvSpPr>
            <p:cNvPr id="124" name="Oval 123"/>
            <p:cNvSpPr/>
            <p:nvPr/>
          </p:nvSpPr>
          <p:spPr>
            <a:xfrm>
              <a:off x="2885806" y="1755478"/>
              <a:ext cx="521816" cy="521816"/>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892D0"/>
                  </a:solidFill>
                  <a:effectLst/>
                  <a:uLnTx/>
                  <a:uFillTx/>
                  <a:latin typeface="Verdana"/>
                  <a:ea typeface="+mn-ea"/>
                  <a:cs typeface="Verdana"/>
                </a:rPr>
                <a:t>Video</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892D0"/>
                  </a:solidFill>
                  <a:effectLst/>
                  <a:uLnTx/>
                  <a:uFillTx/>
                  <a:latin typeface="Verdana"/>
                  <a:ea typeface="+mn-ea"/>
                  <a:cs typeface="Verdana"/>
                </a:rPr>
                <a:t>Stream</a:t>
              </a:r>
            </a:p>
          </p:txBody>
        </p:sp>
        <p:sp>
          <p:nvSpPr>
            <p:cNvPr id="126" name="Oval 125"/>
            <p:cNvSpPr/>
            <p:nvPr/>
          </p:nvSpPr>
          <p:spPr>
            <a:xfrm>
              <a:off x="1996081" y="3487247"/>
              <a:ext cx="520917" cy="520920"/>
            </a:xfrm>
            <a:prstGeom prst="ellipse">
              <a:avLst/>
            </a:prstGeom>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27" name="TextBox 126"/>
            <p:cNvSpPr txBox="1"/>
            <p:nvPr/>
          </p:nvSpPr>
          <p:spPr>
            <a:xfrm>
              <a:off x="2079324" y="3547733"/>
              <a:ext cx="328616" cy="415498"/>
            </a:xfrm>
            <a:prstGeom prst="rect">
              <a:avLst/>
            </a:prstGeom>
            <a:noFill/>
            <a:ln>
              <a:noFill/>
            </a:ln>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New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Cloud</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Apps</a:t>
              </a:r>
            </a:p>
          </p:txBody>
        </p:sp>
        <p:sp>
          <p:nvSpPr>
            <p:cNvPr id="128" name="Oval 127"/>
            <p:cNvSpPr/>
            <p:nvPr/>
          </p:nvSpPr>
          <p:spPr>
            <a:xfrm>
              <a:off x="4889322" y="1080479"/>
              <a:ext cx="484632" cy="484632"/>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VDI</a:t>
              </a:r>
            </a:p>
          </p:txBody>
        </p:sp>
        <p:sp>
          <p:nvSpPr>
            <p:cNvPr id="129" name="Oval 128"/>
            <p:cNvSpPr/>
            <p:nvPr/>
          </p:nvSpPr>
          <p:spPr>
            <a:xfrm>
              <a:off x="3613177" y="3108464"/>
              <a:ext cx="635385" cy="635386"/>
            </a:xfrm>
            <a:prstGeom prst="ellipse">
              <a:avLst/>
            </a:prstGeom>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130" name="TextBox 129"/>
            <p:cNvSpPr txBox="1"/>
            <p:nvPr/>
          </p:nvSpPr>
          <p:spPr>
            <a:xfrm>
              <a:off x="3652552" y="3249325"/>
              <a:ext cx="546625" cy="246221"/>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9A942"/>
                  </a:solidFill>
                  <a:effectLst/>
                  <a:uLnTx/>
                  <a:uFillTx/>
                  <a:latin typeface="Verdana"/>
                  <a:ea typeface="+mn-ea"/>
                  <a:cs typeface="Verdana"/>
                </a:rPr>
                <a:t>Video</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9A942"/>
                  </a:solidFill>
                  <a:effectLst/>
                  <a:uLnTx/>
                  <a:uFillTx/>
                  <a:latin typeface="Verdana"/>
                  <a:ea typeface="+mn-ea"/>
                  <a:cs typeface="Verdana"/>
                </a:rPr>
                <a:t>Processing</a:t>
              </a:r>
            </a:p>
          </p:txBody>
        </p:sp>
        <p:sp>
          <p:nvSpPr>
            <p:cNvPr id="131" name="Oval 130"/>
            <p:cNvSpPr>
              <a:spLocks noChangeAspect="1"/>
            </p:cNvSpPr>
            <p:nvPr/>
          </p:nvSpPr>
          <p:spPr>
            <a:xfrm>
              <a:off x="7098670" y="3373014"/>
              <a:ext cx="870048" cy="870048"/>
            </a:xfrm>
            <a:prstGeom prst="ellipse">
              <a:avLst/>
            </a:prstGeom>
            <a:solidFill>
              <a:schemeClr val="bg1">
                <a:lumMod val="85000"/>
              </a:schemeClr>
            </a:solidFill>
            <a:ln>
              <a:solidFill>
                <a:schemeClr val="bg1">
                  <a:lumMod val="65000"/>
                </a:schemeClr>
              </a:solidFill>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892D0"/>
                </a:solidFill>
                <a:effectLst/>
                <a:uLnTx/>
                <a:uFillTx/>
                <a:latin typeface="Verdana"/>
                <a:ea typeface="+mn-ea"/>
                <a:cs typeface="Verdana"/>
              </a:endParaRPr>
            </a:p>
          </p:txBody>
        </p:sp>
        <p:sp>
          <p:nvSpPr>
            <p:cNvPr id="132" name="Rectangle 131"/>
            <p:cNvSpPr/>
            <p:nvPr/>
          </p:nvSpPr>
          <p:spPr>
            <a:xfrm>
              <a:off x="7033203" y="3617419"/>
              <a:ext cx="1068960" cy="369332"/>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D4D4D"/>
                  </a:solidFill>
                  <a:effectLst/>
                  <a:uLnTx/>
                  <a:uFillTx/>
                  <a:latin typeface="Verdana"/>
                  <a:ea typeface="+mn-ea"/>
                  <a:cs typeface="Verdana"/>
                </a:rPr>
                <a:t>Backup &amp; Recovery</a:t>
              </a:r>
            </a:p>
          </p:txBody>
        </p:sp>
        <p:sp>
          <p:nvSpPr>
            <p:cNvPr id="45" name="Oval 44"/>
            <p:cNvSpPr/>
            <p:nvPr/>
          </p:nvSpPr>
          <p:spPr>
            <a:xfrm>
              <a:off x="1853985" y="1132727"/>
              <a:ext cx="519658" cy="485849"/>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46" name="TextBox 45"/>
            <p:cNvSpPr txBox="1"/>
            <p:nvPr/>
          </p:nvSpPr>
          <p:spPr>
            <a:xfrm>
              <a:off x="1880642" y="1162901"/>
              <a:ext cx="484819" cy="415498"/>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In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Memory</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DB</a:t>
              </a:r>
            </a:p>
          </p:txBody>
        </p:sp>
        <p:sp>
          <p:nvSpPr>
            <p:cNvPr id="48" name="Oval 47"/>
            <p:cNvSpPr/>
            <p:nvPr/>
          </p:nvSpPr>
          <p:spPr>
            <a:xfrm>
              <a:off x="2352599" y="1321444"/>
              <a:ext cx="466344" cy="466344"/>
            </a:xfrm>
            <a:prstGeom prst="ellipse">
              <a:avLst/>
            </a:prstGeom>
            <a:ln/>
          </p:spPr>
          <p:style>
            <a:lnRef idx="1">
              <a:schemeClr val="accent1"/>
            </a:lnRef>
            <a:fillRef idx="2">
              <a:schemeClr val="accent1"/>
            </a:fillRef>
            <a:effectRef idx="1">
              <a:schemeClr val="accent1"/>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49" name="TextBox 48"/>
            <p:cNvSpPr txBox="1"/>
            <p:nvPr/>
          </p:nvSpPr>
          <p:spPr>
            <a:xfrm>
              <a:off x="2484757" y="1356006"/>
              <a:ext cx="230833" cy="415498"/>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Non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HA</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892D0"/>
                  </a:solidFill>
                  <a:effectLst/>
                  <a:uLnTx/>
                  <a:uFillTx/>
                  <a:latin typeface="Verdana"/>
                  <a:ea typeface="+mn-ea"/>
                  <a:cs typeface="Verdana"/>
                </a:rPr>
                <a:t>DB</a:t>
              </a:r>
            </a:p>
          </p:txBody>
        </p:sp>
        <p:grpSp>
          <p:nvGrpSpPr>
            <p:cNvPr id="3" name="Group 2"/>
            <p:cNvGrpSpPr/>
            <p:nvPr/>
          </p:nvGrpSpPr>
          <p:grpSpPr>
            <a:xfrm>
              <a:off x="2569308" y="2833078"/>
              <a:ext cx="644768" cy="576385"/>
              <a:chOff x="2321322" y="2725394"/>
              <a:chExt cx="472678" cy="508221"/>
            </a:xfrm>
          </p:grpSpPr>
          <p:sp>
            <p:nvSpPr>
              <p:cNvPr id="50" name="Oval 49"/>
              <p:cNvSpPr/>
              <p:nvPr/>
            </p:nvSpPr>
            <p:spPr>
              <a:xfrm>
                <a:off x="2321322" y="2725394"/>
                <a:ext cx="472678" cy="508221"/>
              </a:xfrm>
              <a:prstGeom prst="ellipse">
                <a:avLst/>
              </a:prstGeom>
              <a:ln/>
            </p:spPr>
            <p:style>
              <a:lnRef idx="1">
                <a:schemeClr val="accent2"/>
              </a:lnRef>
              <a:fillRef idx="2">
                <a:schemeClr val="accent2"/>
              </a:fillRef>
              <a:effectRef idx="1">
                <a:schemeClr val="accent2"/>
              </a:effectRef>
              <a:fontRef idx="minor">
                <a:schemeClr val="dk1"/>
              </a:fontRef>
            </p:style>
            <p:txBody>
              <a:bodyPr lIns="0" r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Verdana"/>
                  <a:ea typeface="+mn-ea"/>
                  <a:cs typeface="Verdana"/>
                </a:endParaRPr>
              </a:p>
            </p:txBody>
          </p:sp>
          <p:sp>
            <p:nvSpPr>
              <p:cNvPr id="51" name="TextBox 50"/>
              <p:cNvSpPr txBox="1"/>
              <p:nvPr/>
            </p:nvSpPr>
            <p:spPr>
              <a:xfrm>
                <a:off x="2383180" y="2855329"/>
                <a:ext cx="342435" cy="244241"/>
              </a:xfrm>
              <a:prstGeom prst="rect">
                <a:avLst/>
              </a:prstGeom>
              <a:noFill/>
              <a:ln>
                <a:noFill/>
              </a:ln>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9A942"/>
                    </a:solidFill>
                    <a:effectLst/>
                    <a:uLnTx/>
                    <a:uFillTx/>
                    <a:latin typeface="Verdana"/>
                    <a:ea typeface="+mn-ea"/>
                    <a:cs typeface="Verdana"/>
                  </a:rPr>
                  <a:t>Big Data</a:t>
                </a:r>
              </a:p>
            </p:txBody>
          </p:sp>
        </p:grpSp>
      </p:grpSp>
      <p:sp>
        <p:nvSpPr>
          <p:cNvPr id="5" name="TextBox 4"/>
          <p:cNvSpPr txBox="1"/>
          <p:nvPr/>
        </p:nvSpPr>
        <p:spPr>
          <a:xfrm>
            <a:off x="-1337393" y="640655"/>
            <a:ext cx="184731"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E7E6E6"/>
              </a:solidFill>
              <a:effectLst/>
              <a:uLnTx/>
              <a:uFillTx/>
              <a:latin typeface="Arial"/>
              <a:ea typeface="+mn-ea"/>
              <a:cs typeface="+mn-cs"/>
            </a:endParaRPr>
          </a:p>
        </p:txBody>
      </p:sp>
      <p:sp>
        <p:nvSpPr>
          <p:cNvPr id="58" name="TextBox 57"/>
          <p:cNvSpPr txBox="1"/>
          <p:nvPr/>
        </p:nvSpPr>
        <p:spPr>
          <a:xfrm>
            <a:off x="3886201" y="742951"/>
            <a:ext cx="1374536"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D4D"/>
                </a:solidFill>
                <a:effectLst/>
                <a:uLnTx/>
                <a:uFillTx/>
                <a:latin typeface="Arial"/>
                <a:ea typeface="+mn-ea"/>
                <a:cs typeface="+mn-cs"/>
              </a:rPr>
              <a:t>Performance</a:t>
            </a:r>
          </a:p>
        </p:txBody>
      </p:sp>
      <p:sp>
        <p:nvSpPr>
          <p:cNvPr id="59" name="TextBox 58"/>
          <p:cNvSpPr txBox="1"/>
          <p:nvPr/>
        </p:nvSpPr>
        <p:spPr>
          <a:xfrm>
            <a:off x="3883264" y="4321374"/>
            <a:ext cx="1374536"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D4D"/>
                </a:solidFill>
                <a:effectLst/>
                <a:uLnTx/>
                <a:uFillTx/>
                <a:latin typeface="Arial"/>
                <a:ea typeface="+mn-ea"/>
                <a:cs typeface="+mn-cs"/>
              </a:rPr>
              <a:t>Capacity</a:t>
            </a:r>
          </a:p>
        </p:txBody>
      </p:sp>
      <p:sp>
        <p:nvSpPr>
          <p:cNvPr id="60" name="TextBox 59"/>
          <p:cNvSpPr txBox="1"/>
          <p:nvPr/>
        </p:nvSpPr>
        <p:spPr>
          <a:xfrm>
            <a:off x="7883764" y="2571750"/>
            <a:ext cx="1374536"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D4D"/>
                </a:solidFill>
                <a:effectLst/>
                <a:uLnTx/>
                <a:uFillTx/>
                <a:latin typeface="Arial"/>
                <a:ea typeface="+mn-ea"/>
                <a:cs typeface="+mn-cs"/>
              </a:rPr>
              <a:t>SLA+</a:t>
            </a:r>
          </a:p>
        </p:txBody>
      </p:sp>
      <p:sp>
        <p:nvSpPr>
          <p:cNvPr id="61" name="TextBox 60"/>
          <p:cNvSpPr txBox="1"/>
          <p:nvPr/>
        </p:nvSpPr>
        <p:spPr>
          <a:xfrm>
            <a:off x="-117236" y="2571750"/>
            <a:ext cx="1374536" cy="30777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D4D"/>
                </a:solidFill>
                <a:effectLst/>
                <a:uLnTx/>
                <a:uFillTx/>
                <a:latin typeface="Arial"/>
                <a:ea typeface="+mn-ea"/>
                <a:cs typeface="+mn-cs"/>
              </a:rPr>
              <a:t>SLA-</a:t>
            </a:r>
          </a:p>
        </p:txBody>
      </p:sp>
      <p:grpSp>
        <p:nvGrpSpPr>
          <p:cNvPr id="55" name="Group 54"/>
          <p:cNvGrpSpPr/>
          <p:nvPr/>
        </p:nvGrpSpPr>
        <p:grpSpPr>
          <a:xfrm>
            <a:off x="5988032" y="1267977"/>
            <a:ext cx="1647845" cy="978406"/>
            <a:chOff x="6100375" y="1256830"/>
            <a:chExt cx="1647845" cy="978406"/>
          </a:xfrm>
        </p:grpSpPr>
        <p:sp>
          <p:nvSpPr>
            <p:cNvPr id="62" name="Rectangle 61"/>
            <p:cNvSpPr/>
            <p:nvPr/>
          </p:nvSpPr>
          <p:spPr>
            <a:xfrm>
              <a:off x="6100375" y="1256830"/>
              <a:ext cx="1647845" cy="978406"/>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a:ea typeface="+mn-ea"/>
                  <a:cs typeface="+mn-cs"/>
                </a:rPr>
                <a:t>PowerMax</a:t>
              </a: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57" name="Picture 56" descr="VMAX2_HD_beauty_300dpi_v1.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34043" y="1321407"/>
              <a:ext cx="638785" cy="813786"/>
            </a:xfrm>
            <a:prstGeom prst="rect">
              <a:avLst/>
            </a:prstGeom>
          </p:spPr>
        </p:pic>
      </p:grpSp>
      <p:grpSp>
        <p:nvGrpSpPr>
          <p:cNvPr id="73" name="Group 34"/>
          <p:cNvGrpSpPr/>
          <p:nvPr/>
        </p:nvGrpSpPr>
        <p:grpSpPr>
          <a:xfrm>
            <a:off x="3683427" y="1201835"/>
            <a:ext cx="1170432" cy="694944"/>
            <a:chOff x="4345357" y="1011864"/>
            <a:chExt cx="1170432" cy="694944"/>
          </a:xfrm>
        </p:grpSpPr>
        <p:sp>
          <p:nvSpPr>
            <p:cNvPr id="74" name="Rectangle 73"/>
            <p:cNvSpPr/>
            <p:nvPr/>
          </p:nvSpPr>
          <p:spPr>
            <a:xfrm>
              <a:off x="4345357" y="1011864"/>
              <a:ext cx="1170432" cy="694944"/>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5" name="Picture 74" descr="130419 close up EMC.jp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97244" y="1078840"/>
              <a:ext cx="472422" cy="611311"/>
            </a:xfrm>
            <a:prstGeom prst="rect">
              <a:avLst/>
            </a:prstGeom>
          </p:spPr>
        </p:pic>
        <p:sp>
          <p:nvSpPr>
            <p:cNvPr id="76" name="Rectangle 75"/>
            <p:cNvSpPr/>
            <p:nvPr/>
          </p:nvSpPr>
          <p:spPr>
            <a:xfrm>
              <a:off x="4766964" y="1254970"/>
              <a:ext cx="707245" cy="26161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Arial"/>
                  <a:ea typeface="+mn-ea"/>
                  <a:cs typeface="+mn-cs"/>
                </a:rPr>
                <a:t>XtremIO</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7" name="Group 82"/>
          <p:cNvGrpSpPr/>
          <p:nvPr/>
        </p:nvGrpSpPr>
        <p:grpSpPr>
          <a:xfrm>
            <a:off x="4881520" y="3242427"/>
            <a:ext cx="2729714" cy="1031816"/>
            <a:chOff x="5632848" y="3503133"/>
            <a:chExt cx="2729714" cy="1031816"/>
          </a:xfrm>
        </p:grpSpPr>
        <p:grpSp>
          <p:nvGrpSpPr>
            <p:cNvPr id="88" name="Group 96"/>
            <p:cNvGrpSpPr/>
            <p:nvPr/>
          </p:nvGrpSpPr>
          <p:grpSpPr>
            <a:xfrm>
              <a:off x="5944546" y="3503133"/>
              <a:ext cx="1657727" cy="1031816"/>
              <a:chOff x="7490650" y="758311"/>
              <a:chExt cx="4339876" cy="2701255"/>
            </a:xfrm>
          </p:grpSpPr>
          <p:pic>
            <p:nvPicPr>
              <p:cNvPr id="90" name="Picture 89" descr="DD7200 4-ES30s SO Top.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26073" y="758311"/>
                <a:ext cx="1465122" cy="2247112"/>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pic>
            <p:nvPicPr>
              <p:cNvPr id="91" name="Picture 90" descr="DD4200 2-ES30s SO Top.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38175" y="1764739"/>
                <a:ext cx="1465122" cy="1427669"/>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pic>
            <p:nvPicPr>
              <p:cNvPr id="92" name="Picture 91" descr="DD4500 3-ES30s SO Top.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365404" y="1668867"/>
                <a:ext cx="1465122" cy="1790699"/>
              </a:xfrm>
              <a:prstGeom prst="rect">
                <a:avLst/>
              </a:prstGeom>
              <a:effectLst>
                <a:outerShdw blurRad="50800" dist="38100" dir="5400000" algn="t" rotWithShape="0">
                  <a:prstClr val="black">
                    <a:alpha val="40000"/>
                  </a:prstClr>
                </a:outerShdw>
              </a:effectLst>
            </p:spPr>
          </p:pic>
          <p:pic>
            <p:nvPicPr>
              <p:cNvPr id="93" name="Picture 92" descr="DD2500 ES30 SO Top.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90650" y="2716520"/>
                <a:ext cx="1465122" cy="743046"/>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grpSp>
        <p:sp>
          <p:nvSpPr>
            <p:cNvPr id="89" name="Rectangle 88"/>
            <p:cNvSpPr/>
            <p:nvPr/>
          </p:nvSpPr>
          <p:spPr>
            <a:xfrm>
              <a:off x="5632848" y="3801035"/>
              <a:ext cx="2729714" cy="646331"/>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glow rad="101600">
                      <a:srgbClr val="4D4D4D">
                        <a:alpha val="75000"/>
                      </a:srgbClr>
                    </a:glow>
                  </a:effectLst>
                  <a:uLnTx/>
                  <a:uFillTx/>
                  <a:latin typeface="Arial"/>
                  <a:ea typeface="+mn-ea"/>
                  <a:cs typeface="+mn-cs"/>
                </a:rPr>
                <a:t>Data Domain,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glow rad="101600">
                      <a:srgbClr val="4D4D4D">
                        <a:alpha val="75000"/>
                      </a:srgbClr>
                    </a:glow>
                  </a:effectLst>
                  <a:uLnTx/>
                  <a:uFillTx/>
                  <a:latin typeface="Arial"/>
                  <a:ea typeface="+mn-ea"/>
                  <a:cs typeface="+mn-cs"/>
                </a:rPr>
                <a:t>Avamar, &amp; NetWorker</a:t>
              </a:r>
              <a:endParaRPr kumimoji="0" lang="en-US" sz="1800" b="0" i="0" u="none" strike="noStrike" kern="1200" cap="none" spc="0" normalizeH="0" baseline="0" noProof="0" dirty="0">
                <a:ln>
                  <a:noFill/>
                </a:ln>
                <a:solidFill>
                  <a:srgbClr val="000000"/>
                </a:solidFill>
                <a:effectLst>
                  <a:glow rad="101600">
                    <a:srgbClr val="4D4D4D">
                      <a:alpha val="75000"/>
                    </a:srgbClr>
                  </a:glow>
                </a:effectLst>
                <a:uLnTx/>
                <a:uFillTx/>
                <a:latin typeface="Arial"/>
                <a:ea typeface="+mn-ea"/>
                <a:cs typeface="+mn-cs"/>
              </a:endParaRPr>
            </a:p>
          </p:txBody>
        </p:sp>
      </p:grpSp>
      <p:grpSp>
        <p:nvGrpSpPr>
          <p:cNvPr id="95" name="Group 34"/>
          <p:cNvGrpSpPr/>
          <p:nvPr/>
        </p:nvGrpSpPr>
        <p:grpSpPr>
          <a:xfrm>
            <a:off x="7473916" y="2441658"/>
            <a:ext cx="856373" cy="480913"/>
            <a:chOff x="4345357" y="1162476"/>
            <a:chExt cx="1253275" cy="694944"/>
          </a:xfrm>
        </p:grpSpPr>
        <p:sp>
          <p:nvSpPr>
            <p:cNvPr id="96" name="Rectangle 95"/>
            <p:cNvSpPr/>
            <p:nvPr/>
          </p:nvSpPr>
          <p:spPr>
            <a:xfrm>
              <a:off x="4345357" y="1162476"/>
              <a:ext cx="1170432" cy="694944"/>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97" name="Picture 96" descr="130419 close up EMC.jpg"/>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97244" y="1207936"/>
              <a:ext cx="472422" cy="611311"/>
            </a:xfrm>
            <a:prstGeom prst="rect">
              <a:avLst/>
            </a:prstGeom>
          </p:spPr>
        </p:pic>
        <p:sp>
          <p:nvSpPr>
            <p:cNvPr id="100" name="Rectangle 99"/>
            <p:cNvSpPr/>
            <p:nvPr/>
          </p:nvSpPr>
          <p:spPr>
            <a:xfrm>
              <a:off x="4714081" y="1304652"/>
              <a:ext cx="884551" cy="355802"/>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rPr>
                <a:t>VPLEX</a:t>
              </a:r>
              <a:endParaRPr kumimoji="0" lang="en-US" sz="1000" b="1"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18" name="Group 34"/>
          <p:cNvGrpSpPr/>
          <p:nvPr/>
        </p:nvGrpSpPr>
        <p:grpSpPr>
          <a:xfrm>
            <a:off x="6648572" y="2891764"/>
            <a:ext cx="892313" cy="484433"/>
            <a:chOff x="4345357" y="1162476"/>
            <a:chExt cx="1283338" cy="694944"/>
          </a:xfrm>
        </p:grpSpPr>
        <p:sp>
          <p:nvSpPr>
            <p:cNvPr id="119" name="Rectangle 118"/>
            <p:cNvSpPr/>
            <p:nvPr/>
          </p:nvSpPr>
          <p:spPr>
            <a:xfrm>
              <a:off x="4345357" y="1162476"/>
              <a:ext cx="1170432" cy="694944"/>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22" name="Picture 121" descr="130419 close up EMC.jpg"/>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97244" y="1207936"/>
              <a:ext cx="472422" cy="611311"/>
            </a:xfrm>
            <a:prstGeom prst="rect">
              <a:avLst/>
            </a:prstGeom>
          </p:spPr>
        </p:pic>
        <p:sp>
          <p:nvSpPr>
            <p:cNvPr id="123" name="Rectangle 122"/>
            <p:cNvSpPr/>
            <p:nvPr/>
          </p:nvSpPr>
          <p:spPr>
            <a:xfrm>
              <a:off x="4565622" y="1229736"/>
              <a:ext cx="1063073" cy="618130"/>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mn-cs"/>
                </a:rPr>
                <a:t>Recover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a:ea typeface="+mn-ea"/>
                  <a:cs typeface="+mn-cs"/>
                </a:rPr>
                <a:t>Point</a:t>
              </a:r>
              <a:endParaRPr kumimoji="0" lang="en-US" sz="1050" b="1" i="0" u="none" strike="noStrike" kern="1200" cap="none" spc="0" normalizeH="0" baseline="0" noProof="0" dirty="0">
                <a:ln>
                  <a:noFill/>
                </a:ln>
                <a:solidFill>
                  <a:srgbClr val="000000"/>
                </a:solidFill>
                <a:effectLst/>
                <a:uLnTx/>
                <a:uFillTx/>
                <a:latin typeface="Arial"/>
                <a:ea typeface="+mn-ea"/>
                <a:cs typeface="+mn-cs"/>
              </a:endParaRPr>
            </a:p>
          </p:txBody>
        </p:sp>
      </p:grpSp>
      <p:sp>
        <p:nvSpPr>
          <p:cNvPr id="94" name="Rectangle 93">
            <a:extLst>
              <a:ext uri="{FF2B5EF4-FFF2-40B4-BE49-F238E27FC236}">
                <a16:creationId xmlns:a16="http://schemas.microsoft.com/office/drawing/2014/main" id="{7AC6B34D-03DF-4837-9832-9E725EDA8562}"/>
              </a:ext>
            </a:extLst>
          </p:cNvPr>
          <p:cNvSpPr/>
          <p:nvPr/>
        </p:nvSpPr>
        <p:spPr>
          <a:xfrm>
            <a:off x="3609065" y="1009988"/>
            <a:ext cx="4704271" cy="3390561"/>
          </a:xfrm>
          <a:prstGeom prst="rect">
            <a:avLst/>
          </a:prstGeom>
          <a:solidFill>
            <a:schemeClr val="tx2">
              <a:lumMod val="8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68" name="Group 86"/>
          <p:cNvGrpSpPr/>
          <p:nvPr/>
        </p:nvGrpSpPr>
        <p:grpSpPr>
          <a:xfrm>
            <a:off x="2892774" y="2594365"/>
            <a:ext cx="1647845" cy="978408"/>
            <a:chOff x="3005117" y="2583218"/>
            <a:chExt cx="1647845" cy="978408"/>
          </a:xfrm>
        </p:grpSpPr>
        <p:grpSp>
          <p:nvGrpSpPr>
            <p:cNvPr id="69" name="Group 87"/>
            <p:cNvGrpSpPr>
              <a:grpSpLocks noChangeAspect="1"/>
            </p:cNvGrpSpPr>
            <p:nvPr/>
          </p:nvGrpSpPr>
          <p:grpSpPr>
            <a:xfrm>
              <a:off x="3005117" y="2583218"/>
              <a:ext cx="1647845" cy="978408"/>
              <a:chOff x="2881396" y="2852244"/>
              <a:chExt cx="1357641" cy="813540"/>
            </a:xfrm>
          </p:grpSpPr>
          <p:sp>
            <p:nvSpPr>
              <p:cNvPr id="71" name="Rectangle 70"/>
              <p:cNvSpPr/>
              <p:nvPr/>
            </p:nvSpPr>
            <p:spPr>
              <a:xfrm>
                <a:off x="2881396" y="2852244"/>
                <a:ext cx="1357641" cy="813540"/>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72" name="Rectangle 71"/>
              <p:cNvSpPr/>
              <p:nvPr/>
            </p:nvSpPr>
            <p:spPr>
              <a:xfrm>
                <a:off x="3526464" y="3095832"/>
                <a:ext cx="595898" cy="307097"/>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Isilon</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70" name="Picture 69" descr="Isilon glamshot-ph.jpg"/>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060700" y="2637015"/>
              <a:ext cx="676275" cy="893585"/>
            </a:xfrm>
            <a:prstGeom prst="rect">
              <a:avLst/>
            </a:prstGeom>
          </p:spPr>
        </p:pic>
      </p:grpSp>
      <p:grpSp>
        <p:nvGrpSpPr>
          <p:cNvPr id="82" name="Group 55"/>
          <p:cNvGrpSpPr>
            <a:grpSpLocks noChangeAspect="1"/>
          </p:cNvGrpSpPr>
          <p:nvPr/>
        </p:nvGrpSpPr>
        <p:grpSpPr>
          <a:xfrm>
            <a:off x="1427777" y="3338706"/>
            <a:ext cx="1591636" cy="978408"/>
            <a:chOff x="1569972" y="3469866"/>
            <a:chExt cx="1357641" cy="813540"/>
          </a:xfrm>
        </p:grpSpPr>
        <p:grpSp>
          <p:nvGrpSpPr>
            <p:cNvPr id="83" name="Group 67"/>
            <p:cNvGrpSpPr/>
            <p:nvPr/>
          </p:nvGrpSpPr>
          <p:grpSpPr>
            <a:xfrm>
              <a:off x="1569972" y="3469866"/>
              <a:ext cx="1357641" cy="813540"/>
              <a:chOff x="2881396" y="2852244"/>
              <a:chExt cx="1357641" cy="813540"/>
            </a:xfrm>
          </p:grpSpPr>
          <p:sp>
            <p:nvSpPr>
              <p:cNvPr id="85" name="Rectangle 84"/>
              <p:cNvSpPr/>
              <p:nvPr/>
            </p:nvSpPr>
            <p:spPr>
              <a:xfrm>
                <a:off x="2881396" y="2852244"/>
                <a:ext cx="1357641" cy="813540"/>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86" name="Rectangle 85"/>
              <p:cNvSpPr/>
              <p:nvPr/>
            </p:nvSpPr>
            <p:spPr>
              <a:xfrm>
                <a:off x="3489513" y="3105945"/>
                <a:ext cx="562249" cy="307097"/>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ECS</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84" name="Picture 8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96229" y="3547589"/>
              <a:ext cx="614602" cy="574347"/>
            </a:xfrm>
            <a:prstGeom prst="rect">
              <a:avLst/>
            </a:prstGeom>
          </p:spPr>
        </p:pic>
      </p:grpSp>
      <p:sp>
        <p:nvSpPr>
          <p:cNvPr id="104" name="Rectangle 103"/>
          <p:cNvSpPr/>
          <p:nvPr/>
        </p:nvSpPr>
        <p:spPr>
          <a:xfrm>
            <a:off x="2670970" y="1797372"/>
            <a:ext cx="1647845" cy="757946"/>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028" name="Picture 4" descr="Image result for vxflex png">
            <a:extLst>
              <a:ext uri="{FF2B5EF4-FFF2-40B4-BE49-F238E27FC236}">
                <a16:creationId xmlns:a16="http://schemas.microsoft.com/office/drawing/2014/main" id="{7EF3F155-427E-4F6B-9C39-7E12955A0886}"/>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2787918" y="1894924"/>
            <a:ext cx="1424876" cy="257764"/>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D62E290C-3555-4307-8636-25DF3E5AA171}"/>
              </a:ext>
            </a:extLst>
          </p:cNvPr>
          <p:cNvSpPr/>
          <p:nvPr/>
        </p:nvSpPr>
        <p:spPr>
          <a:xfrm>
            <a:off x="4725176" y="1786766"/>
            <a:ext cx="1986021" cy="899603"/>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533052BB-F0FE-4734-8D47-13DFFF7F5F71}"/>
              </a:ext>
            </a:extLst>
          </p:cNvPr>
          <p:cNvSpPr/>
          <p:nvPr/>
        </p:nvSpPr>
        <p:spPr>
          <a:xfrm>
            <a:off x="3101557" y="2146547"/>
            <a:ext cx="889987" cy="36933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Arial"/>
                <a:ea typeface="+mn-ea"/>
                <a:cs typeface="+mn-cs"/>
              </a:rPr>
              <a:t>VxFlex</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30" name="Picture 6" descr="Image result for pivotal ready architecture">
            <a:extLst>
              <a:ext uri="{FF2B5EF4-FFF2-40B4-BE49-F238E27FC236}">
                <a16:creationId xmlns:a16="http://schemas.microsoft.com/office/drawing/2014/main" id="{6DC4728D-C92D-417D-8718-B67C824F56AF}"/>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924299" y="1896469"/>
            <a:ext cx="1647845" cy="282228"/>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C05EE92C-67AA-4B8A-AE17-83FBFF115AE8}"/>
              </a:ext>
            </a:extLst>
          </p:cNvPr>
          <p:cNvSpPr/>
          <p:nvPr/>
        </p:nvSpPr>
        <p:spPr>
          <a:xfrm>
            <a:off x="4842699" y="2163196"/>
            <a:ext cx="1733588" cy="523220"/>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Arial"/>
                <a:ea typeface="+mn-ea"/>
                <a:cs typeface="+mn-cs"/>
              </a:rPr>
              <a:t>Tanzu</a:t>
            </a:r>
            <a:r>
              <a:rPr kumimoji="0" lang="en-US" sz="1400" b="0" i="0" u="none" strike="noStrike" kern="1200" cap="none" spc="0" normalizeH="0" baseline="0" noProof="0" dirty="0">
                <a:ln>
                  <a:noFill/>
                </a:ln>
                <a:solidFill>
                  <a:srgbClr val="FFFFFF"/>
                </a:solidFill>
                <a:effectLst/>
                <a:uLnTx/>
                <a:uFillTx/>
                <a:latin typeface="Arial"/>
                <a:ea typeface="+mn-ea"/>
                <a:cs typeface="+mn-cs"/>
              </a:rPr>
              <a:t> Architecture for </a:t>
            </a:r>
            <a:r>
              <a:rPr kumimoji="0" lang="en-US" sz="1400" b="0" i="0" u="none" strike="noStrike" kern="1200" cap="none" spc="0" normalizeH="0" baseline="0" noProof="0" dirty="0" err="1">
                <a:ln>
                  <a:noFill/>
                </a:ln>
                <a:solidFill>
                  <a:srgbClr val="FFFFFF"/>
                </a:solidFill>
                <a:effectLst/>
                <a:uLnTx/>
                <a:uFillTx/>
                <a:latin typeface="Arial"/>
                <a:ea typeface="+mn-ea"/>
                <a:cs typeface="+mn-cs"/>
              </a:rPr>
              <a:t>VxRail</a:t>
            </a:r>
            <a:r>
              <a:rPr kumimoji="0" lang="en-US" sz="1400" b="0" i="0" u="none" strike="noStrike" kern="1200" cap="none" spc="0" normalizeH="0" baseline="0" noProof="0" dirty="0">
                <a:ln>
                  <a:noFill/>
                </a:ln>
                <a:solidFill>
                  <a:srgbClr val="FFFFFF"/>
                </a:solidFill>
                <a:effectLst/>
                <a:uLnTx/>
                <a:uFillTx/>
                <a:latin typeface="Arial"/>
                <a:ea typeface="+mn-ea"/>
                <a:cs typeface="+mn-cs"/>
              </a:rPr>
              <a:t> (TA4v)</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133" name="Rectangle 132">
            <a:extLst>
              <a:ext uri="{FF2B5EF4-FFF2-40B4-BE49-F238E27FC236}">
                <a16:creationId xmlns:a16="http://schemas.microsoft.com/office/drawing/2014/main" id="{6B764FFB-EA4E-4930-A186-D1923F42DA59}"/>
              </a:ext>
            </a:extLst>
          </p:cNvPr>
          <p:cNvSpPr/>
          <p:nvPr/>
        </p:nvSpPr>
        <p:spPr>
          <a:xfrm>
            <a:off x="1512212" y="1132187"/>
            <a:ext cx="1647845" cy="659850"/>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034" name="Picture 10" descr="Image result for poweredge png">
            <a:extLst>
              <a:ext uri="{FF2B5EF4-FFF2-40B4-BE49-F238E27FC236}">
                <a16:creationId xmlns:a16="http://schemas.microsoft.com/office/drawing/2014/main" id="{9005B3FF-D8B3-489F-B5F8-35CFD900B2D2}"/>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640873" y="1203677"/>
            <a:ext cx="1437377" cy="263208"/>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C59256BF-7023-48A0-A7AB-ABF4387087C1}"/>
              </a:ext>
            </a:extLst>
          </p:cNvPr>
          <p:cNvSpPr/>
          <p:nvPr/>
        </p:nvSpPr>
        <p:spPr>
          <a:xfrm>
            <a:off x="1663373" y="1420982"/>
            <a:ext cx="1377300" cy="36933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PowerEdge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91002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1500"/>
                                        <p:tgtEl>
                                          <p:spTgt spid="11"/>
                                        </p:tgtEl>
                                      </p:cBhvr>
                                    </p:animEffect>
                                    <p:set>
                                      <p:cBhvr>
                                        <p:cTn id="7" dur="1" fill="hold">
                                          <p:stCondLst>
                                            <p:cond delay="1499"/>
                                          </p:stCondLst>
                                        </p:cTn>
                                        <p:tgtEl>
                                          <p:spTgt spid="11"/>
                                        </p:tgtEl>
                                        <p:attrNameLst>
                                          <p:attrName>style.visibility</p:attrName>
                                        </p:attrNameLst>
                                      </p:cBhvr>
                                      <p:to>
                                        <p:strVal val="hidden"/>
                                      </p:to>
                                    </p:set>
                                  </p:childTnLst>
                                </p:cTn>
                              </p:par>
                            </p:childTnLst>
                          </p:cTn>
                        </p:par>
                        <p:par>
                          <p:cTn id="8" fill="hold">
                            <p:stCondLst>
                              <p:cond delay="2000"/>
                            </p:stCondLst>
                            <p:childTnLst>
                              <p:par>
                                <p:cTn id="9" presetID="22" presetClass="entr" presetSubtype="2"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right)">
                                      <p:cBhvr>
                                        <p:cTn id="11"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67">
            <a:extLst>
              <a:ext uri="{FF2B5EF4-FFF2-40B4-BE49-F238E27FC236}">
                <a16:creationId xmlns:a16="http://schemas.microsoft.com/office/drawing/2014/main" id="{024285FF-DFD5-406C-91BF-84192836E9C2}"/>
              </a:ext>
            </a:extLst>
          </p:cNvPr>
          <p:cNvGrpSpPr/>
          <p:nvPr/>
        </p:nvGrpSpPr>
        <p:grpSpPr>
          <a:xfrm>
            <a:off x="324304" y="777125"/>
            <a:ext cx="1598516" cy="937889"/>
            <a:chOff x="2864944" y="2852244"/>
            <a:chExt cx="1422415" cy="813540"/>
          </a:xfrm>
        </p:grpSpPr>
        <p:sp>
          <p:nvSpPr>
            <p:cNvPr id="60" name="Rectangle 59">
              <a:extLst>
                <a:ext uri="{FF2B5EF4-FFF2-40B4-BE49-F238E27FC236}">
                  <a16:creationId xmlns:a16="http://schemas.microsoft.com/office/drawing/2014/main" id="{EA6FC7C2-82EF-4FA3-8929-0D5FB1E8FC22}"/>
                </a:ext>
              </a:extLst>
            </p:cNvPr>
            <p:cNvSpPr/>
            <p:nvPr/>
          </p:nvSpPr>
          <p:spPr>
            <a:xfrm>
              <a:off x="2881395" y="2852244"/>
              <a:ext cx="1357641" cy="813540"/>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A0EF16BA-FD4B-4486-863F-15A9D592A6D7}"/>
                </a:ext>
              </a:extLst>
            </p:cNvPr>
            <p:cNvSpPr/>
            <p:nvPr/>
          </p:nvSpPr>
          <p:spPr>
            <a:xfrm>
              <a:off x="2864944" y="3322809"/>
              <a:ext cx="1422415" cy="293667"/>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Data Protection</a:t>
              </a: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34" name="Rectangle 33">
            <a:extLst>
              <a:ext uri="{FF2B5EF4-FFF2-40B4-BE49-F238E27FC236}">
                <a16:creationId xmlns:a16="http://schemas.microsoft.com/office/drawing/2014/main" id="{46A2DACC-37A0-4373-896D-8EF579B0FA7C}"/>
              </a:ext>
            </a:extLst>
          </p:cNvPr>
          <p:cNvSpPr/>
          <p:nvPr/>
        </p:nvSpPr>
        <p:spPr>
          <a:xfrm>
            <a:off x="3625946" y="3791709"/>
            <a:ext cx="2504191" cy="1263093"/>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p:txBody>
          <a:bodyPr/>
          <a:lstStyle/>
          <a:p>
            <a:r>
              <a:rPr lang="en-US" sz="3000" dirty="0">
                <a:latin typeface="+mj-lt"/>
              </a:rPr>
              <a:t>The Complete Picture</a:t>
            </a:r>
          </a:p>
        </p:txBody>
      </p:sp>
      <p:grpSp>
        <p:nvGrpSpPr>
          <p:cNvPr id="17" name="Group 86"/>
          <p:cNvGrpSpPr/>
          <p:nvPr/>
        </p:nvGrpSpPr>
        <p:grpSpPr>
          <a:xfrm>
            <a:off x="342789" y="2998940"/>
            <a:ext cx="1528801" cy="892714"/>
            <a:chOff x="3005117" y="2583218"/>
            <a:chExt cx="1647845" cy="978408"/>
          </a:xfrm>
        </p:grpSpPr>
        <p:grpSp>
          <p:nvGrpSpPr>
            <p:cNvPr id="18" name="Group 87"/>
            <p:cNvGrpSpPr>
              <a:grpSpLocks noChangeAspect="1"/>
            </p:cNvGrpSpPr>
            <p:nvPr/>
          </p:nvGrpSpPr>
          <p:grpSpPr>
            <a:xfrm>
              <a:off x="3005117" y="2583218"/>
              <a:ext cx="1647845" cy="978408"/>
              <a:chOff x="2881396" y="2852244"/>
              <a:chExt cx="1357641" cy="813540"/>
            </a:xfrm>
          </p:grpSpPr>
          <p:sp>
            <p:nvSpPr>
              <p:cNvPr id="20" name="Rectangle 19"/>
              <p:cNvSpPr/>
              <p:nvPr/>
            </p:nvSpPr>
            <p:spPr>
              <a:xfrm>
                <a:off x="2881396" y="2852244"/>
                <a:ext cx="1357641" cy="813540"/>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21" name="Rectangle 20"/>
              <p:cNvSpPr/>
              <p:nvPr/>
            </p:nvSpPr>
            <p:spPr>
              <a:xfrm>
                <a:off x="3526464" y="3095832"/>
                <a:ext cx="615700" cy="312408"/>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Isilon</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19" name="Picture 18" descr="Isilon glamshot-ph.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60700" y="2637015"/>
              <a:ext cx="676275" cy="893585"/>
            </a:xfrm>
            <a:prstGeom prst="rect">
              <a:avLst/>
            </a:prstGeom>
          </p:spPr>
        </p:pic>
      </p:grpSp>
      <p:grpSp>
        <p:nvGrpSpPr>
          <p:cNvPr id="22" name="Group 55"/>
          <p:cNvGrpSpPr>
            <a:grpSpLocks noChangeAspect="1"/>
          </p:cNvGrpSpPr>
          <p:nvPr/>
        </p:nvGrpSpPr>
        <p:grpSpPr>
          <a:xfrm>
            <a:off x="342789" y="1890718"/>
            <a:ext cx="1525721" cy="937889"/>
            <a:chOff x="1569972" y="3469866"/>
            <a:chExt cx="1357641" cy="813540"/>
          </a:xfrm>
        </p:grpSpPr>
        <p:grpSp>
          <p:nvGrpSpPr>
            <p:cNvPr id="23" name="Group 67"/>
            <p:cNvGrpSpPr/>
            <p:nvPr/>
          </p:nvGrpSpPr>
          <p:grpSpPr>
            <a:xfrm>
              <a:off x="1569972" y="3469866"/>
              <a:ext cx="1357641" cy="813540"/>
              <a:chOff x="2881396" y="2852244"/>
              <a:chExt cx="1357641" cy="813540"/>
            </a:xfrm>
          </p:grpSpPr>
          <p:sp>
            <p:nvSpPr>
              <p:cNvPr id="25" name="Rectangle 24"/>
              <p:cNvSpPr/>
              <p:nvPr/>
            </p:nvSpPr>
            <p:spPr>
              <a:xfrm>
                <a:off x="2881396" y="2852244"/>
                <a:ext cx="1357641" cy="813540"/>
              </a:xfrm>
              <a:prstGeom prst="rect">
                <a:avLst/>
              </a:prstGeom>
              <a:ln/>
              <a:effectLst>
                <a:glow rad="101600">
                  <a:schemeClr val="bg1"/>
                </a:glow>
              </a:effectLst>
            </p:spPr>
            <p:style>
              <a:lnRef idx="0">
                <a:schemeClr val="dk1"/>
              </a:lnRef>
              <a:fillRef idx="3">
                <a:schemeClr val="dk1"/>
              </a:fillRef>
              <a:effectRef idx="3">
                <a:schemeClr val="dk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Rectangle 25"/>
              <p:cNvSpPr/>
              <p:nvPr/>
            </p:nvSpPr>
            <p:spPr>
              <a:xfrm>
                <a:off x="3489513" y="3105945"/>
                <a:ext cx="562249" cy="307097"/>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ECS</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96229" y="3547589"/>
              <a:ext cx="614602" cy="574347"/>
            </a:xfrm>
            <a:prstGeom prst="rect">
              <a:avLst/>
            </a:prstGeom>
          </p:spPr>
        </p:pic>
      </p:grpSp>
      <p:sp>
        <p:nvSpPr>
          <p:cNvPr id="32" name="Left-Right Arrow 31"/>
          <p:cNvSpPr/>
          <p:nvPr/>
        </p:nvSpPr>
        <p:spPr>
          <a:xfrm>
            <a:off x="2042531" y="2331987"/>
            <a:ext cx="668652" cy="4296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0076CE"/>
              </a:solidFill>
              <a:effectLst/>
              <a:uLnTx/>
              <a:uFillTx/>
              <a:latin typeface="Arial"/>
              <a:ea typeface="+mn-ea"/>
              <a:cs typeface="+mn-cs"/>
            </a:endParaRPr>
          </a:p>
        </p:txBody>
      </p:sp>
      <p:sp>
        <p:nvSpPr>
          <p:cNvPr id="33" name="TextBox 32"/>
          <p:cNvSpPr txBox="1"/>
          <p:nvPr/>
        </p:nvSpPr>
        <p:spPr>
          <a:xfrm>
            <a:off x="240468" y="4102438"/>
            <a:ext cx="3248075" cy="8309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FFFFFF"/>
                </a:solidFill>
                <a:effectLst/>
                <a:uLnTx/>
                <a:uFillTx/>
                <a:latin typeface="Arial"/>
                <a:ea typeface="+mn-ea"/>
                <a:cs typeface="+mn-cs"/>
              </a:rPr>
              <a:t>ECS and Isilon provide CSI and Object interfaces as external services to the platform</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err="1">
                <a:ln>
                  <a:noFill/>
                </a:ln>
                <a:solidFill>
                  <a:srgbClr val="FFFFFF"/>
                </a:solidFill>
                <a:effectLst/>
                <a:uLnTx/>
                <a:uFillTx/>
                <a:latin typeface="Arial"/>
                <a:ea typeface="+mn-ea"/>
                <a:cs typeface="+mn-cs"/>
              </a:rPr>
              <a:t>PowerProtect</a:t>
            </a:r>
            <a:r>
              <a:rPr kumimoji="0" lang="en-AU" sz="1200" b="0" i="0" u="none" strike="noStrike" kern="1200" cap="none" spc="0" normalizeH="0" baseline="0" noProof="0" dirty="0">
                <a:ln>
                  <a:noFill/>
                </a:ln>
                <a:solidFill>
                  <a:srgbClr val="FFFFFF"/>
                </a:solidFill>
                <a:effectLst/>
                <a:uLnTx/>
                <a:uFillTx/>
                <a:latin typeface="Arial"/>
                <a:ea typeface="+mn-ea"/>
                <a:cs typeface="+mn-cs"/>
              </a:rPr>
              <a:t> provides cloud native data protection</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8" name="Picture 7">
            <a:extLst>
              <a:ext uri="{FF2B5EF4-FFF2-40B4-BE49-F238E27FC236}">
                <a16:creationId xmlns:a16="http://schemas.microsoft.com/office/drawing/2014/main" id="{43B7CBF4-9614-4959-9FD6-AD18359CC34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67872" y="4059676"/>
            <a:ext cx="509656" cy="441418"/>
          </a:xfrm>
          <a:prstGeom prst="rect">
            <a:avLst/>
          </a:prstGeom>
        </p:spPr>
      </p:pic>
      <p:sp>
        <p:nvSpPr>
          <p:cNvPr id="27" name="TextBox 26">
            <a:extLst>
              <a:ext uri="{FF2B5EF4-FFF2-40B4-BE49-F238E27FC236}">
                <a16:creationId xmlns:a16="http://schemas.microsoft.com/office/drawing/2014/main" id="{049D0DE2-D20F-43F4-8FE9-9A3A74E1602A}"/>
              </a:ext>
            </a:extLst>
          </p:cNvPr>
          <p:cNvSpPr txBox="1"/>
          <p:nvPr/>
        </p:nvSpPr>
        <p:spPr>
          <a:xfrm>
            <a:off x="6301078" y="3754517"/>
            <a:ext cx="2621991" cy="6463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en-US"/>
            </a:defPPr>
            <a:lvl1pPr>
              <a:defRPr sz="1400">
                <a:solidFill>
                  <a:schemeClr val="tx2"/>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FFFFFF"/>
                </a:solidFill>
                <a:effectLst/>
                <a:uLnTx/>
                <a:uFillTx/>
                <a:latin typeface="Arial"/>
                <a:ea typeface="+mn-ea"/>
                <a:cs typeface="+mn-cs"/>
              </a:rPr>
              <a:t>PKS runs on VMware VMs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dirty="0">
                <a:ln>
                  <a:noFill/>
                </a:ln>
                <a:solidFill>
                  <a:srgbClr val="FFFFFF"/>
                </a:solidFill>
                <a:effectLst/>
                <a:uLnTx/>
                <a:uFillTx/>
                <a:latin typeface="Arial"/>
                <a:ea typeface="+mn-ea"/>
                <a:cs typeface="+mn-cs"/>
              </a:rPr>
              <a:t>vSphere leverages datastores on </a:t>
            </a:r>
            <a:r>
              <a:rPr kumimoji="0" lang="en-AU" sz="1200" b="0" i="0" u="none" strike="noStrike" kern="1200" cap="none" spc="0" normalizeH="0" baseline="0" noProof="0" dirty="0" err="1">
                <a:ln>
                  <a:noFill/>
                </a:ln>
                <a:solidFill>
                  <a:srgbClr val="FFFFFF"/>
                </a:solidFill>
                <a:effectLst/>
                <a:uLnTx/>
                <a:uFillTx/>
                <a:latin typeface="Arial"/>
                <a:ea typeface="+mn-ea"/>
                <a:cs typeface="+mn-cs"/>
              </a:rPr>
              <a:t>vSAN</a:t>
            </a:r>
            <a:r>
              <a:rPr kumimoji="0" lang="en-AU" sz="1200" b="0" i="0" u="none" strike="noStrike" kern="1200" cap="none" spc="0" normalizeH="0" baseline="0" noProof="0" dirty="0">
                <a:ln>
                  <a:noFill/>
                </a:ln>
                <a:solidFill>
                  <a:srgbClr val="FFFFFF"/>
                </a:solidFill>
                <a:effectLst/>
                <a:uLnTx/>
                <a:uFillTx/>
                <a:latin typeface="Arial"/>
                <a:ea typeface="+mn-ea"/>
                <a:cs typeface="+mn-cs"/>
              </a:rPr>
              <a:t> or </a:t>
            </a:r>
            <a:r>
              <a:rPr kumimoji="0" lang="en-AU" sz="1200" b="0" i="0" u="none" strike="noStrike" kern="1200" cap="none" spc="0" normalizeH="0" baseline="0" noProof="0" dirty="0" err="1">
                <a:ln>
                  <a:noFill/>
                </a:ln>
                <a:solidFill>
                  <a:srgbClr val="FFFFFF"/>
                </a:solidFill>
                <a:effectLst/>
                <a:uLnTx/>
                <a:uFillTx/>
                <a:latin typeface="Arial"/>
                <a:ea typeface="+mn-ea"/>
                <a:cs typeface="+mn-cs"/>
              </a:rPr>
              <a:t>VxFlex</a:t>
            </a:r>
            <a:r>
              <a:rPr kumimoji="0" lang="en-AU" sz="1200" b="0" i="0" u="none" strike="noStrike" kern="1200" cap="none" spc="0" normalizeH="0" baseline="0" noProof="0" dirty="0">
                <a:ln>
                  <a:noFill/>
                </a:ln>
                <a:solidFill>
                  <a:srgbClr val="FFFFFF"/>
                </a:solidFill>
                <a:effectLst/>
                <a:uLnTx/>
                <a:uFillTx/>
                <a:latin typeface="Arial"/>
                <a:ea typeface="+mn-ea"/>
                <a:cs typeface="+mn-cs"/>
              </a:rPr>
              <a:t> storage</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pic>
        <p:nvPicPr>
          <p:cNvPr id="37" name="Picture 6" descr="Image result for pivotal ready architecture">
            <a:extLst>
              <a:ext uri="{FF2B5EF4-FFF2-40B4-BE49-F238E27FC236}">
                <a16:creationId xmlns:a16="http://schemas.microsoft.com/office/drawing/2014/main" id="{423FCAAB-724C-4052-9A37-C6CAC5B44E7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743840" y="4663448"/>
            <a:ext cx="1647845" cy="28222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mage result for vxflex png">
            <a:extLst>
              <a:ext uri="{FF2B5EF4-FFF2-40B4-BE49-F238E27FC236}">
                <a16:creationId xmlns:a16="http://schemas.microsoft.com/office/drawing/2014/main" id="{67066596-89CF-4FA5-9EDB-27CA487DF0EC}"/>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89228" y="4554321"/>
            <a:ext cx="1540402" cy="2786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2CFC505-E5B0-4DF5-911B-B454A318EEA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43840" y="4134588"/>
            <a:ext cx="452689" cy="441419"/>
          </a:xfrm>
          <a:prstGeom prst="rect">
            <a:avLst/>
          </a:prstGeom>
        </p:spPr>
      </p:pic>
      <p:pic>
        <p:nvPicPr>
          <p:cNvPr id="2056" name="Picture 8" descr="Image result for vmware logo white png">
            <a:extLst>
              <a:ext uri="{FF2B5EF4-FFF2-40B4-BE49-F238E27FC236}">
                <a16:creationId xmlns:a16="http://schemas.microsoft.com/office/drawing/2014/main" id="{5EE4161B-F7A2-4FC7-B9BD-9D4BF64CEB8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131060" y="3546906"/>
            <a:ext cx="1502281" cy="8924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dell emc logo white png">
            <a:extLst>
              <a:ext uri="{FF2B5EF4-FFF2-40B4-BE49-F238E27FC236}">
                <a16:creationId xmlns:a16="http://schemas.microsoft.com/office/drawing/2014/main" id="{65485BFF-52CF-445D-A25B-9E9538BBD428}"/>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314423" y="3921755"/>
            <a:ext cx="1139093" cy="8402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BFBB8CD-9039-4719-8E53-D526833B92A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922174" y="749976"/>
            <a:ext cx="6000895" cy="2825840"/>
          </a:xfrm>
          <a:prstGeom prst="rect">
            <a:avLst/>
          </a:prstGeom>
        </p:spPr>
      </p:pic>
      <p:pic>
        <p:nvPicPr>
          <p:cNvPr id="4098" name="Picture 2" descr="DELL EMC POWERPROTECT X400 DATA SHEET">
            <a:extLst>
              <a:ext uri="{FF2B5EF4-FFF2-40B4-BE49-F238E27FC236}">
                <a16:creationId xmlns:a16="http://schemas.microsoft.com/office/drawing/2014/main" id="{E8CA4FF5-045E-4556-8513-01300A90A7BB}"/>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57067" y="848946"/>
            <a:ext cx="912822" cy="49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009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E5E200-0FDA-45DD-B17D-C3E509E8D6E1}"/>
              </a:ext>
            </a:extLst>
          </p:cNvPr>
          <p:cNvSpPr>
            <a:spLocks noGrp="1"/>
          </p:cNvSpPr>
          <p:nvPr>
            <p:ph type="title"/>
          </p:nvPr>
        </p:nvSpPr>
        <p:spPr/>
        <p:txBody>
          <a:bodyPr/>
          <a:lstStyle/>
          <a:p>
            <a:r>
              <a:rPr lang="en-AU"/>
              <a:t>What Next?</a:t>
            </a:r>
          </a:p>
        </p:txBody>
      </p:sp>
      <p:sp>
        <p:nvSpPr>
          <p:cNvPr id="6" name="TextBox 5">
            <a:extLst>
              <a:ext uri="{FF2B5EF4-FFF2-40B4-BE49-F238E27FC236}">
                <a16:creationId xmlns:a16="http://schemas.microsoft.com/office/drawing/2014/main" id="{AF6D9DFC-E372-4AB8-A2CD-CC5F8B2AC353}"/>
              </a:ext>
            </a:extLst>
          </p:cNvPr>
          <p:cNvSpPr txBox="1"/>
          <p:nvPr/>
        </p:nvSpPr>
        <p:spPr>
          <a:xfrm>
            <a:off x="285750" y="1028700"/>
            <a:ext cx="3823607" cy="2769989"/>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a:ln>
                  <a:noFill/>
                </a:ln>
                <a:solidFill>
                  <a:srgbClr val="444444"/>
                </a:solidFill>
                <a:effectLst/>
                <a:uLnTx/>
                <a:uFillTx/>
                <a:latin typeface="Arial"/>
                <a:ea typeface="+mn-ea"/>
                <a:cs typeface="+mn-cs"/>
              </a:rPr>
              <a:t>Prepare our app to be ‘</a:t>
            </a:r>
            <a:r>
              <a:rPr kumimoji="0" lang="en-AU" sz="1800" b="1" i="0" u="none" strike="noStrike" kern="1200" cap="none" spc="0" normalizeH="0" baseline="0" noProof="0">
                <a:ln>
                  <a:noFill/>
                </a:ln>
                <a:solidFill>
                  <a:srgbClr val="444444"/>
                </a:solidFill>
                <a:effectLst/>
                <a:uLnTx/>
                <a:uFillTx/>
                <a:latin typeface="Arial"/>
                <a:ea typeface="+mn-ea"/>
                <a:cs typeface="+mn-cs"/>
              </a:rPr>
              <a:t>shipped</a:t>
            </a:r>
            <a:r>
              <a:rPr kumimoji="0" lang="en-AU" sz="1800" b="0" i="0" u="none" strike="noStrike" kern="1200" cap="none" spc="0" normalizeH="0" baseline="0" noProof="0">
                <a:ln>
                  <a:noFill/>
                </a:ln>
                <a:solidFill>
                  <a:srgbClr val="444444"/>
                </a:solidFill>
                <a:effectLst/>
                <a:uLnTx/>
                <a:uFillTx/>
                <a:latin typeface="Arial"/>
                <a:ea typeface="+mn-ea"/>
                <a:cs typeface="+mn-cs"/>
              </a:rPr>
              <a:t>’ as a container:</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444444"/>
              </a:solidFill>
              <a:effectLst/>
              <a:uLnTx/>
              <a:uFillTx/>
              <a:latin typeface="Arial"/>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a:ln>
                  <a:noFill/>
                </a:ln>
                <a:solidFill>
                  <a:srgbClr val="444444"/>
                </a:solidFill>
                <a:effectLst/>
                <a:uLnTx/>
                <a:uFillTx/>
                <a:latin typeface="Arial"/>
                <a:ea typeface="+mn-ea"/>
                <a:cs typeface="+mn-cs"/>
              </a:rPr>
              <a:t>Packaged as a Docker container</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a:ln>
                  <a:noFill/>
                </a:ln>
                <a:solidFill>
                  <a:srgbClr val="444444"/>
                </a:solidFill>
                <a:effectLst/>
                <a:uLnTx/>
                <a:uFillTx/>
                <a:latin typeface="Arial"/>
                <a:ea typeface="+mn-ea"/>
                <a:cs typeface="+mn-cs"/>
              </a:rPr>
              <a:t>Distributable via a registry</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a:solidFill>
                  <a:srgbClr val="444444"/>
                </a:solidFill>
                <a:latin typeface="Arial"/>
              </a:rPr>
              <a:t>Compatible with Kubernetes</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a:solidFill>
                  <a:srgbClr val="444444"/>
                </a:solidFill>
                <a:latin typeface="Arial"/>
              </a:rPr>
              <a:t>Persistent Storage</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1800" b="0" i="0" u="none" strike="noStrike" kern="1200" cap="none" spc="0" normalizeH="0" baseline="0" noProof="0">
                <a:ln>
                  <a:noFill/>
                </a:ln>
                <a:solidFill>
                  <a:srgbClr val="444444"/>
                </a:solidFill>
                <a:effectLst/>
                <a:uLnTx/>
                <a:uFillTx/>
                <a:latin typeface="Arial"/>
                <a:ea typeface="+mn-ea"/>
                <a:cs typeface="+mn-cs"/>
              </a:rPr>
              <a:t>Enterprise grade container as a service platform</a:t>
            </a:r>
          </a:p>
          <a:p>
            <a:pPr marL="285750" marR="0" lvl="0"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1800" b="0" i="0" u="none" strike="noStrike" kern="1200" cap="none" spc="0" normalizeH="0" baseline="0" noProof="0">
              <a:ln>
                <a:noFill/>
              </a:ln>
              <a:solidFill>
                <a:srgbClr val="444444"/>
              </a:solidFill>
              <a:effectLst/>
              <a:uLnTx/>
              <a:uFillTx/>
              <a:latin typeface="Arial"/>
              <a:ea typeface="+mn-ea"/>
              <a:cs typeface="+mn-cs"/>
            </a:endParaRPr>
          </a:p>
        </p:txBody>
      </p:sp>
      <p:pic>
        <p:nvPicPr>
          <p:cNvPr id="1026" name="Picture 2" descr="Containerize your .NET Core app – the right way - 01001101 - Medium">
            <a:extLst>
              <a:ext uri="{FF2B5EF4-FFF2-40B4-BE49-F238E27FC236}">
                <a16:creationId xmlns:a16="http://schemas.microsoft.com/office/drawing/2014/main" id="{41DB2B74-86F3-4418-AB63-9A2D2C7CEE8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21959" y="0"/>
            <a:ext cx="4022041" cy="26824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commit changes to a docker image - TechRepublic">
            <a:extLst>
              <a:ext uri="{FF2B5EF4-FFF2-40B4-BE49-F238E27FC236}">
                <a16:creationId xmlns:a16="http://schemas.microsoft.com/office/drawing/2014/main" id="{EE8FFD41-CC87-4221-835C-2F0FA361FFC4}"/>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599513" y="2838449"/>
            <a:ext cx="1086632" cy="8502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ubernetes – Logos Download">
            <a:extLst>
              <a:ext uri="{FF2B5EF4-FFF2-40B4-BE49-F238E27FC236}">
                <a16:creationId xmlns:a16="http://schemas.microsoft.com/office/drawing/2014/main" id="{5C68C623-207F-4BF5-93DF-B8B0871964E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230835" y="2910071"/>
            <a:ext cx="1381386" cy="7022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i2.wp.com/cormachogan.com/wp-content/uploads/2019/08/vmware-tanzu-icon_enterprise.png?resize=768%2C213&amp;ssl=1">
            <a:extLst>
              <a:ext uri="{FF2B5EF4-FFF2-40B4-BE49-F238E27FC236}">
                <a16:creationId xmlns:a16="http://schemas.microsoft.com/office/drawing/2014/main" id="{2054DF74-9CDD-4121-93A5-826074751D1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441270" y="3741159"/>
            <a:ext cx="1787978" cy="4958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55EC532-FB6E-4E56-93C5-326176896FCB}"/>
              </a:ext>
            </a:extLst>
          </p:cNvPr>
          <p:cNvPicPr>
            <a:picLocks noChangeAspect="1"/>
          </p:cNvPicPr>
          <p:nvPr/>
        </p:nvPicPr>
        <p:blipFill rotWithShape="1">
          <a:blip r:embed="rId6"/>
          <a:srcRect t="58129"/>
          <a:stretch/>
        </p:blipFill>
        <p:spPr>
          <a:xfrm>
            <a:off x="5972783" y="4289550"/>
            <a:ext cx="2966562" cy="495884"/>
          </a:xfrm>
          <a:prstGeom prst="rect">
            <a:avLst/>
          </a:prstGeom>
        </p:spPr>
      </p:pic>
      <p:pic>
        <p:nvPicPr>
          <p:cNvPr id="10" name="Picture 9">
            <a:extLst>
              <a:ext uri="{FF2B5EF4-FFF2-40B4-BE49-F238E27FC236}">
                <a16:creationId xmlns:a16="http://schemas.microsoft.com/office/drawing/2014/main" id="{E9B81EA0-F972-45A1-8A48-CD0E7BB2FA46}"/>
              </a:ext>
            </a:extLst>
          </p:cNvPr>
          <p:cNvPicPr>
            <a:picLocks noChangeAspect="1"/>
          </p:cNvPicPr>
          <p:nvPr/>
        </p:nvPicPr>
        <p:blipFill>
          <a:blip r:embed="rId7"/>
          <a:stretch>
            <a:fillRect/>
          </a:stretch>
        </p:blipFill>
        <p:spPr>
          <a:xfrm>
            <a:off x="5020114" y="3688652"/>
            <a:ext cx="1122715" cy="450787"/>
          </a:xfrm>
          <a:prstGeom prst="rect">
            <a:avLst/>
          </a:prstGeom>
        </p:spPr>
      </p:pic>
    </p:spTree>
    <p:extLst>
      <p:ext uri="{BB962C8B-B14F-4D97-AF65-F5344CB8AC3E}">
        <p14:creationId xmlns:p14="http://schemas.microsoft.com/office/powerpoint/2010/main" val="407010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577733D-FA1B-4FB9-AE7B-3BE21B896987}"/>
              </a:ext>
            </a:extLst>
          </p:cNvPr>
          <p:cNvPicPr>
            <a:picLocks noChangeAspect="1"/>
          </p:cNvPicPr>
          <p:nvPr/>
        </p:nvPicPr>
        <p:blipFill rotWithShape="1">
          <a:blip r:embed="rId3">
            <a:alphaModFix amt="94000"/>
          </a:blip>
          <a:srcRect t="12559" b="15692"/>
          <a:stretch/>
        </p:blipFill>
        <p:spPr>
          <a:xfrm>
            <a:off x="-2383" y="766233"/>
            <a:ext cx="9144000" cy="4377268"/>
          </a:xfrm>
          <a:prstGeom prst="rect">
            <a:avLst/>
          </a:prstGeom>
        </p:spPr>
      </p:pic>
      <p:sp>
        <p:nvSpPr>
          <p:cNvPr id="3" name="Title 1">
            <a:extLst>
              <a:ext uri="{FF2B5EF4-FFF2-40B4-BE49-F238E27FC236}">
                <a16:creationId xmlns:a16="http://schemas.microsoft.com/office/drawing/2014/main" id="{9206A587-6409-4697-898C-C736F899E907}"/>
              </a:ext>
            </a:extLst>
          </p:cNvPr>
          <p:cNvSpPr txBox="1">
            <a:spLocks/>
          </p:cNvSpPr>
          <p:nvPr/>
        </p:nvSpPr>
        <p:spPr>
          <a:xfrm>
            <a:off x="274319" y="265274"/>
            <a:ext cx="7955280" cy="66479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83" fontAlgn="base">
              <a:spcAft>
                <a:spcPct val="0"/>
              </a:spcAft>
            </a:pPr>
            <a:endParaRPr lang="en-US" sz="3600" dirty="0">
              <a:solidFill>
                <a:srgbClr val="00447C">
                  <a:lumMod val="75000"/>
                </a:srgbClr>
              </a:solidFill>
              <a:latin typeface="Arial"/>
              <a:ea typeface="Museo Sans For Dell" panose="02000000000000000000" pitchFamily="2" charset="0"/>
            </a:endParaRPr>
          </a:p>
        </p:txBody>
      </p:sp>
      <p:sp>
        <p:nvSpPr>
          <p:cNvPr id="7" name="Title 6">
            <a:extLst>
              <a:ext uri="{FF2B5EF4-FFF2-40B4-BE49-F238E27FC236}">
                <a16:creationId xmlns:a16="http://schemas.microsoft.com/office/drawing/2014/main" id="{27D4A54B-35F6-4E1E-877A-A5CE0370FBA9}"/>
              </a:ext>
            </a:extLst>
          </p:cNvPr>
          <p:cNvSpPr>
            <a:spLocks noGrp="1"/>
          </p:cNvSpPr>
          <p:nvPr>
            <p:ph type="title"/>
          </p:nvPr>
        </p:nvSpPr>
        <p:spPr>
          <a:xfrm>
            <a:off x="280987" y="228600"/>
            <a:ext cx="8577263" cy="387798"/>
          </a:xfrm>
        </p:spPr>
        <p:txBody>
          <a:bodyPr/>
          <a:lstStyle/>
          <a:p>
            <a:r>
              <a:rPr lang="en-US" dirty="0"/>
              <a:t>Piper Customer Audience</a:t>
            </a:r>
          </a:p>
        </p:txBody>
      </p:sp>
      <p:grpSp>
        <p:nvGrpSpPr>
          <p:cNvPr id="8" name="Group 7">
            <a:extLst>
              <a:ext uri="{FF2B5EF4-FFF2-40B4-BE49-F238E27FC236}">
                <a16:creationId xmlns:a16="http://schemas.microsoft.com/office/drawing/2014/main" id="{BD3834D8-0257-4983-8374-94AD22FB9E35}"/>
              </a:ext>
            </a:extLst>
          </p:cNvPr>
          <p:cNvGrpSpPr/>
          <p:nvPr/>
        </p:nvGrpSpPr>
        <p:grpSpPr>
          <a:xfrm>
            <a:off x="5588150" y="827355"/>
            <a:ext cx="3493336" cy="4255024"/>
            <a:chOff x="458988" y="619126"/>
            <a:chExt cx="3728699" cy="5629274"/>
          </a:xfrm>
        </p:grpSpPr>
        <p:sp>
          <p:nvSpPr>
            <p:cNvPr id="9" name="Rounded Rectangle 3">
              <a:extLst>
                <a:ext uri="{FF2B5EF4-FFF2-40B4-BE49-F238E27FC236}">
                  <a16:creationId xmlns:a16="http://schemas.microsoft.com/office/drawing/2014/main" id="{351C6F15-8E47-442F-908A-9D12E1EE26F9}"/>
                </a:ext>
              </a:extLst>
            </p:cNvPr>
            <p:cNvSpPr/>
            <p:nvPr/>
          </p:nvSpPr>
          <p:spPr>
            <a:xfrm>
              <a:off x="458988" y="619126"/>
              <a:ext cx="3728699" cy="5629274"/>
            </a:xfrm>
            <a:prstGeom prst="roundRect">
              <a:avLst>
                <a:gd name="adj" fmla="val 2828"/>
              </a:avLst>
            </a:prstGeom>
            <a:solidFill>
              <a:schemeClr val="tx2"/>
            </a:solidFill>
            <a:effectLst/>
          </p:spPr>
          <p:txBody>
            <a:bodyPr wrap="square" lIns="182880" tIns="137160" rIns="137160" bIns="137160" rtlCol="0" anchor="ctr">
              <a:noAutofit/>
            </a:bodyPr>
            <a:lstStyle/>
            <a:p>
              <a:pPr algn="ctr" defTabSz="685783">
                <a:lnSpc>
                  <a:spcPct val="90000"/>
                </a:lnSpc>
                <a:spcBef>
                  <a:spcPts val="600"/>
                </a:spcBef>
              </a:pPr>
              <a:endParaRPr lang="en-US" sz="1800" dirty="0">
                <a:solidFill>
                  <a:srgbClr val="FFFFFF"/>
                </a:solidFill>
                <a:latin typeface="Arial"/>
              </a:endParaRPr>
            </a:p>
          </p:txBody>
        </p:sp>
        <p:sp>
          <p:nvSpPr>
            <p:cNvPr id="10" name="Title 1">
              <a:extLst>
                <a:ext uri="{FF2B5EF4-FFF2-40B4-BE49-F238E27FC236}">
                  <a16:creationId xmlns:a16="http://schemas.microsoft.com/office/drawing/2014/main" id="{97807897-E300-4DE8-BF75-CC7C4762F6B9}"/>
                </a:ext>
              </a:extLst>
            </p:cNvPr>
            <p:cNvSpPr txBox="1">
              <a:spLocks/>
            </p:cNvSpPr>
            <p:nvPr/>
          </p:nvSpPr>
          <p:spPr bwMode="auto">
            <a:xfrm>
              <a:off x="685800" y="852488"/>
              <a:ext cx="3192259" cy="43975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ct val="90000"/>
                </a:lnSpc>
                <a:spcBef>
                  <a:spcPct val="0"/>
                </a:spcBef>
                <a:spcAft>
                  <a:spcPct val="0"/>
                </a:spcAft>
                <a:defRPr sz="24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defTabSz="685783"/>
              <a:r>
                <a:rPr lang="en-US" dirty="0">
                  <a:solidFill>
                    <a:srgbClr val="00447C"/>
                  </a:solidFill>
                  <a:latin typeface="Arial" panose="020B0604020202020204" pitchFamily="34" charset="0"/>
                </a:rPr>
                <a:t>Organization Profile:</a:t>
              </a:r>
              <a:endParaRPr lang="en-US" dirty="0">
                <a:solidFill>
                  <a:srgbClr val="0076CE"/>
                </a:solidFill>
                <a:latin typeface="Arial"/>
              </a:endParaRPr>
            </a:p>
          </p:txBody>
        </p:sp>
        <p:sp>
          <p:nvSpPr>
            <p:cNvPr id="13" name="Content Placeholder 2">
              <a:extLst>
                <a:ext uri="{FF2B5EF4-FFF2-40B4-BE49-F238E27FC236}">
                  <a16:creationId xmlns:a16="http://schemas.microsoft.com/office/drawing/2014/main" id="{4252EE57-7AB9-495B-BE83-94AE2631C4F3}"/>
                </a:ext>
              </a:extLst>
            </p:cNvPr>
            <p:cNvSpPr txBox="1">
              <a:spLocks/>
            </p:cNvSpPr>
            <p:nvPr/>
          </p:nvSpPr>
          <p:spPr bwMode="auto">
            <a:xfrm>
              <a:off x="495872" y="1512261"/>
              <a:ext cx="3572113" cy="247632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28600" indent="-228600" algn="l" rtl="0" eaLnBrk="1" fontAlgn="base" hangingPunct="1">
                <a:lnSpc>
                  <a:spcPct val="90000"/>
                </a:lnSpc>
                <a:spcBef>
                  <a:spcPts val="1200"/>
                </a:spcBef>
                <a:spcAft>
                  <a:spcPts val="0"/>
                </a:spcAft>
                <a:buClr>
                  <a:schemeClr val="accent1"/>
                </a:buClr>
                <a:buFont typeface="Arial" pitchFamily="34" charset="0"/>
                <a:buChar char="•"/>
                <a:defRPr sz="1800">
                  <a:solidFill>
                    <a:schemeClr val="tx1"/>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300"/>
                </a:spcBef>
                <a:spcAft>
                  <a:spcPts val="0"/>
                </a:spcAft>
                <a:buClr>
                  <a:schemeClr val="accent1"/>
                </a:buClr>
                <a:buFont typeface="Museo Sans For Dell" pitchFamily="2" charset="0"/>
                <a:buChar char="–"/>
                <a:defRPr sz="1600" baseline="0">
                  <a:solidFill>
                    <a:schemeClr val="tx1"/>
                  </a:solidFill>
                  <a:latin typeface="Museo Sans For Dell" pitchFamily="2" charset="0"/>
                  <a:ea typeface="Museo Sans For Dell" pitchFamily="2" charset="0"/>
                </a:defRPr>
              </a:lvl2pPr>
              <a:lvl3pPr marL="909638" indent="-220663" algn="l" rtl="0" eaLnBrk="1" fontAlgn="base" hangingPunct="1">
                <a:lnSpc>
                  <a:spcPct val="90000"/>
                </a:lnSpc>
                <a:spcBef>
                  <a:spcPts val="300"/>
                </a:spcBef>
                <a:spcAft>
                  <a:spcPts val="0"/>
                </a:spcAft>
                <a:buClr>
                  <a:schemeClr val="accent1"/>
                </a:buClr>
                <a:buFont typeface="Museo Sans For Dell" pitchFamily="2" charset="0"/>
                <a:buChar char="–"/>
                <a:defRPr sz="1400" baseline="0">
                  <a:solidFill>
                    <a:schemeClr val="tx1"/>
                  </a:solidFill>
                  <a:latin typeface="Museo Sans For Dell" pitchFamily="2" charset="0"/>
                  <a:ea typeface="Museo Sans For Dell" pitchFamily="2" charset="0"/>
                </a:defRPr>
              </a:lvl3pPr>
              <a:lvl4pPr marL="1200150" indent="-176213" algn="l" rtl="0" eaLnBrk="1" fontAlgn="base" hangingPunct="1">
                <a:lnSpc>
                  <a:spcPct val="90000"/>
                </a:lnSpc>
                <a:spcBef>
                  <a:spcPts val="300"/>
                </a:spcBef>
                <a:spcAft>
                  <a:spcPts val="0"/>
                </a:spcAft>
                <a:buClr>
                  <a:schemeClr val="accent1"/>
                </a:buClr>
                <a:buFont typeface="Museo For Dell 300" pitchFamily="50" charset="0"/>
                <a:buChar char="–"/>
                <a:defRPr sz="1200">
                  <a:solidFill>
                    <a:schemeClr val="tx1"/>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600060" lvl="1" indent="-257168" defTabSz="685783">
                <a:spcBef>
                  <a:spcPts val="450"/>
                </a:spcBef>
                <a:buClr>
                  <a:srgbClr val="0076CE"/>
                </a:buClr>
                <a:buFont typeface="Arial" panose="020B0604020202020204" pitchFamily="34" charset="0"/>
                <a:buChar char="•"/>
              </a:pPr>
              <a:r>
                <a:rPr lang="en-US" sz="1200" dirty="0">
                  <a:solidFill>
                    <a:srgbClr val="000000"/>
                  </a:solidFill>
                </a:rPr>
                <a:t>In-house software development (20+) </a:t>
              </a:r>
            </a:p>
            <a:p>
              <a:pPr marL="600060" lvl="1" indent="-257168" defTabSz="685783">
                <a:spcBef>
                  <a:spcPts val="450"/>
                </a:spcBef>
                <a:buClr>
                  <a:srgbClr val="0076CE"/>
                </a:buClr>
                <a:buFont typeface="Arial" panose="020B0604020202020204" pitchFamily="34" charset="0"/>
                <a:buChar char="•"/>
              </a:pPr>
              <a:r>
                <a:rPr lang="en-US" sz="1200" dirty="0">
                  <a:solidFill>
                    <a:srgbClr val="000000"/>
                  </a:solidFill>
                </a:rPr>
                <a:t>In house IT operations teams </a:t>
              </a:r>
            </a:p>
            <a:p>
              <a:pPr marL="600060" lvl="1" indent="-257168" defTabSz="685783">
                <a:spcBef>
                  <a:spcPts val="450"/>
                </a:spcBef>
                <a:buClr>
                  <a:srgbClr val="0076CE"/>
                </a:buClr>
                <a:buFont typeface="Arial" panose="020B0604020202020204" pitchFamily="34" charset="0"/>
                <a:buChar char="•"/>
              </a:pPr>
              <a:r>
                <a:rPr lang="en-US" sz="1200" dirty="0">
                  <a:solidFill>
                    <a:srgbClr val="000000"/>
                  </a:solidFill>
                </a:rPr>
                <a:t>Enterprise Architects and Engineering teams interested in modernizing applications with containers</a:t>
              </a:r>
              <a:endParaRPr lang="en-US" sz="1400" dirty="0">
                <a:solidFill>
                  <a:srgbClr val="000000"/>
                </a:solidFill>
              </a:endParaRPr>
            </a:p>
            <a:p>
              <a:pPr marL="171446" indent="0" defTabSz="685783">
                <a:spcBef>
                  <a:spcPts val="450"/>
                </a:spcBef>
                <a:buClr>
                  <a:srgbClr val="0076CE"/>
                </a:buClr>
                <a:buNone/>
              </a:pPr>
              <a:br>
                <a:rPr lang="en-US" sz="1400" dirty="0">
                  <a:solidFill>
                    <a:srgbClr val="000000"/>
                  </a:solidFill>
                </a:rPr>
              </a:br>
              <a:r>
                <a:rPr lang="en-US" sz="1400" dirty="0">
                  <a:solidFill>
                    <a:srgbClr val="000000"/>
                  </a:solidFill>
                </a:rPr>
                <a:t>Focus areas</a:t>
              </a:r>
            </a:p>
            <a:p>
              <a:pPr marL="600060" lvl="1" indent="-257168" defTabSz="685783">
                <a:spcBef>
                  <a:spcPts val="450"/>
                </a:spcBef>
                <a:buClr>
                  <a:srgbClr val="0076CE"/>
                </a:buClr>
                <a:buFont typeface="Arial" panose="020B0604020202020204" pitchFamily="34" charset="0"/>
                <a:buChar char="•"/>
              </a:pPr>
              <a:r>
                <a:rPr lang="en-US" sz="1200" dirty="0">
                  <a:solidFill>
                    <a:srgbClr val="000000"/>
                  </a:solidFill>
                </a:rPr>
                <a:t>Modern infrastructure &amp; platforms</a:t>
              </a:r>
            </a:p>
            <a:p>
              <a:pPr marL="600060" lvl="1" indent="-257168" defTabSz="685783">
                <a:spcBef>
                  <a:spcPts val="450"/>
                </a:spcBef>
                <a:buClr>
                  <a:srgbClr val="0076CE"/>
                </a:buClr>
                <a:buFont typeface="Arial" panose="020B0604020202020204" pitchFamily="34" charset="0"/>
                <a:buChar char="•"/>
              </a:pPr>
              <a:r>
                <a:rPr lang="en-US" sz="1200" dirty="0">
                  <a:solidFill>
                    <a:srgbClr val="000000"/>
                  </a:solidFill>
                </a:rPr>
                <a:t>Cloud native application technologies</a:t>
              </a:r>
            </a:p>
          </p:txBody>
        </p:sp>
        <p:sp>
          <p:nvSpPr>
            <p:cNvPr id="14" name="Rectangle 5">
              <a:extLst>
                <a:ext uri="{FF2B5EF4-FFF2-40B4-BE49-F238E27FC236}">
                  <a16:creationId xmlns:a16="http://schemas.microsoft.com/office/drawing/2014/main" id="{229905CB-E144-4B91-BAAE-2C07FE893E4F}"/>
                </a:ext>
              </a:extLst>
            </p:cNvPr>
            <p:cNvSpPr txBox="1">
              <a:spLocks/>
            </p:cNvSpPr>
            <p:nvPr/>
          </p:nvSpPr>
          <p:spPr bwMode="auto">
            <a:xfrm>
              <a:off x="685800" y="4747718"/>
              <a:ext cx="3268640" cy="107902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28600" indent="-228600" algn="l" rtl="0" eaLnBrk="1" fontAlgn="base" hangingPunct="1">
                <a:lnSpc>
                  <a:spcPct val="90000"/>
                </a:lnSpc>
                <a:spcBef>
                  <a:spcPts val="1200"/>
                </a:spcBef>
                <a:spcAft>
                  <a:spcPts val="0"/>
                </a:spcAft>
                <a:buClr>
                  <a:schemeClr val="bg1"/>
                </a:buClr>
                <a:buFont typeface="Arial" pitchFamily="34" charset="0"/>
                <a:buChar char="•"/>
                <a:defRPr sz="2000">
                  <a:solidFill>
                    <a:schemeClr val="tx1"/>
                  </a:solidFill>
                  <a:latin typeface="+mn-lt"/>
                  <a:ea typeface="Museo Sans For Dell" pitchFamily="2" charset="0"/>
                  <a:cs typeface="+mn-cs"/>
                </a:defRPr>
              </a:lvl1pPr>
              <a:lvl2pPr marL="574675" indent="-233363" algn="l" rtl="0" eaLnBrk="1" fontAlgn="base" hangingPunct="1">
                <a:lnSpc>
                  <a:spcPct val="90000"/>
                </a:lnSpc>
                <a:spcBef>
                  <a:spcPts val="300"/>
                </a:spcBef>
                <a:spcAft>
                  <a:spcPts val="0"/>
                </a:spcAft>
                <a:buClr>
                  <a:schemeClr val="bg1"/>
                </a:buClr>
                <a:buFont typeface="Museo Sans For Dell" pitchFamily="2" charset="0"/>
                <a:buChar char="–"/>
                <a:defRPr sz="1800" baseline="0">
                  <a:solidFill>
                    <a:schemeClr val="tx1"/>
                  </a:solidFill>
                  <a:latin typeface="+mn-lt"/>
                  <a:ea typeface="Museo Sans For Dell" pitchFamily="2" charset="0"/>
                </a:defRPr>
              </a:lvl2pPr>
              <a:lvl3pPr marL="909638" indent="-220663" algn="l" rtl="0" eaLnBrk="1" fontAlgn="base" hangingPunct="1">
                <a:lnSpc>
                  <a:spcPct val="90000"/>
                </a:lnSpc>
                <a:spcBef>
                  <a:spcPts val="300"/>
                </a:spcBef>
                <a:spcAft>
                  <a:spcPts val="0"/>
                </a:spcAft>
                <a:buClr>
                  <a:schemeClr val="bg1"/>
                </a:buClr>
                <a:buFont typeface="Museo Sans For Dell" pitchFamily="2" charset="0"/>
                <a:buChar char="–"/>
                <a:defRPr sz="1600" baseline="0">
                  <a:solidFill>
                    <a:schemeClr val="tx1"/>
                  </a:solidFill>
                  <a:latin typeface="+mn-lt"/>
                  <a:ea typeface="Museo Sans For Dell" pitchFamily="2" charset="0"/>
                </a:defRPr>
              </a:lvl3pPr>
              <a:lvl4pPr marL="1246188" indent="-222250" algn="l" rtl="0" eaLnBrk="1" fontAlgn="base" hangingPunct="1">
                <a:lnSpc>
                  <a:spcPct val="90000"/>
                </a:lnSpc>
                <a:spcBef>
                  <a:spcPts val="300"/>
                </a:spcBef>
                <a:spcAft>
                  <a:spcPts val="0"/>
                </a:spcAft>
                <a:buClr>
                  <a:schemeClr val="bg1"/>
                </a:buClr>
                <a:buFont typeface="Museo For Dell 300" pitchFamily="50" charset="0"/>
                <a:buChar char="–"/>
                <a:defRPr sz="1400">
                  <a:solidFill>
                    <a:schemeClr val="tx1"/>
                  </a:solidFill>
                  <a:latin typeface="+mn-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defTabSz="685783">
                <a:lnSpc>
                  <a:spcPct val="100000"/>
                </a:lnSpc>
                <a:spcBef>
                  <a:spcPts val="0"/>
                </a:spcBef>
                <a:spcAft>
                  <a:spcPts val="300"/>
                </a:spcAft>
                <a:buClr>
                  <a:srgbClr val="0076CE"/>
                </a:buClr>
                <a:buNone/>
              </a:pPr>
              <a:r>
                <a:rPr lang="en-US" sz="1400" b="1" dirty="0">
                  <a:solidFill>
                    <a:srgbClr val="0076CE"/>
                  </a:solidFill>
                  <a:latin typeface="Arial"/>
                </a:rPr>
                <a:t>Attendees:</a:t>
              </a:r>
            </a:p>
            <a:p>
              <a:pPr marL="114297" indent="-114297" defTabSz="685783">
                <a:lnSpc>
                  <a:spcPct val="100000"/>
                </a:lnSpc>
                <a:spcBef>
                  <a:spcPts val="0"/>
                </a:spcBef>
                <a:spcAft>
                  <a:spcPts val="300"/>
                </a:spcAft>
                <a:buClr>
                  <a:srgbClr val="444444"/>
                </a:buClr>
                <a:defRPr/>
              </a:pPr>
              <a:r>
                <a:rPr lang="en-US" sz="1050" b="1" dirty="0">
                  <a:solidFill>
                    <a:srgbClr val="000000"/>
                  </a:solidFill>
                  <a:latin typeface="Arial"/>
                </a:rPr>
                <a:t>Architects</a:t>
              </a:r>
            </a:p>
            <a:p>
              <a:pPr marL="114297" indent="-114297" defTabSz="685783">
                <a:lnSpc>
                  <a:spcPct val="100000"/>
                </a:lnSpc>
                <a:spcBef>
                  <a:spcPts val="0"/>
                </a:spcBef>
                <a:spcAft>
                  <a:spcPts val="300"/>
                </a:spcAft>
                <a:buClr>
                  <a:srgbClr val="444444"/>
                </a:buClr>
                <a:defRPr/>
              </a:pPr>
              <a:r>
                <a:rPr lang="en-US" sz="1050" b="1" dirty="0">
                  <a:solidFill>
                    <a:srgbClr val="000000"/>
                  </a:solidFill>
                  <a:latin typeface="Arial"/>
                </a:rPr>
                <a:t>Administrators</a:t>
              </a:r>
            </a:p>
            <a:p>
              <a:pPr marL="114297" indent="-114297" defTabSz="685783">
                <a:lnSpc>
                  <a:spcPct val="100000"/>
                </a:lnSpc>
                <a:spcBef>
                  <a:spcPts val="0"/>
                </a:spcBef>
                <a:spcAft>
                  <a:spcPts val="300"/>
                </a:spcAft>
                <a:buClr>
                  <a:srgbClr val="444444"/>
                </a:buClr>
                <a:defRPr/>
              </a:pPr>
              <a:r>
                <a:rPr lang="en-US" sz="1050" b="1" dirty="0">
                  <a:solidFill>
                    <a:srgbClr val="000000"/>
                  </a:solidFill>
                  <a:latin typeface="Arial"/>
                </a:rPr>
                <a:t>Operators</a:t>
              </a:r>
            </a:p>
          </p:txBody>
        </p:sp>
        <p:cxnSp>
          <p:nvCxnSpPr>
            <p:cNvPr id="16" name="Straight Connector 15">
              <a:extLst>
                <a:ext uri="{FF2B5EF4-FFF2-40B4-BE49-F238E27FC236}">
                  <a16:creationId xmlns:a16="http://schemas.microsoft.com/office/drawing/2014/main" id="{896B1D3B-BAAE-4326-9ABE-E9DC858E1954}"/>
                </a:ext>
              </a:extLst>
            </p:cNvPr>
            <p:cNvCxnSpPr/>
            <p:nvPr/>
          </p:nvCxnSpPr>
          <p:spPr>
            <a:xfrm>
              <a:off x="685800" y="5945580"/>
              <a:ext cx="3161491"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F4B19EA-FA3F-49DF-9F51-CD0A46C25DCB}"/>
                </a:ext>
              </a:extLst>
            </p:cNvPr>
            <p:cNvCxnSpPr/>
            <p:nvPr/>
          </p:nvCxnSpPr>
          <p:spPr>
            <a:xfrm>
              <a:off x="685800" y="4631142"/>
              <a:ext cx="3161491"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3994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0299CA-7CBB-4D69-A920-1CB1CBF8B8E6}"/>
              </a:ext>
            </a:extLst>
          </p:cNvPr>
          <p:cNvSpPr/>
          <p:nvPr/>
        </p:nvSpPr>
        <p:spPr>
          <a:xfrm>
            <a:off x="1" y="0"/>
            <a:ext cx="9144000" cy="5143500"/>
          </a:xfrm>
          <a:prstGeom prst="rect">
            <a:avLst/>
          </a:prstGeom>
          <a:solidFill>
            <a:schemeClr val="tx1">
              <a:alpha val="47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 name="Title 1"/>
          <p:cNvSpPr>
            <a:spLocks noGrp="1"/>
          </p:cNvSpPr>
          <p:nvPr>
            <p:ph type="ctrTitle"/>
          </p:nvPr>
        </p:nvSpPr>
        <p:spPr>
          <a:xfrm>
            <a:off x="285749" y="1245334"/>
            <a:ext cx="8259041" cy="664797"/>
          </a:xfrm>
        </p:spPr>
        <p:txBody>
          <a:bodyPr/>
          <a:lstStyle/>
          <a:p>
            <a:r>
              <a:rPr lang="en-US" sz="4800"/>
              <a:t>Microservices &amp; Containers</a:t>
            </a:r>
          </a:p>
        </p:txBody>
      </p:sp>
      <p:sp>
        <p:nvSpPr>
          <p:cNvPr id="3" name="Subtitle 2"/>
          <p:cNvSpPr>
            <a:spLocks noGrp="1"/>
          </p:cNvSpPr>
          <p:nvPr>
            <p:ph type="subTitle" idx="1"/>
          </p:nvPr>
        </p:nvSpPr>
        <p:spPr/>
        <p:txBody>
          <a:bodyPr/>
          <a:lstStyle/>
          <a:p>
            <a:r>
              <a:rPr lang="en-US" dirty="0"/>
              <a:t>Piper Day 2: Module 1</a:t>
            </a:r>
          </a:p>
          <a:p>
            <a:endParaRPr lang="en-US" dirty="0"/>
          </a:p>
          <a:p>
            <a:r>
              <a:rPr lang="en-US" dirty="0"/>
              <a:t>Andri</a:t>
            </a:r>
          </a:p>
        </p:txBody>
      </p:sp>
    </p:spTree>
    <p:extLst>
      <p:ext uri="{BB962C8B-B14F-4D97-AF65-F5344CB8AC3E}">
        <p14:creationId xmlns:p14="http://schemas.microsoft.com/office/powerpoint/2010/main" val="1971324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5D66A-6F3D-4FA8-9104-1D771A173E02}"/>
              </a:ext>
            </a:extLst>
          </p:cNvPr>
          <p:cNvSpPr>
            <a:spLocks noGrp="1"/>
          </p:cNvSpPr>
          <p:nvPr>
            <p:ph type="title"/>
          </p:nvPr>
        </p:nvSpPr>
        <p:spPr/>
        <p:txBody>
          <a:bodyPr/>
          <a:lstStyle/>
          <a:p>
            <a:r>
              <a:rPr lang="en-AU"/>
              <a:t>What are Microservices?</a:t>
            </a:r>
          </a:p>
        </p:txBody>
      </p:sp>
      <p:sp>
        <p:nvSpPr>
          <p:cNvPr id="5" name="Content Placeholder 4">
            <a:extLst>
              <a:ext uri="{FF2B5EF4-FFF2-40B4-BE49-F238E27FC236}">
                <a16:creationId xmlns:a16="http://schemas.microsoft.com/office/drawing/2014/main" id="{C794158D-6C2B-4A4E-8C26-0988C46A3E90}"/>
              </a:ext>
            </a:extLst>
          </p:cNvPr>
          <p:cNvSpPr>
            <a:spLocks noGrp="1"/>
          </p:cNvSpPr>
          <p:nvPr>
            <p:ph idx="1"/>
          </p:nvPr>
        </p:nvSpPr>
        <p:spPr>
          <a:xfrm>
            <a:off x="285750" y="871104"/>
            <a:ext cx="8572500" cy="3314700"/>
          </a:xfrm>
        </p:spPr>
        <p:txBody>
          <a:bodyPr/>
          <a:lstStyle/>
          <a:p>
            <a:pPr marL="0" indent="0">
              <a:buNone/>
            </a:pPr>
            <a:r>
              <a:rPr lang="en-US" sz="1400"/>
              <a:t>Microservices, or microservice architecture, is an architectural style that structures an application as a collection of services that are;</a:t>
            </a:r>
          </a:p>
          <a:p>
            <a:r>
              <a:rPr lang="en-US" sz="1400"/>
              <a:t>Highly maintainable and testable</a:t>
            </a:r>
          </a:p>
          <a:p>
            <a:r>
              <a:rPr lang="en-US" sz="1400"/>
              <a:t>Loosely coupled</a:t>
            </a:r>
          </a:p>
          <a:p>
            <a:r>
              <a:rPr lang="en-US" sz="1400"/>
              <a:t>Independently deployable</a:t>
            </a:r>
          </a:p>
          <a:p>
            <a:r>
              <a:rPr lang="en-US" sz="1400"/>
              <a:t>Organized around business capabilities</a:t>
            </a:r>
          </a:p>
          <a:p>
            <a:r>
              <a:rPr lang="en-US" sz="1400"/>
              <a:t>Owned by a small team</a:t>
            </a:r>
          </a:p>
          <a:p>
            <a:pPr marL="0" indent="0">
              <a:buNone/>
            </a:pPr>
            <a:endParaRPr lang="en-US" sz="1400"/>
          </a:p>
          <a:p>
            <a:pPr marL="0" indent="0">
              <a:buNone/>
            </a:pPr>
            <a:r>
              <a:rPr lang="en-US" sz="1400"/>
              <a:t>The microservice architecture enables the rapid, frequent and reliable delivery of large, complex applications. It also enables an organization to evolve its technology stack.</a:t>
            </a:r>
            <a:endParaRPr lang="en-AU" sz="1400"/>
          </a:p>
        </p:txBody>
      </p:sp>
      <p:pic>
        <p:nvPicPr>
          <p:cNvPr id="1026" name="Picture 2" descr="https://microservices.io/i/Microservice_Architecture.png">
            <a:extLst>
              <a:ext uri="{FF2B5EF4-FFF2-40B4-BE49-F238E27FC236}">
                <a16:creationId xmlns:a16="http://schemas.microsoft.com/office/drawing/2014/main" id="{F6928D24-8AC9-43FF-95E4-AE3097FC8DAF}"/>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0" y="1201045"/>
            <a:ext cx="3439391" cy="236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103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Microservices?</a:t>
            </a:r>
          </a:p>
        </p:txBody>
      </p:sp>
      <p:sp>
        <p:nvSpPr>
          <p:cNvPr id="3" name="Content Placeholder 2"/>
          <p:cNvSpPr>
            <a:spLocks noGrp="1"/>
          </p:cNvSpPr>
          <p:nvPr>
            <p:ph idx="1"/>
          </p:nvPr>
        </p:nvSpPr>
        <p:spPr>
          <a:xfrm>
            <a:off x="285750" y="1544785"/>
            <a:ext cx="8572500" cy="467592"/>
          </a:xfrm>
          <a:prstGeom prst="rect">
            <a:avLst/>
          </a:prstGeom>
        </p:spPr>
        <p:txBody>
          <a:bodyPr>
            <a:normAutofit/>
          </a:bodyPr>
          <a:lstStyle/>
          <a:p>
            <a:pPr marL="457200" indent="-457200">
              <a:buFont typeface="+mj-lt"/>
              <a:buAutoNum type="arabicPeriod" startAt="6"/>
            </a:pPr>
            <a:r>
              <a:rPr lang="en-US" sz="2000" b="1"/>
              <a:t>Processes</a:t>
            </a:r>
            <a:r>
              <a:rPr lang="en-US" sz="2000"/>
              <a:t>: Execute the app as one or more Stateless processes</a:t>
            </a:r>
          </a:p>
        </p:txBody>
      </p:sp>
      <p:sp>
        <p:nvSpPr>
          <p:cNvPr id="5" name="Content Placeholder 2">
            <a:extLst>
              <a:ext uri="{FF2B5EF4-FFF2-40B4-BE49-F238E27FC236}">
                <a16:creationId xmlns:a16="http://schemas.microsoft.com/office/drawing/2014/main" id="{337763FE-5E6E-4B7C-8E76-73EC02EB73AE}"/>
              </a:ext>
            </a:extLst>
          </p:cNvPr>
          <p:cNvSpPr txBox="1">
            <a:spLocks/>
          </p:cNvSpPr>
          <p:nvPr/>
        </p:nvSpPr>
        <p:spPr>
          <a:xfrm>
            <a:off x="285750" y="2098966"/>
            <a:ext cx="8572500" cy="1485901"/>
          </a:xfrm>
          <a:prstGeom prst="rect">
            <a:avLst/>
          </a:prstGeom>
        </p:spPr>
        <p:txBody>
          <a:bodyPr lIns="0" tIns="0" rIns="0" bIns="0">
            <a:normAutofit/>
          </a:bodyPr>
          <a:lstStyle>
            <a:lvl1pPr marL="457200" indent="-457200">
              <a:lnSpc>
                <a:spcPct val="100000"/>
              </a:lnSpc>
              <a:spcBef>
                <a:spcPts val="1200"/>
              </a:spcBef>
              <a:buClr>
                <a:srgbClr val="808080"/>
              </a:buClr>
              <a:buFont typeface="+mj-lt"/>
              <a:buAutoNum type="arabicPeriod" startAt="6"/>
              <a:defRPr sz="2000" b="1">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a:buFont typeface="+mj-lt"/>
              <a:buAutoNum type="arabicPeriod" startAt="8"/>
            </a:pPr>
            <a:r>
              <a:rPr lang="en-US"/>
              <a:t>Concurrency: </a:t>
            </a:r>
            <a:r>
              <a:rPr lang="en-US" b="0"/>
              <a:t>Use lots of (scaled-out) little processes (“microservices”) to increase concurrency</a:t>
            </a:r>
          </a:p>
          <a:p>
            <a:pPr>
              <a:buAutoNum type="arabicPeriod" startAt="8"/>
            </a:pPr>
            <a:r>
              <a:rPr lang="en-US"/>
              <a:t>Disposability: </a:t>
            </a:r>
            <a:r>
              <a:rPr lang="en-US" b="0"/>
              <a:t>Maximize robustness with fast startup and graceful shutdown</a:t>
            </a:r>
            <a:endParaRPr lang="en-US"/>
          </a:p>
        </p:txBody>
      </p:sp>
      <p:sp>
        <p:nvSpPr>
          <p:cNvPr id="4" name="TextBox 3">
            <a:extLst>
              <a:ext uri="{FF2B5EF4-FFF2-40B4-BE49-F238E27FC236}">
                <a16:creationId xmlns:a16="http://schemas.microsoft.com/office/drawing/2014/main" id="{07C2AF97-253A-4530-B06B-65879F09EB7F}"/>
              </a:ext>
            </a:extLst>
          </p:cNvPr>
          <p:cNvSpPr txBox="1"/>
          <p:nvPr/>
        </p:nvSpPr>
        <p:spPr>
          <a:xfrm>
            <a:off x="285750" y="893618"/>
            <a:ext cx="5299364" cy="307777"/>
          </a:xfrm>
          <a:prstGeom prst="rect">
            <a:avLst/>
          </a:prstGeom>
          <a:noFill/>
        </p:spPr>
        <p:txBody>
          <a:bodyPr wrap="square" lIns="0" tIns="0" rIns="0" bIns="0" rtlCol="0">
            <a:spAutoFit/>
          </a:bodyPr>
          <a:lstStyle/>
          <a:p>
            <a:r>
              <a:rPr lang="en-AU" sz="2000">
                <a:solidFill>
                  <a:schemeClr val="bg2"/>
                </a:solidFill>
              </a:rPr>
              <a:t>Remember 12-factor apps…..</a:t>
            </a:r>
          </a:p>
        </p:txBody>
      </p:sp>
    </p:spTree>
    <p:extLst>
      <p:ext uri="{BB962C8B-B14F-4D97-AF65-F5344CB8AC3E}">
        <p14:creationId xmlns:p14="http://schemas.microsoft.com/office/powerpoint/2010/main" val="1729021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Pros</a:t>
            </a:r>
          </a:p>
        </p:txBody>
      </p:sp>
      <p:sp>
        <p:nvSpPr>
          <p:cNvPr id="3" name="Content Placeholder 2"/>
          <p:cNvSpPr>
            <a:spLocks noGrp="1"/>
          </p:cNvSpPr>
          <p:nvPr>
            <p:ph idx="1"/>
          </p:nvPr>
        </p:nvSpPr>
        <p:spPr>
          <a:xfrm>
            <a:off x="285750" y="945573"/>
            <a:ext cx="8572500" cy="3569277"/>
          </a:xfrm>
        </p:spPr>
        <p:txBody>
          <a:bodyPr>
            <a:normAutofit/>
          </a:bodyPr>
          <a:lstStyle/>
          <a:p>
            <a:r>
              <a:rPr lang="en-US" sz="2000"/>
              <a:t>Smaller code base. Easier to iterate development</a:t>
            </a:r>
          </a:p>
          <a:p>
            <a:r>
              <a:rPr lang="en-US" sz="2000"/>
              <a:t>Easier to know well a MS compared to a multi-million-line monolith</a:t>
            </a:r>
          </a:p>
          <a:p>
            <a:r>
              <a:rPr lang="en-US" sz="2000"/>
              <a:t>Easy to refactor … or change the persistence layer</a:t>
            </a:r>
          </a:p>
          <a:p>
            <a:r>
              <a:rPr lang="en-US" sz="2000"/>
              <a:t>Short time to boot. Some large apps can take 10-30 mins to boot</a:t>
            </a:r>
          </a:p>
          <a:p>
            <a:r>
              <a:rPr lang="en-US" sz="2000"/>
              <a:t>Use the hardware that matches the requirement for that MS</a:t>
            </a:r>
          </a:p>
          <a:p>
            <a:pPr lvl="1"/>
            <a:r>
              <a:rPr lang="en-US" sz="2000" err="1"/>
              <a:t>E.g</a:t>
            </a:r>
            <a:r>
              <a:rPr lang="en-US" sz="2000"/>
              <a:t>: memory intensive vs CPU intensive</a:t>
            </a:r>
          </a:p>
          <a:p>
            <a:r>
              <a:rPr lang="en-US" sz="2000"/>
              <a:t>Parallelizes deployment</a:t>
            </a:r>
          </a:p>
          <a:p>
            <a:endParaRPr lang="en-US" sz="2000"/>
          </a:p>
          <a:p>
            <a:endParaRPr lang="en-US" sz="2000"/>
          </a:p>
          <a:p>
            <a:endParaRPr lang="en-US" sz="2000"/>
          </a:p>
        </p:txBody>
      </p:sp>
      <p:pic>
        <p:nvPicPr>
          <p:cNvPr id="4" name="Picture 3">
            <a:extLst>
              <a:ext uri="{FF2B5EF4-FFF2-40B4-BE49-F238E27FC236}">
                <a16:creationId xmlns:a16="http://schemas.microsoft.com/office/drawing/2014/main" id="{CD313DE3-36BD-429C-8B60-2F3840085B26}"/>
              </a:ext>
            </a:extLst>
          </p:cNvPr>
          <p:cNvPicPr>
            <a:picLocks noChangeAspect="1"/>
          </p:cNvPicPr>
          <p:nvPr/>
        </p:nvPicPr>
        <p:blipFill>
          <a:blip r:embed="rId2"/>
          <a:stretch>
            <a:fillRect/>
          </a:stretch>
        </p:blipFill>
        <p:spPr>
          <a:xfrm>
            <a:off x="6905846" y="3546615"/>
            <a:ext cx="2238154" cy="1596885"/>
          </a:xfrm>
          <a:prstGeom prst="rect">
            <a:avLst/>
          </a:prstGeom>
        </p:spPr>
      </p:pic>
    </p:spTree>
    <p:extLst>
      <p:ext uri="{BB962C8B-B14F-4D97-AF65-F5344CB8AC3E}">
        <p14:creationId xmlns:p14="http://schemas.microsoft.com/office/powerpoint/2010/main" val="177068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a:solidFill>
                  <a:schemeClr val="bg1"/>
                </a:solidFill>
                <a:cs typeface="+mj-cs"/>
              </a:rPr>
              <a:t>Microservices: Cons</a:t>
            </a:r>
          </a:p>
        </p:txBody>
      </p:sp>
      <p:sp>
        <p:nvSpPr>
          <p:cNvPr id="3" name="Content Placeholder 2"/>
          <p:cNvSpPr>
            <a:spLocks noGrp="1"/>
          </p:cNvSpPr>
          <p:nvPr>
            <p:ph sz="half" idx="1"/>
          </p:nvPr>
        </p:nvSpPr>
        <p:spPr>
          <a:xfrm>
            <a:off x="274319" y="1011382"/>
            <a:ext cx="8338054" cy="3469178"/>
          </a:xfrm>
        </p:spPr>
        <p:txBody>
          <a:bodyPr>
            <a:normAutofit/>
          </a:bodyPr>
          <a:lstStyle/>
          <a:p>
            <a:r>
              <a:rPr lang="en-US" sz="2000"/>
              <a:t>Complexity derived from its distributed nature</a:t>
            </a:r>
          </a:p>
          <a:p>
            <a:r>
              <a:rPr lang="en-US" sz="2000"/>
              <a:t>More difficult to handle partial failure</a:t>
            </a:r>
          </a:p>
          <a:p>
            <a:r>
              <a:rPr lang="en-US" sz="2000"/>
              <a:t>Business transactions typically require updating multiple databases</a:t>
            </a:r>
          </a:p>
          <a:p>
            <a:pPr lvl="1"/>
            <a:r>
              <a:rPr lang="en-US" sz="2000"/>
              <a:t>Cannot achieve ACID transactions. Choose Availability or consistency </a:t>
            </a:r>
            <a:r>
              <a:rPr lang="en-US" sz="2000" err="1"/>
              <a:t>E.g</a:t>
            </a:r>
            <a:r>
              <a:rPr lang="en-US" sz="2000"/>
              <a:t>: event-driven architecture with message bus </a:t>
            </a:r>
            <a:r>
              <a:rPr lang="en-US" sz="2000">
                <a:sym typeface="Wingdings" panose="05000000000000000000" pitchFamily="2" charset="2"/>
              </a:rPr>
              <a:t> eventual consistency</a:t>
            </a:r>
            <a:endParaRPr lang="en-US" sz="2000"/>
          </a:p>
          <a:p>
            <a:r>
              <a:rPr lang="en-US" sz="2000"/>
              <a:t>Testing can be more challenging</a:t>
            </a:r>
          </a:p>
          <a:p>
            <a:pPr lvl="1"/>
            <a:r>
              <a:rPr lang="en-US" sz="2000"/>
              <a:t>Need to bring up instances of the dependent services</a:t>
            </a:r>
          </a:p>
          <a:p>
            <a:r>
              <a:rPr lang="en-US" sz="2000"/>
              <a:t>More difficult to implement changes that span multiple services</a:t>
            </a:r>
          </a:p>
          <a:p>
            <a:endParaRPr lang="en-US" sz="2000"/>
          </a:p>
          <a:p>
            <a:endParaRPr lang="en-US" sz="2000"/>
          </a:p>
          <a:p>
            <a:endParaRPr lang="en-US" sz="2000"/>
          </a:p>
        </p:txBody>
      </p:sp>
      <p:pic>
        <p:nvPicPr>
          <p:cNvPr id="4" name="Picture 3">
            <a:extLst>
              <a:ext uri="{FF2B5EF4-FFF2-40B4-BE49-F238E27FC236}">
                <a16:creationId xmlns:a16="http://schemas.microsoft.com/office/drawing/2014/main" id="{E75DD45A-F150-4C26-9A29-2140FE9FA6A1}"/>
              </a:ext>
            </a:extLst>
          </p:cNvPr>
          <p:cNvPicPr>
            <a:picLocks noChangeAspect="1"/>
          </p:cNvPicPr>
          <p:nvPr/>
        </p:nvPicPr>
        <p:blipFill>
          <a:blip r:embed="rId3"/>
          <a:stretch>
            <a:fillRect/>
          </a:stretch>
        </p:blipFill>
        <p:spPr>
          <a:xfrm>
            <a:off x="7078428" y="1"/>
            <a:ext cx="2065573" cy="1911617"/>
          </a:xfrm>
          <a:prstGeom prst="rect">
            <a:avLst/>
          </a:prstGeom>
        </p:spPr>
      </p:pic>
      <p:sp>
        <p:nvSpPr>
          <p:cNvPr id="5" name="Rectangle 4">
            <a:extLst>
              <a:ext uri="{FF2B5EF4-FFF2-40B4-BE49-F238E27FC236}">
                <a16:creationId xmlns:a16="http://schemas.microsoft.com/office/drawing/2014/main" id="{36F26EE3-6542-4646-B86C-A6A5BF4D72BC}"/>
              </a:ext>
            </a:extLst>
          </p:cNvPr>
          <p:cNvSpPr/>
          <p:nvPr/>
        </p:nvSpPr>
        <p:spPr>
          <a:xfrm>
            <a:off x="6951518" y="239064"/>
            <a:ext cx="1159695" cy="692497"/>
          </a:xfrm>
          <a:prstGeom prst="rect">
            <a:avLst/>
          </a:prstGeom>
          <a:noFill/>
        </p:spPr>
        <p:txBody>
          <a:bodyPr wrap="square" lIns="68580" tIns="34290" rIns="68580" bIns="34290">
            <a:spAutoFit/>
            <a:scene3d>
              <a:camera prst="orthographicFront"/>
              <a:lightRig rig="harsh" dir="t"/>
            </a:scene3d>
            <a:sp3d extrusionH="57150" prstMaterial="matte">
              <a:bevelT w="63500" h="12700" prst="angle"/>
              <a:contourClr>
                <a:schemeClr val="bg1">
                  <a:lumMod val="65000"/>
                </a:schemeClr>
              </a:contourClr>
            </a:sp3d>
          </a:bodyPr>
          <a:lstStyle/>
          <a:p>
            <a:pPr algn="ctr">
              <a:defRPr/>
            </a:pPr>
            <a:r>
              <a:rPr lang="en-US" sz="4050" b="1">
                <a:ln/>
                <a:solidFill>
                  <a:srgbClr val="A5A5A5"/>
                </a:solidFill>
                <a:latin typeface="Calibri" panose="020F0502020204030204"/>
              </a:rPr>
              <a:t>NOT</a:t>
            </a:r>
          </a:p>
        </p:txBody>
      </p:sp>
    </p:spTree>
    <p:extLst>
      <p:ext uri="{BB962C8B-B14F-4D97-AF65-F5344CB8AC3E}">
        <p14:creationId xmlns:p14="http://schemas.microsoft.com/office/powerpoint/2010/main" val="41920840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8EB0-4AC2-4950-8B0F-1C80AF8AD7B2}"/>
              </a:ext>
            </a:extLst>
          </p:cNvPr>
          <p:cNvSpPr>
            <a:spLocks noGrp="1"/>
          </p:cNvSpPr>
          <p:nvPr>
            <p:ph type="title"/>
          </p:nvPr>
        </p:nvSpPr>
        <p:spPr/>
        <p:txBody>
          <a:bodyPr/>
          <a:lstStyle/>
          <a:p>
            <a:r>
              <a:rPr lang="en-US"/>
              <a:t>What is a Container?</a:t>
            </a:r>
          </a:p>
        </p:txBody>
      </p:sp>
      <p:sp>
        <p:nvSpPr>
          <p:cNvPr id="34" name="Rectangle 33">
            <a:extLst>
              <a:ext uri="{FF2B5EF4-FFF2-40B4-BE49-F238E27FC236}">
                <a16:creationId xmlns:a16="http://schemas.microsoft.com/office/drawing/2014/main" id="{ADEC99CA-9EA8-4F10-84F1-67D3CB526748}"/>
              </a:ext>
            </a:extLst>
          </p:cNvPr>
          <p:cNvSpPr/>
          <p:nvPr/>
        </p:nvSpPr>
        <p:spPr>
          <a:xfrm>
            <a:off x="1224576" y="3885778"/>
            <a:ext cx="2550842" cy="535259"/>
          </a:xfrm>
          <a:prstGeom prst="rect">
            <a:avLst/>
          </a:prstGeom>
          <a:solidFill>
            <a:srgbClr val="387C2C"/>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450"/>
              </a:spcAft>
              <a:buClrTx/>
              <a:buSzTx/>
              <a:buFontTx/>
              <a:buNone/>
              <a:tabLst/>
              <a:defRPr/>
            </a:pPr>
            <a:r>
              <a:rPr kumimoji="0" lang="en-US" sz="1200" b="0" i="0" u="none" strike="noStrike" kern="0" cap="none" spc="0" normalizeH="0" baseline="0" noProof="0">
                <a:ln>
                  <a:noFill/>
                </a:ln>
                <a:solidFill>
                  <a:srgbClr val="F2F2F2"/>
                </a:solidFill>
                <a:effectLst/>
                <a:uLnTx/>
                <a:uFillTx/>
                <a:latin typeface="Metropolis"/>
                <a:ea typeface="+mn-ea"/>
                <a:cs typeface="+mn-cs"/>
              </a:rPr>
              <a:t>Hardware</a:t>
            </a:r>
          </a:p>
        </p:txBody>
      </p:sp>
      <p:sp>
        <p:nvSpPr>
          <p:cNvPr id="35" name="Rectangle 34">
            <a:extLst>
              <a:ext uri="{FF2B5EF4-FFF2-40B4-BE49-F238E27FC236}">
                <a16:creationId xmlns:a16="http://schemas.microsoft.com/office/drawing/2014/main" id="{2A2096D6-430B-42F8-AA23-B2D41418FD31}"/>
              </a:ext>
            </a:extLst>
          </p:cNvPr>
          <p:cNvSpPr/>
          <p:nvPr/>
        </p:nvSpPr>
        <p:spPr>
          <a:xfrm>
            <a:off x="1224576" y="3289187"/>
            <a:ext cx="2550842" cy="535259"/>
          </a:xfrm>
          <a:prstGeom prst="rect">
            <a:avLst/>
          </a:prstGeom>
          <a:solidFill>
            <a:srgbClr val="387C2C"/>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450"/>
              </a:spcAft>
              <a:buClrTx/>
              <a:buSzTx/>
              <a:buFontTx/>
              <a:buNone/>
              <a:tabLst/>
              <a:defRPr/>
            </a:pPr>
            <a:r>
              <a:rPr kumimoji="0" lang="en-US" sz="1200" b="0" i="0" u="none" strike="noStrike" kern="0" cap="none" spc="0" normalizeH="0" baseline="0" noProof="0">
                <a:ln>
                  <a:noFill/>
                </a:ln>
                <a:solidFill>
                  <a:srgbClr val="F2F2F2"/>
                </a:solidFill>
                <a:effectLst/>
                <a:uLnTx/>
                <a:uFillTx/>
                <a:latin typeface="Metropolis"/>
                <a:ea typeface="+mn-ea"/>
                <a:cs typeface="+mn-cs"/>
              </a:rPr>
              <a:t>OS Kernel</a:t>
            </a:r>
          </a:p>
        </p:txBody>
      </p:sp>
      <p:sp>
        <p:nvSpPr>
          <p:cNvPr id="36" name="Rectangle 35">
            <a:extLst>
              <a:ext uri="{FF2B5EF4-FFF2-40B4-BE49-F238E27FC236}">
                <a16:creationId xmlns:a16="http://schemas.microsoft.com/office/drawing/2014/main" id="{4C4BD2A2-D981-457A-84B4-386D72A3C9BE}"/>
              </a:ext>
            </a:extLst>
          </p:cNvPr>
          <p:cNvSpPr/>
          <p:nvPr/>
        </p:nvSpPr>
        <p:spPr>
          <a:xfrm>
            <a:off x="1224576" y="2122266"/>
            <a:ext cx="2550842" cy="535259"/>
          </a:xfrm>
          <a:prstGeom prst="rect">
            <a:avLst/>
          </a:prstGeom>
          <a:solidFill>
            <a:srgbClr val="7F35B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450"/>
              </a:spcAft>
              <a:buClrTx/>
              <a:buSzTx/>
              <a:buFontTx/>
              <a:buNone/>
              <a:tabLst/>
              <a:defRPr/>
            </a:pPr>
            <a:r>
              <a:rPr kumimoji="0" lang="en-US" sz="1200" b="0" i="0" u="none" strike="noStrike" kern="0" cap="none" spc="0" normalizeH="0" baseline="0" noProof="0">
                <a:ln>
                  <a:noFill/>
                </a:ln>
                <a:solidFill>
                  <a:srgbClr val="F2F2F2"/>
                </a:solidFill>
                <a:effectLst/>
                <a:uLnTx/>
                <a:uFillTx/>
                <a:latin typeface="Metropolis"/>
                <a:ea typeface="+mn-ea"/>
                <a:cs typeface="+mn-cs"/>
              </a:rPr>
              <a:t>OS Persona</a:t>
            </a:r>
          </a:p>
        </p:txBody>
      </p:sp>
      <p:sp>
        <p:nvSpPr>
          <p:cNvPr id="37" name="Rectangle 36">
            <a:extLst>
              <a:ext uri="{FF2B5EF4-FFF2-40B4-BE49-F238E27FC236}">
                <a16:creationId xmlns:a16="http://schemas.microsoft.com/office/drawing/2014/main" id="{C6B357C0-8963-472E-9D11-25B7670C8247}"/>
              </a:ext>
            </a:extLst>
          </p:cNvPr>
          <p:cNvSpPr/>
          <p:nvPr/>
        </p:nvSpPr>
        <p:spPr>
          <a:xfrm>
            <a:off x="1224576" y="1511736"/>
            <a:ext cx="2550842" cy="535259"/>
          </a:xfrm>
          <a:prstGeom prst="rect">
            <a:avLst/>
          </a:prstGeom>
          <a:solidFill>
            <a:srgbClr val="7F35B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450"/>
              </a:spcAft>
              <a:buClrTx/>
              <a:buSzTx/>
              <a:buFontTx/>
              <a:buNone/>
              <a:tabLst/>
              <a:defRPr/>
            </a:pPr>
            <a:r>
              <a:rPr kumimoji="0" lang="en-US" sz="1200" b="0" i="0" u="none" strike="noStrike" kern="0" cap="none" spc="0" normalizeH="0" baseline="0" noProof="0">
                <a:ln>
                  <a:noFill/>
                </a:ln>
                <a:solidFill>
                  <a:srgbClr val="F2F2F2"/>
                </a:solidFill>
                <a:effectLst/>
                <a:uLnTx/>
                <a:uFillTx/>
                <a:latin typeface="Metropolis"/>
                <a:ea typeface="+mn-ea"/>
                <a:cs typeface="+mn-cs"/>
              </a:rPr>
              <a:t>Runtime</a:t>
            </a:r>
          </a:p>
        </p:txBody>
      </p:sp>
      <p:sp>
        <p:nvSpPr>
          <p:cNvPr id="38" name="Rectangle 37">
            <a:extLst>
              <a:ext uri="{FF2B5EF4-FFF2-40B4-BE49-F238E27FC236}">
                <a16:creationId xmlns:a16="http://schemas.microsoft.com/office/drawing/2014/main" id="{20BAFF84-D122-4547-A993-B24EA1CACE59}"/>
              </a:ext>
            </a:extLst>
          </p:cNvPr>
          <p:cNvSpPr/>
          <p:nvPr/>
        </p:nvSpPr>
        <p:spPr>
          <a:xfrm>
            <a:off x="1224576" y="901206"/>
            <a:ext cx="2550842" cy="535259"/>
          </a:xfrm>
          <a:prstGeom prst="rect">
            <a:avLst/>
          </a:prstGeom>
          <a:solidFill>
            <a:srgbClr val="7F35B2"/>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450"/>
              </a:spcAft>
              <a:buClrTx/>
              <a:buSzTx/>
              <a:buFontTx/>
              <a:buNone/>
              <a:tabLst/>
              <a:defRPr/>
            </a:pPr>
            <a:r>
              <a:rPr kumimoji="0" lang="en-US" sz="1200" b="0" i="0" u="none" strike="noStrike" kern="0" cap="none" spc="0" normalizeH="0" baseline="0" noProof="0">
                <a:ln>
                  <a:noFill/>
                </a:ln>
                <a:solidFill>
                  <a:srgbClr val="F2F2F2"/>
                </a:solidFill>
                <a:effectLst/>
                <a:uLnTx/>
                <a:uFillTx/>
                <a:latin typeface="Metropolis"/>
                <a:ea typeface="+mn-ea"/>
                <a:cs typeface="+mn-cs"/>
              </a:rPr>
              <a:t>Application</a:t>
            </a:r>
          </a:p>
        </p:txBody>
      </p:sp>
      <p:sp>
        <p:nvSpPr>
          <p:cNvPr id="39" name="Rectangle 38">
            <a:extLst>
              <a:ext uri="{FF2B5EF4-FFF2-40B4-BE49-F238E27FC236}">
                <a16:creationId xmlns:a16="http://schemas.microsoft.com/office/drawing/2014/main" id="{62DD0217-7B9A-4C85-97ED-D27646AC898F}"/>
              </a:ext>
            </a:extLst>
          </p:cNvPr>
          <p:cNvSpPr/>
          <p:nvPr/>
        </p:nvSpPr>
        <p:spPr>
          <a:xfrm>
            <a:off x="1224576" y="2705726"/>
            <a:ext cx="2550842" cy="535259"/>
          </a:xfrm>
          <a:prstGeom prst="rect">
            <a:avLst/>
          </a:prstGeom>
          <a:solidFill>
            <a:srgbClr val="387C2C"/>
          </a:solidFill>
          <a:ln w="95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450"/>
              </a:spcAft>
              <a:buClrTx/>
              <a:buSzTx/>
              <a:buFontTx/>
              <a:buNone/>
              <a:tabLst/>
              <a:defRPr/>
            </a:pPr>
            <a:r>
              <a:rPr kumimoji="0" lang="en-US" sz="1200" b="0" i="0" u="none" strike="noStrike" kern="0" cap="none" spc="0" normalizeH="0" baseline="0" noProof="0">
                <a:ln>
                  <a:noFill/>
                </a:ln>
                <a:solidFill>
                  <a:srgbClr val="F2F2F2"/>
                </a:solidFill>
                <a:effectLst/>
                <a:uLnTx/>
                <a:uFillTx/>
                <a:latin typeface="Metropolis"/>
                <a:ea typeface="+mn-ea"/>
                <a:cs typeface="+mn-cs"/>
              </a:rPr>
              <a:t>Container Engine</a:t>
            </a:r>
          </a:p>
        </p:txBody>
      </p:sp>
      <p:sp>
        <p:nvSpPr>
          <p:cNvPr id="40" name="Left Bracket 39">
            <a:extLst>
              <a:ext uri="{FF2B5EF4-FFF2-40B4-BE49-F238E27FC236}">
                <a16:creationId xmlns:a16="http://schemas.microsoft.com/office/drawing/2014/main" id="{1379CEB3-7F80-4D23-8641-4E9869395388}"/>
              </a:ext>
            </a:extLst>
          </p:cNvPr>
          <p:cNvSpPr/>
          <p:nvPr/>
        </p:nvSpPr>
        <p:spPr bwMode="gray">
          <a:xfrm>
            <a:off x="898404" y="2706538"/>
            <a:ext cx="263870" cy="1714499"/>
          </a:xfrm>
          <a:prstGeom prst="leftBracket">
            <a:avLst/>
          </a:prstGeom>
          <a:noFill/>
          <a:ln w="38100" cap="flat" cmpd="sng" algn="ctr">
            <a:solidFill>
              <a:srgbClr val="00C1D5"/>
            </a:solidFill>
            <a:prstDash val="solid"/>
            <a:miter lim="800000"/>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2F2F2"/>
              </a:solidFill>
              <a:effectLst/>
              <a:uLnTx/>
              <a:uFillTx/>
              <a:latin typeface="Metropolis"/>
              <a:ea typeface="+mn-ea"/>
              <a:cs typeface="+mn-cs"/>
            </a:endParaRPr>
          </a:p>
        </p:txBody>
      </p:sp>
      <p:sp>
        <p:nvSpPr>
          <p:cNvPr id="41" name="Left Bracket 40">
            <a:extLst>
              <a:ext uri="{FF2B5EF4-FFF2-40B4-BE49-F238E27FC236}">
                <a16:creationId xmlns:a16="http://schemas.microsoft.com/office/drawing/2014/main" id="{C87B07B7-82AB-447C-8FF8-41793B39AEF7}"/>
              </a:ext>
            </a:extLst>
          </p:cNvPr>
          <p:cNvSpPr/>
          <p:nvPr/>
        </p:nvSpPr>
        <p:spPr bwMode="gray">
          <a:xfrm rot="10800000">
            <a:off x="3821548" y="922116"/>
            <a:ext cx="263870" cy="1714499"/>
          </a:xfrm>
          <a:prstGeom prst="leftBracket">
            <a:avLst/>
          </a:prstGeom>
          <a:noFill/>
          <a:ln w="38100" cap="flat" cmpd="sng" algn="ctr">
            <a:solidFill>
              <a:srgbClr val="00C1D5"/>
            </a:solidFill>
            <a:prstDash val="solid"/>
            <a:miter lim="800000"/>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2F2F2"/>
              </a:solidFill>
              <a:effectLst/>
              <a:uLnTx/>
              <a:uFillTx/>
              <a:latin typeface="Metropolis"/>
              <a:ea typeface="+mn-ea"/>
              <a:cs typeface="+mn-cs"/>
            </a:endParaRPr>
          </a:p>
        </p:txBody>
      </p:sp>
      <p:sp>
        <p:nvSpPr>
          <p:cNvPr id="42" name="TextBox 41">
            <a:extLst>
              <a:ext uri="{FF2B5EF4-FFF2-40B4-BE49-F238E27FC236}">
                <a16:creationId xmlns:a16="http://schemas.microsoft.com/office/drawing/2014/main" id="{8DACBB53-E4A6-4663-A664-F5175FD5A66E}"/>
              </a:ext>
            </a:extLst>
          </p:cNvPr>
          <p:cNvSpPr txBox="1"/>
          <p:nvPr/>
        </p:nvSpPr>
        <p:spPr>
          <a:xfrm rot="16200000">
            <a:off x="541435" y="3441401"/>
            <a:ext cx="358496" cy="230832"/>
          </a:xfrm>
          <a:prstGeom prst="rect">
            <a:avLst/>
          </a:prstGeom>
        </p:spPr>
        <p:txBody>
          <a:bodyPr wrap="none" lIns="0" tIns="0" rIns="0" bIns="0" rtlCol="0">
            <a:spAutoFit/>
          </a:bodyPr>
          <a:lstStyle/>
          <a:p>
            <a:pPr>
              <a:spcAft>
                <a:spcPts val="450"/>
              </a:spcAft>
            </a:pPr>
            <a:r>
              <a:rPr lang="en-US" sz="1500">
                <a:latin typeface="Metropolis"/>
              </a:rPr>
              <a:t>Host</a:t>
            </a:r>
          </a:p>
        </p:txBody>
      </p:sp>
      <p:sp>
        <p:nvSpPr>
          <p:cNvPr id="43" name="TextBox 42">
            <a:extLst>
              <a:ext uri="{FF2B5EF4-FFF2-40B4-BE49-F238E27FC236}">
                <a16:creationId xmlns:a16="http://schemas.microsoft.com/office/drawing/2014/main" id="{FE25A278-B5E0-45FD-A1E4-6D9BBAE0A3A5}"/>
              </a:ext>
            </a:extLst>
          </p:cNvPr>
          <p:cNvSpPr txBox="1"/>
          <p:nvPr/>
        </p:nvSpPr>
        <p:spPr>
          <a:xfrm rot="5400000">
            <a:off x="3931381" y="1663949"/>
            <a:ext cx="765274" cy="230832"/>
          </a:xfrm>
          <a:prstGeom prst="rect">
            <a:avLst/>
          </a:prstGeom>
        </p:spPr>
        <p:txBody>
          <a:bodyPr wrap="none" lIns="0" tIns="0" rIns="0" bIns="0" rtlCol="0">
            <a:spAutoFit/>
          </a:bodyPr>
          <a:lstStyle/>
          <a:p>
            <a:pPr>
              <a:spcAft>
                <a:spcPts val="450"/>
              </a:spcAft>
            </a:pPr>
            <a:r>
              <a:rPr lang="en-US" sz="1500">
                <a:latin typeface="Metropolis"/>
              </a:rPr>
              <a:t>Container</a:t>
            </a:r>
          </a:p>
        </p:txBody>
      </p:sp>
      <p:sp>
        <p:nvSpPr>
          <p:cNvPr id="44" name="TextBox 43">
            <a:extLst>
              <a:ext uri="{FF2B5EF4-FFF2-40B4-BE49-F238E27FC236}">
                <a16:creationId xmlns:a16="http://schemas.microsoft.com/office/drawing/2014/main" id="{B1E2BE67-D14D-4B5F-985A-91B15E247965}"/>
              </a:ext>
            </a:extLst>
          </p:cNvPr>
          <p:cNvSpPr txBox="1"/>
          <p:nvPr/>
        </p:nvSpPr>
        <p:spPr>
          <a:xfrm>
            <a:off x="4964930" y="3240985"/>
            <a:ext cx="3486727" cy="738664"/>
          </a:xfrm>
          <a:prstGeom prst="rect">
            <a:avLst/>
          </a:prstGeom>
          <a:noFill/>
        </p:spPr>
        <p:txBody>
          <a:bodyPr wrap="square" lIns="0" tIns="0" rIns="0" bIns="0" rtlCol="0">
            <a:spAutoFit/>
          </a:bodyPr>
          <a:lstStyle/>
          <a:p>
            <a:pPr algn="ctr"/>
            <a:r>
              <a:rPr lang="en-AU" sz="1600"/>
              <a:t>Shared OS kernel removes boot time, minimizes image footprint and maximises resource efficiency</a:t>
            </a:r>
          </a:p>
        </p:txBody>
      </p:sp>
      <p:sp>
        <p:nvSpPr>
          <p:cNvPr id="14" name="TextBox 13">
            <a:extLst>
              <a:ext uri="{FF2B5EF4-FFF2-40B4-BE49-F238E27FC236}">
                <a16:creationId xmlns:a16="http://schemas.microsoft.com/office/drawing/2014/main" id="{B8356DB7-5EA5-4F91-8B19-0DC1567462B6}"/>
              </a:ext>
            </a:extLst>
          </p:cNvPr>
          <p:cNvSpPr txBox="1"/>
          <p:nvPr/>
        </p:nvSpPr>
        <p:spPr>
          <a:xfrm>
            <a:off x="4878147" y="1286922"/>
            <a:ext cx="3660294" cy="984885"/>
          </a:xfrm>
          <a:prstGeom prst="rect">
            <a:avLst/>
          </a:prstGeom>
          <a:noFill/>
        </p:spPr>
        <p:txBody>
          <a:bodyPr wrap="square" lIns="0" tIns="0" rIns="0" bIns="0" rtlCol="0">
            <a:spAutoFit/>
          </a:bodyPr>
          <a:lstStyle/>
          <a:p>
            <a:pPr algn="ctr"/>
            <a:r>
              <a:rPr lang="en-AU" sz="1600"/>
              <a:t>Containers allow for isolation of security, resources and other services to permit boundaries of control in a multi-tenanted application environment</a:t>
            </a:r>
          </a:p>
        </p:txBody>
      </p:sp>
    </p:spTree>
    <p:extLst>
      <p:ext uri="{BB962C8B-B14F-4D97-AF65-F5344CB8AC3E}">
        <p14:creationId xmlns:p14="http://schemas.microsoft.com/office/powerpoint/2010/main" val="3178276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702F07-D5D5-844E-A7C5-A87179EBAD4B}"/>
              </a:ext>
            </a:extLst>
          </p:cNvPr>
          <p:cNvSpPr txBox="1"/>
          <p:nvPr/>
        </p:nvSpPr>
        <p:spPr>
          <a:xfrm>
            <a:off x="2708459" y="2260431"/>
            <a:ext cx="3247684" cy="507831"/>
          </a:xfrm>
          <a:prstGeom prst="rect">
            <a:avLst/>
          </a:prstGeom>
        </p:spPr>
        <p:txBody>
          <a:bodyPr wrap="none" lIns="0" tIns="0" rIns="0" bIns="0" rtlCol="0">
            <a:spAutoFit/>
          </a:bodyPr>
          <a:lstStyle/>
          <a:p>
            <a:pPr>
              <a:spcAft>
                <a:spcPts val="450"/>
              </a:spcAft>
            </a:pPr>
            <a:r>
              <a:rPr lang="en-US" sz="3300"/>
              <a:t>Why Containers?</a:t>
            </a:r>
          </a:p>
        </p:txBody>
      </p:sp>
      <p:sp>
        <p:nvSpPr>
          <p:cNvPr id="6" name="TextBox 5">
            <a:extLst>
              <a:ext uri="{FF2B5EF4-FFF2-40B4-BE49-F238E27FC236}">
                <a16:creationId xmlns:a16="http://schemas.microsoft.com/office/drawing/2014/main" id="{DEEE66A9-A099-CD4B-AA13-1372DB766B2C}"/>
              </a:ext>
            </a:extLst>
          </p:cNvPr>
          <p:cNvSpPr txBox="1"/>
          <p:nvPr/>
        </p:nvSpPr>
        <p:spPr>
          <a:xfrm>
            <a:off x="904439" y="2534115"/>
            <a:ext cx="859210" cy="276999"/>
          </a:xfrm>
          <a:prstGeom prst="rect">
            <a:avLst/>
          </a:prstGeom>
        </p:spPr>
        <p:txBody>
          <a:bodyPr wrap="none" lIns="0" tIns="0" rIns="0" bIns="0" rtlCol="0">
            <a:spAutoFit/>
          </a:bodyPr>
          <a:lstStyle/>
          <a:p>
            <a:pPr>
              <a:spcAft>
                <a:spcPts val="450"/>
              </a:spcAft>
            </a:pPr>
            <a:r>
              <a:rPr lang="en-US" sz="1800">
                <a:solidFill>
                  <a:schemeClr val="accent4"/>
                </a:solidFill>
              </a:rPr>
              <a:t>Portable</a:t>
            </a:r>
          </a:p>
        </p:txBody>
      </p:sp>
      <p:sp>
        <p:nvSpPr>
          <p:cNvPr id="7" name="TextBox 6">
            <a:extLst>
              <a:ext uri="{FF2B5EF4-FFF2-40B4-BE49-F238E27FC236}">
                <a16:creationId xmlns:a16="http://schemas.microsoft.com/office/drawing/2014/main" id="{E5874FE6-AF67-C54A-958C-BA6EE54E58D3}"/>
              </a:ext>
            </a:extLst>
          </p:cNvPr>
          <p:cNvSpPr txBox="1"/>
          <p:nvPr/>
        </p:nvSpPr>
        <p:spPr>
          <a:xfrm>
            <a:off x="6217533" y="3914717"/>
            <a:ext cx="816570" cy="276999"/>
          </a:xfrm>
          <a:prstGeom prst="rect">
            <a:avLst/>
          </a:prstGeom>
        </p:spPr>
        <p:txBody>
          <a:bodyPr wrap="none" lIns="0" tIns="0" rIns="0" bIns="0" rtlCol="0">
            <a:spAutoFit/>
          </a:bodyPr>
          <a:lstStyle/>
          <a:p>
            <a:pPr>
              <a:spcAft>
                <a:spcPts val="450"/>
              </a:spcAft>
            </a:pPr>
            <a:r>
              <a:rPr lang="en-US" sz="1800">
                <a:solidFill>
                  <a:schemeClr val="accent4"/>
                </a:solidFill>
              </a:rPr>
              <a:t>Efficient</a:t>
            </a:r>
          </a:p>
        </p:txBody>
      </p:sp>
      <p:sp>
        <p:nvSpPr>
          <p:cNvPr id="8" name="TextBox 7">
            <a:extLst>
              <a:ext uri="{FF2B5EF4-FFF2-40B4-BE49-F238E27FC236}">
                <a16:creationId xmlns:a16="http://schemas.microsoft.com/office/drawing/2014/main" id="{64628BFE-9CE5-7446-AC3E-338F2F4A164C}"/>
              </a:ext>
            </a:extLst>
          </p:cNvPr>
          <p:cNvSpPr txBox="1"/>
          <p:nvPr/>
        </p:nvSpPr>
        <p:spPr>
          <a:xfrm>
            <a:off x="2513403" y="3914717"/>
            <a:ext cx="705321" cy="276999"/>
          </a:xfrm>
          <a:prstGeom prst="rect">
            <a:avLst/>
          </a:prstGeom>
        </p:spPr>
        <p:txBody>
          <a:bodyPr wrap="none" lIns="0" tIns="0" rIns="0" bIns="0" rtlCol="0">
            <a:spAutoFit/>
          </a:bodyPr>
          <a:lstStyle/>
          <a:p>
            <a:pPr>
              <a:spcAft>
                <a:spcPts val="450"/>
              </a:spcAft>
            </a:pPr>
            <a:r>
              <a:rPr lang="en-US" sz="1800">
                <a:solidFill>
                  <a:schemeClr val="accent4"/>
                </a:solidFill>
              </a:rPr>
              <a:t>Simple</a:t>
            </a:r>
          </a:p>
        </p:txBody>
      </p:sp>
      <p:sp>
        <p:nvSpPr>
          <p:cNvPr id="9" name="TextBox 8">
            <a:extLst>
              <a:ext uri="{FF2B5EF4-FFF2-40B4-BE49-F238E27FC236}">
                <a16:creationId xmlns:a16="http://schemas.microsoft.com/office/drawing/2014/main" id="{96CE9809-94A8-8A43-BFD5-B3732AF25CE3}"/>
              </a:ext>
            </a:extLst>
          </p:cNvPr>
          <p:cNvSpPr txBox="1"/>
          <p:nvPr/>
        </p:nvSpPr>
        <p:spPr>
          <a:xfrm>
            <a:off x="1883358" y="1228783"/>
            <a:ext cx="1023101" cy="276999"/>
          </a:xfrm>
          <a:prstGeom prst="rect">
            <a:avLst/>
          </a:prstGeom>
        </p:spPr>
        <p:txBody>
          <a:bodyPr wrap="none" lIns="0" tIns="0" rIns="0" bIns="0" rtlCol="0">
            <a:spAutoFit/>
          </a:bodyPr>
          <a:lstStyle/>
          <a:p>
            <a:pPr>
              <a:spcAft>
                <a:spcPts val="450"/>
              </a:spcAft>
            </a:pPr>
            <a:r>
              <a:rPr lang="en-US" sz="1800">
                <a:solidFill>
                  <a:schemeClr val="accent4"/>
                </a:solidFill>
              </a:rPr>
              <a:t>Immutable</a:t>
            </a:r>
          </a:p>
        </p:txBody>
      </p:sp>
      <p:sp>
        <p:nvSpPr>
          <p:cNvPr id="10" name="TextBox 9">
            <a:extLst>
              <a:ext uri="{FF2B5EF4-FFF2-40B4-BE49-F238E27FC236}">
                <a16:creationId xmlns:a16="http://schemas.microsoft.com/office/drawing/2014/main" id="{382EE239-7F21-AB4B-B1AA-0EAF7554BA2B}"/>
              </a:ext>
            </a:extLst>
          </p:cNvPr>
          <p:cNvSpPr txBox="1"/>
          <p:nvPr/>
        </p:nvSpPr>
        <p:spPr>
          <a:xfrm>
            <a:off x="4777100" y="907459"/>
            <a:ext cx="730969" cy="276999"/>
          </a:xfrm>
          <a:prstGeom prst="rect">
            <a:avLst/>
          </a:prstGeom>
        </p:spPr>
        <p:txBody>
          <a:bodyPr wrap="none" lIns="0" tIns="0" rIns="0" bIns="0" rtlCol="0">
            <a:spAutoFit/>
          </a:bodyPr>
          <a:lstStyle/>
          <a:p>
            <a:pPr>
              <a:spcAft>
                <a:spcPts val="450"/>
              </a:spcAft>
            </a:pPr>
            <a:r>
              <a:rPr lang="en-US" sz="1800">
                <a:solidFill>
                  <a:schemeClr val="accent4"/>
                </a:solidFill>
              </a:rPr>
              <a:t>Secure</a:t>
            </a:r>
          </a:p>
        </p:txBody>
      </p:sp>
      <p:sp>
        <p:nvSpPr>
          <p:cNvPr id="11" name="TextBox 10">
            <a:extLst>
              <a:ext uri="{FF2B5EF4-FFF2-40B4-BE49-F238E27FC236}">
                <a16:creationId xmlns:a16="http://schemas.microsoft.com/office/drawing/2014/main" id="{057BCF8E-52E4-2A4D-8956-2A8D36BD7FBC}"/>
              </a:ext>
            </a:extLst>
          </p:cNvPr>
          <p:cNvSpPr txBox="1"/>
          <p:nvPr/>
        </p:nvSpPr>
        <p:spPr>
          <a:xfrm>
            <a:off x="6890256" y="1925008"/>
            <a:ext cx="884858" cy="276999"/>
          </a:xfrm>
          <a:prstGeom prst="rect">
            <a:avLst/>
          </a:prstGeom>
        </p:spPr>
        <p:txBody>
          <a:bodyPr wrap="none" lIns="0" tIns="0" rIns="0" bIns="0" rtlCol="0">
            <a:spAutoFit/>
          </a:bodyPr>
          <a:lstStyle/>
          <a:p>
            <a:pPr>
              <a:spcAft>
                <a:spcPts val="450"/>
              </a:spcAft>
            </a:pPr>
            <a:r>
              <a:rPr lang="en-US" sz="1800">
                <a:solidFill>
                  <a:schemeClr val="accent4"/>
                </a:solidFill>
              </a:rPr>
              <a:t>Scalable</a:t>
            </a:r>
          </a:p>
        </p:txBody>
      </p:sp>
      <p:grpSp>
        <p:nvGrpSpPr>
          <p:cNvPr id="15" name="Group 14">
            <a:extLst>
              <a:ext uri="{FF2B5EF4-FFF2-40B4-BE49-F238E27FC236}">
                <a16:creationId xmlns:a16="http://schemas.microsoft.com/office/drawing/2014/main" id="{53ABB1C7-5CD7-4EC0-85E2-DCF4C81D4171}"/>
              </a:ext>
            </a:extLst>
          </p:cNvPr>
          <p:cNvGrpSpPr/>
          <p:nvPr/>
        </p:nvGrpSpPr>
        <p:grpSpPr>
          <a:xfrm>
            <a:off x="4944578" y="511459"/>
            <a:ext cx="395999" cy="396000"/>
            <a:chOff x="5332413" y="2855913"/>
            <a:chExt cx="831849" cy="901700"/>
          </a:xfrm>
          <a:solidFill>
            <a:schemeClr val="tx1"/>
          </a:solidFill>
        </p:grpSpPr>
        <p:sp>
          <p:nvSpPr>
            <p:cNvPr id="16" name="Freeform 282">
              <a:extLst>
                <a:ext uri="{FF2B5EF4-FFF2-40B4-BE49-F238E27FC236}">
                  <a16:creationId xmlns:a16="http://schemas.microsoft.com/office/drawing/2014/main" id="{37112E03-5856-4EA7-8E5E-66C339D5961F}"/>
                </a:ext>
              </a:extLst>
            </p:cNvPr>
            <p:cNvSpPr>
              <a:spLocks/>
            </p:cNvSpPr>
            <p:nvPr/>
          </p:nvSpPr>
          <p:spPr bwMode="auto">
            <a:xfrm>
              <a:off x="5421313" y="2919413"/>
              <a:ext cx="501650" cy="501650"/>
            </a:xfrm>
            <a:custGeom>
              <a:avLst/>
              <a:gdLst>
                <a:gd name="T0" fmla="*/ 13 w 316"/>
                <a:gd name="T1" fmla="*/ 316 h 316"/>
                <a:gd name="T2" fmla="*/ 0 w 316"/>
                <a:gd name="T3" fmla="*/ 303 h 316"/>
                <a:gd name="T4" fmla="*/ 305 w 316"/>
                <a:gd name="T5" fmla="*/ 0 h 316"/>
                <a:gd name="T6" fmla="*/ 316 w 316"/>
                <a:gd name="T7" fmla="*/ 11 h 316"/>
                <a:gd name="T8" fmla="*/ 13 w 316"/>
                <a:gd name="T9" fmla="*/ 316 h 316"/>
              </a:gdLst>
              <a:ahLst/>
              <a:cxnLst>
                <a:cxn ang="0">
                  <a:pos x="T0" y="T1"/>
                </a:cxn>
                <a:cxn ang="0">
                  <a:pos x="T2" y="T3"/>
                </a:cxn>
                <a:cxn ang="0">
                  <a:pos x="T4" y="T5"/>
                </a:cxn>
                <a:cxn ang="0">
                  <a:pos x="T6" y="T7"/>
                </a:cxn>
                <a:cxn ang="0">
                  <a:pos x="T8" y="T9"/>
                </a:cxn>
              </a:cxnLst>
              <a:rect l="0" t="0" r="r" b="b"/>
              <a:pathLst>
                <a:path w="316" h="316">
                  <a:moveTo>
                    <a:pt x="13" y="316"/>
                  </a:moveTo>
                  <a:lnTo>
                    <a:pt x="0" y="303"/>
                  </a:lnTo>
                  <a:lnTo>
                    <a:pt x="305" y="0"/>
                  </a:lnTo>
                  <a:lnTo>
                    <a:pt x="316" y="11"/>
                  </a:lnTo>
                  <a:lnTo>
                    <a:pt x="13" y="3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83">
              <a:extLst>
                <a:ext uri="{FF2B5EF4-FFF2-40B4-BE49-F238E27FC236}">
                  <a16:creationId xmlns:a16="http://schemas.microsoft.com/office/drawing/2014/main" id="{A1F3DC43-E95C-4F79-9E99-9E93A13796D4}"/>
                </a:ext>
              </a:extLst>
            </p:cNvPr>
            <p:cNvSpPr>
              <a:spLocks noEditPoints="1"/>
            </p:cNvSpPr>
            <p:nvPr/>
          </p:nvSpPr>
          <p:spPr bwMode="auto">
            <a:xfrm>
              <a:off x="5332413" y="2855913"/>
              <a:ext cx="831849" cy="901700"/>
            </a:xfrm>
            <a:custGeom>
              <a:avLst/>
              <a:gdLst>
                <a:gd name="T0" fmla="*/ 183 w 366"/>
                <a:gd name="T1" fmla="*/ 398 h 398"/>
                <a:gd name="T2" fmla="*/ 180 w 366"/>
                <a:gd name="T3" fmla="*/ 396 h 398"/>
                <a:gd name="T4" fmla="*/ 174 w 366"/>
                <a:gd name="T5" fmla="*/ 394 h 398"/>
                <a:gd name="T6" fmla="*/ 65 w 366"/>
                <a:gd name="T7" fmla="*/ 301 h 398"/>
                <a:gd name="T8" fmla="*/ 18 w 366"/>
                <a:gd name="T9" fmla="*/ 5 h 398"/>
                <a:gd name="T10" fmla="*/ 19 w 366"/>
                <a:gd name="T11" fmla="*/ 0 h 398"/>
                <a:gd name="T12" fmla="*/ 349 w 366"/>
                <a:gd name="T13" fmla="*/ 0 h 398"/>
                <a:gd name="T14" fmla="*/ 349 w 366"/>
                <a:gd name="T15" fmla="*/ 6 h 398"/>
                <a:gd name="T16" fmla="*/ 194 w 366"/>
                <a:gd name="T17" fmla="*/ 391 h 398"/>
                <a:gd name="T18" fmla="*/ 186 w 366"/>
                <a:gd name="T19" fmla="*/ 396 h 398"/>
                <a:gd name="T20" fmla="*/ 183 w 366"/>
                <a:gd name="T21" fmla="*/ 398 h 398"/>
                <a:gd name="T22" fmla="*/ 29 w 366"/>
                <a:gd name="T23" fmla="*/ 12 h 398"/>
                <a:gd name="T24" fmla="*/ 179 w 366"/>
                <a:gd name="T25" fmla="*/ 383 h 398"/>
                <a:gd name="T26" fmla="*/ 182 w 366"/>
                <a:gd name="T27" fmla="*/ 384 h 398"/>
                <a:gd name="T28" fmla="*/ 189 w 366"/>
                <a:gd name="T29" fmla="*/ 381 h 398"/>
                <a:gd name="T30" fmla="*/ 337 w 366"/>
                <a:gd name="T31" fmla="*/ 12 h 398"/>
                <a:gd name="T32" fmla="*/ 29 w 366"/>
                <a:gd name="T33" fmla="*/ 1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 h="398">
                  <a:moveTo>
                    <a:pt x="183" y="398"/>
                  </a:moveTo>
                  <a:cubicBezTo>
                    <a:pt x="180" y="396"/>
                    <a:pt x="180" y="396"/>
                    <a:pt x="180" y="396"/>
                  </a:cubicBezTo>
                  <a:cubicBezTo>
                    <a:pt x="178" y="396"/>
                    <a:pt x="176" y="395"/>
                    <a:pt x="174" y="394"/>
                  </a:cubicBezTo>
                  <a:cubicBezTo>
                    <a:pt x="153" y="383"/>
                    <a:pt x="104" y="359"/>
                    <a:pt x="65" y="301"/>
                  </a:cubicBezTo>
                  <a:cubicBezTo>
                    <a:pt x="16" y="228"/>
                    <a:pt x="0" y="128"/>
                    <a:pt x="18" y="5"/>
                  </a:cubicBezTo>
                  <a:cubicBezTo>
                    <a:pt x="19" y="0"/>
                    <a:pt x="19" y="0"/>
                    <a:pt x="19" y="0"/>
                  </a:cubicBezTo>
                  <a:cubicBezTo>
                    <a:pt x="349" y="0"/>
                    <a:pt x="349" y="0"/>
                    <a:pt x="349" y="0"/>
                  </a:cubicBezTo>
                  <a:cubicBezTo>
                    <a:pt x="349" y="6"/>
                    <a:pt x="349" y="6"/>
                    <a:pt x="349" y="6"/>
                  </a:cubicBezTo>
                  <a:cubicBezTo>
                    <a:pt x="366" y="300"/>
                    <a:pt x="237" y="369"/>
                    <a:pt x="194" y="391"/>
                  </a:cubicBezTo>
                  <a:cubicBezTo>
                    <a:pt x="190" y="393"/>
                    <a:pt x="187" y="395"/>
                    <a:pt x="186" y="396"/>
                  </a:cubicBezTo>
                  <a:lnTo>
                    <a:pt x="183" y="398"/>
                  </a:lnTo>
                  <a:close/>
                  <a:moveTo>
                    <a:pt x="29" y="12"/>
                  </a:moveTo>
                  <a:cubicBezTo>
                    <a:pt x="4" y="197"/>
                    <a:pt x="54" y="321"/>
                    <a:pt x="179" y="383"/>
                  </a:cubicBezTo>
                  <a:cubicBezTo>
                    <a:pt x="180" y="383"/>
                    <a:pt x="181" y="384"/>
                    <a:pt x="182" y="384"/>
                  </a:cubicBezTo>
                  <a:cubicBezTo>
                    <a:pt x="184" y="383"/>
                    <a:pt x="186" y="382"/>
                    <a:pt x="189" y="381"/>
                  </a:cubicBezTo>
                  <a:cubicBezTo>
                    <a:pt x="229" y="359"/>
                    <a:pt x="352" y="294"/>
                    <a:pt x="337" y="1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84">
              <a:extLst>
                <a:ext uri="{FF2B5EF4-FFF2-40B4-BE49-F238E27FC236}">
                  <a16:creationId xmlns:a16="http://schemas.microsoft.com/office/drawing/2014/main" id="{7D7FEBD9-7FE7-4F77-999A-8C863B4FA201}"/>
                </a:ext>
              </a:extLst>
            </p:cNvPr>
            <p:cNvSpPr>
              <a:spLocks/>
            </p:cNvSpPr>
            <p:nvPr/>
          </p:nvSpPr>
          <p:spPr bwMode="auto">
            <a:xfrm>
              <a:off x="5568950" y="2971801"/>
              <a:ext cx="558800" cy="557213"/>
            </a:xfrm>
            <a:custGeom>
              <a:avLst/>
              <a:gdLst>
                <a:gd name="T0" fmla="*/ 13 w 352"/>
                <a:gd name="T1" fmla="*/ 351 h 351"/>
                <a:gd name="T2" fmla="*/ 0 w 352"/>
                <a:gd name="T3" fmla="*/ 340 h 351"/>
                <a:gd name="T4" fmla="*/ 341 w 352"/>
                <a:gd name="T5" fmla="*/ 0 h 351"/>
                <a:gd name="T6" fmla="*/ 352 w 352"/>
                <a:gd name="T7" fmla="*/ 13 h 351"/>
                <a:gd name="T8" fmla="*/ 13 w 352"/>
                <a:gd name="T9" fmla="*/ 351 h 351"/>
              </a:gdLst>
              <a:ahLst/>
              <a:cxnLst>
                <a:cxn ang="0">
                  <a:pos x="T0" y="T1"/>
                </a:cxn>
                <a:cxn ang="0">
                  <a:pos x="T2" y="T3"/>
                </a:cxn>
                <a:cxn ang="0">
                  <a:pos x="T4" y="T5"/>
                </a:cxn>
                <a:cxn ang="0">
                  <a:pos x="T6" y="T7"/>
                </a:cxn>
                <a:cxn ang="0">
                  <a:pos x="T8" y="T9"/>
                </a:cxn>
              </a:cxnLst>
              <a:rect l="0" t="0" r="r" b="b"/>
              <a:pathLst>
                <a:path w="352" h="351">
                  <a:moveTo>
                    <a:pt x="13" y="351"/>
                  </a:moveTo>
                  <a:lnTo>
                    <a:pt x="0" y="340"/>
                  </a:lnTo>
                  <a:lnTo>
                    <a:pt x="341" y="0"/>
                  </a:lnTo>
                  <a:lnTo>
                    <a:pt x="352" y="13"/>
                  </a:lnTo>
                  <a:lnTo>
                    <a:pt x="13" y="3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82F781CD-DCE8-4F3C-8E08-427183A11C02}"/>
              </a:ext>
            </a:extLst>
          </p:cNvPr>
          <p:cNvGrpSpPr>
            <a:grpSpLocks noChangeAspect="1"/>
          </p:cNvGrpSpPr>
          <p:nvPr/>
        </p:nvGrpSpPr>
        <p:grpSpPr bwMode="auto">
          <a:xfrm>
            <a:off x="7134686" y="1501295"/>
            <a:ext cx="396000" cy="396000"/>
            <a:chOff x="2538" y="1276"/>
            <a:chExt cx="688" cy="688"/>
          </a:xfrm>
          <a:solidFill>
            <a:schemeClr val="tx1"/>
          </a:solidFill>
        </p:grpSpPr>
        <p:sp>
          <p:nvSpPr>
            <p:cNvPr id="20" name="Rectangle 19">
              <a:extLst>
                <a:ext uri="{FF2B5EF4-FFF2-40B4-BE49-F238E27FC236}">
                  <a16:creationId xmlns:a16="http://schemas.microsoft.com/office/drawing/2014/main" id="{8E753EBF-1F90-4612-9352-0F626537E1A0}"/>
                </a:ext>
              </a:extLst>
            </p:cNvPr>
            <p:cNvSpPr>
              <a:spLocks noChangeArrowheads="1"/>
            </p:cNvSpPr>
            <p:nvPr/>
          </p:nvSpPr>
          <p:spPr bwMode="auto">
            <a:xfrm>
              <a:off x="2622" y="1469"/>
              <a:ext cx="43" cy="402"/>
            </a:xfrm>
            <a:prstGeom prst="rect">
              <a:avLst/>
            </a:prstGeom>
            <a:grpFill/>
            <a:ln>
              <a:solidFill>
                <a:schemeClr val="tx2"/>
              </a:solid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1E9986DD-B6FB-42B2-89FC-506D96BEAF62}"/>
                </a:ext>
              </a:extLst>
            </p:cNvPr>
            <p:cNvSpPr>
              <a:spLocks noChangeArrowheads="1"/>
            </p:cNvSpPr>
            <p:nvPr/>
          </p:nvSpPr>
          <p:spPr bwMode="auto">
            <a:xfrm>
              <a:off x="2622" y="1837"/>
              <a:ext cx="167" cy="43"/>
            </a:xfrm>
            <a:prstGeom prst="rect">
              <a:avLst/>
            </a:prstGeom>
            <a:grpFill/>
            <a:ln>
              <a:solidFill>
                <a:schemeClr val="tx2"/>
              </a:solid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6">
              <a:extLst>
                <a:ext uri="{FF2B5EF4-FFF2-40B4-BE49-F238E27FC236}">
                  <a16:creationId xmlns:a16="http://schemas.microsoft.com/office/drawing/2014/main" id="{E08B2519-C99E-43F7-9339-034457608AC1}"/>
                </a:ext>
              </a:extLst>
            </p:cNvPr>
            <p:cNvSpPr>
              <a:spLocks noEditPoints="1"/>
            </p:cNvSpPr>
            <p:nvPr/>
          </p:nvSpPr>
          <p:spPr bwMode="auto">
            <a:xfrm>
              <a:off x="3016" y="1276"/>
              <a:ext cx="210" cy="210"/>
            </a:xfrm>
            <a:custGeom>
              <a:avLst/>
              <a:gdLst>
                <a:gd name="T0" fmla="*/ 210 w 210"/>
                <a:gd name="T1" fmla="*/ 210 h 210"/>
                <a:gd name="T2" fmla="*/ 0 w 210"/>
                <a:gd name="T3" fmla="*/ 210 h 210"/>
                <a:gd name="T4" fmla="*/ 0 w 210"/>
                <a:gd name="T5" fmla="*/ 0 h 210"/>
                <a:gd name="T6" fmla="*/ 210 w 210"/>
                <a:gd name="T7" fmla="*/ 0 h 210"/>
                <a:gd name="T8" fmla="*/ 210 w 210"/>
                <a:gd name="T9" fmla="*/ 210 h 210"/>
                <a:gd name="T10" fmla="*/ 43 w 210"/>
                <a:gd name="T11" fmla="*/ 167 h 210"/>
                <a:gd name="T12" fmla="*/ 167 w 210"/>
                <a:gd name="T13" fmla="*/ 167 h 210"/>
                <a:gd name="T14" fmla="*/ 167 w 210"/>
                <a:gd name="T15" fmla="*/ 43 h 210"/>
                <a:gd name="T16" fmla="*/ 43 w 210"/>
                <a:gd name="T17" fmla="*/ 43 h 210"/>
                <a:gd name="T18" fmla="*/ 43 w 210"/>
                <a:gd name="T19"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210" y="210"/>
                  </a:moveTo>
                  <a:lnTo>
                    <a:pt x="0" y="210"/>
                  </a:lnTo>
                  <a:lnTo>
                    <a:pt x="0" y="0"/>
                  </a:lnTo>
                  <a:lnTo>
                    <a:pt x="210" y="0"/>
                  </a:lnTo>
                  <a:lnTo>
                    <a:pt x="210" y="210"/>
                  </a:lnTo>
                  <a:close/>
                  <a:moveTo>
                    <a:pt x="43" y="167"/>
                  </a:moveTo>
                  <a:lnTo>
                    <a:pt x="167" y="167"/>
                  </a:lnTo>
                  <a:lnTo>
                    <a:pt x="167" y="43"/>
                  </a:lnTo>
                  <a:lnTo>
                    <a:pt x="43" y="43"/>
                  </a:lnTo>
                  <a:lnTo>
                    <a:pt x="43" y="167"/>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7">
              <a:extLst>
                <a:ext uri="{FF2B5EF4-FFF2-40B4-BE49-F238E27FC236}">
                  <a16:creationId xmlns:a16="http://schemas.microsoft.com/office/drawing/2014/main" id="{1991B1CD-647F-42CA-9AE7-6FE90433D189}"/>
                </a:ext>
              </a:extLst>
            </p:cNvPr>
            <p:cNvSpPr>
              <a:spLocks noEditPoints="1"/>
            </p:cNvSpPr>
            <p:nvPr/>
          </p:nvSpPr>
          <p:spPr bwMode="auto">
            <a:xfrm>
              <a:off x="2777" y="1276"/>
              <a:ext cx="210" cy="210"/>
            </a:xfrm>
            <a:custGeom>
              <a:avLst/>
              <a:gdLst>
                <a:gd name="T0" fmla="*/ 210 w 210"/>
                <a:gd name="T1" fmla="*/ 210 h 210"/>
                <a:gd name="T2" fmla="*/ 0 w 210"/>
                <a:gd name="T3" fmla="*/ 210 h 210"/>
                <a:gd name="T4" fmla="*/ 0 w 210"/>
                <a:gd name="T5" fmla="*/ 0 h 210"/>
                <a:gd name="T6" fmla="*/ 210 w 210"/>
                <a:gd name="T7" fmla="*/ 0 h 210"/>
                <a:gd name="T8" fmla="*/ 210 w 210"/>
                <a:gd name="T9" fmla="*/ 210 h 210"/>
                <a:gd name="T10" fmla="*/ 43 w 210"/>
                <a:gd name="T11" fmla="*/ 167 h 210"/>
                <a:gd name="T12" fmla="*/ 167 w 210"/>
                <a:gd name="T13" fmla="*/ 167 h 210"/>
                <a:gd name="T14" fmla="*/ 167 w 210"/>
                <a:gd name="T15" fmla="*/ 43 h 210"/>
                <a:gd name="T16" fmla="*/ 43 w 210"/>
                <a:gd name="T17" fmla="*/ 43 h 210"/>
                <a:gd name="T18" fmla="*/ 43 w 210"/>
                <a:gd name="T19"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210" y="210"/>
                  </a:moveTo>
                  <a:lnTo>
                    <a:pt x="0" y="210"/>
                  </a:lnTo>
                  <a:lnTo>
                    <a:pt x="0" y="0"/>
                  </a:lnTo>
                  <a:lnTo>
                    <a:pt x="210" y="0"/>
                  </a:lnTo>
                  <a:lnTo>
                    <a:pt x="210" y="210"/>
                  </a:lnTo>
                  <a:close/>
                  <a:moveTo>
                    <a:pt x="43" y="167"/>
                  </a:moveTo>
                  <a:lnTo>
                    <a:pt x="167" y="167"/>
                  </a:lnTo>
                  <a:lnTo>
                    <a:pt x="167" y="43"/>
                  </a:lnTo>
                  <a:lnTo>
                    <a:pt x="43" y="43"/>
                  </a:lnTo>
                  <a:lnTo>
                    <a:pt x="43" y="167"/>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8">
              <a:extLst>
                <a:ext uri="{FF2B5EF4-FFF2-40B4-BE49-F238E27FC236}">
                  <a16:creationId xmlns:a16="http://schemas.microsoft.com/office/drawing/2014/main" id="{0145FADF-E9E3-4413-A8AA-5D72F4AD1EB6}"/>
                </a:ext>
              </a:extLst>
            </p:cNvPr>
            <p:cNvSpPr>
              <a:spLocks noEditPoints="1"/>
            </p:cNvSpPr>
            <p:nvPr/>
          </p:nvSpPr>
          <p:spPr bwMode="auto">
            <a:xfrm>
              <a:off x="2538" y="1276"/>
              <a:ext cx="211" cy="210"/>
            </a:xfrm>
            <a:custGeom>
              <a:avLst/>
              <a:gdLst>
                <a:gd name="T0" fmla="*/ 211 w 211"/>
                <a:gd name="T1" fmla="*/ 210 h 210"/>
                <a:gd name="T2" fmla="*/ 0 w 211"/>
                <a:gd name="T3" fmla="*/ 210 h 210"/>
                <a:gd name="T4" fmla="*/ 0 w 211"/>
                <a:gd name="T5" fmla="*/ 0 h 210"/>
                <a:gd name="T6" fmla="*/ 211 w 211"/>
                <a:gd name="T7" fmla="*/ 0 h 210"/>
                <a:gd name="T8" fmla="*/ 211 w 211"/>
                <a:gd name="T9" fmla="*/ 210 h 210"/>
                <a:gd name="T10" fmla="*/ 43 w 211"/>
                <a:gd name="T11" fmla="*/ 167 h 210"/>
                <a:gd name="T12" fmla="*/ 168 w 211"/>
                <a:gd name="T13" fmla="*/ 167 h 210"/>
                <a:gd name="T14" fmla="*/ 168 w 211"/>
                <a:gd name="T15" fmla="*/ 43 h 210"/>
                <a:gd name="T16" fmla="*/ 43 w 211"/>
                <a:gd name="T17" fmla="*/ 43 h 210"/>
                <a:gd name="T18" fmla="*/ 43 w 211"/>
                <a:gd name="T19"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210">
                  <a:moveTo>
                    <a:pt x="211" y="210"/>
                  </a:moveTo>
                  <a:lnTo>
                    <a:pt x="0" y="210"/>
                  </a:lnTo>
                  <a:lnTo>
                    <a:pt x="0" y="0"/>
                  </a:lnTo>
                  <a:lnTo>
                    <a:pt x="211" y="0"/>
                  </a:lnTo>
                  <a:lnTo>
                    <a:pt x="211" y="210"/>
                  </a:lnTo>
                  <a:close/>
                  <a:moveTo>
                    <a:pt x="43" y="167"/>
                  </a:moveTo>
                  <a:lnTo>
                    <a:pt x="168" y="167"/>
                  </a:lnTo>
                  <a:lnTo>
                    <a:pt x="168" y="43"/>
                  </a:lnTo>
                  <a:lnTo>
                    <a:pt x="43" y="43"/>
                  </a:lnTo>
                  <a:lnTo>
                    <a:pt x="43" y="167"/>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9">
              <a:extLst>
                <a:ext uri="{FF2B5EF4-FFF2-40B4-BE49-F238E27FC236}">
                  <a16:creationId xmlns:a16="http://schemas.microsoft.com/office/drawing/2014/main" id="{6CFF4208-3B1B-4546-8109-016E0603898C}"/>
                </a:ext>
              </a:extLst>
            </p:cNvPr>
            <p:cNvSpPr>
              <a:spLocks noEditPoints="1"/>
            </p:cNvSpPr>
            <p:nvPr/>
          </p:nvSpPr>
          <p:spPr bwMode="auto">
            <a:xfrm>
              <a:off x="2777" y="1515"/>
              <a:ext cx="210" cy="210"/>
            </a:xfrm>
            <a:custGeom>
              <a:avLst/>
              <a:gdLst>
                <a:gd name="T0" fmla="*/ 210 w 210"/>
                <a:gd name="T1" fmla="*/ 210 h 210"/>
                <a:gd name="T2" fmla="*/ 0 w 210"/>
                <a:gd name="T3" fmla="*/ 210 h 210"/>
                <a:gd name="T4" fmla="*/ 0 w 210"/>
                <a:gd name="T5" fmla="*/ 0 h 210"/>
                <a:gd name="T6" fmla="*/ 210 w 210"/>
                <a:gd name="T7" fmla="*/ 0 h 210"/>
                <a:gd name="T8" fmla="*/ 210 w 210"/>
                <a:gd name="T9" fmla="*/ 210 h 210"/>
                <a:gd name="T10" fmla="*/ 43 w 210"/>
                <a:gd name="T11" fmla="*/ 167 h 210"/>
                <a:gd name="T12" fmla="*/ 167 w 210"/>
                <a:gd name="T13" fmla="*/ 167 h 210"/>
                <a:gd name="T14" fmla="*/ 167 w 210"/>
                <a:gd name="T15" fmla="*/ 43 h 210"/>
                <a:gd name="T16" fmla="*/ 43 w 210"/>
                <a:gd name="T17" fmla="*/ 43 h 210"/>
                <a:gd name="T18" fmla="*/ 43 w 210"/>
                <a:gd name="T19"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210" y="210"/>
                  </a:moveTo>
                  <a:lnTo>
                    <a:pt x="0" y="210"/>
                  </a:lnTo>
                  <a:lnTo>
                    <a:pt x="0" y="0"/>
                  </a:lnTo>
                  <a:lnTo>
                    <a:pt x="210" y="0"/>
                  </a:lnTo>
                  <a:lnTo>
                    <a:pt x="210" y="210"/>
                  </a:lnTo>
                  <a:close/>
                  <a:moveTo>
                    <a:pt x="43" y="167"/>
                  </a:moveTo>
                  <a:lnTo>
                    <a:pt x="167" y="167"/>
                  </a:lnTo>
                  <a:lnTo>
                    <a:pt x="167" y="43"/>
                  </a:lnTo>
                  <a:lnTo>
                    <a:pt x="43" y="43"/>
                  </a:lnTo>
                  <a:lnTo>
                    <a:pt x="43" y="167"/>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0">
              <a:extLst>
                <a:ext uri="{FF2B5EF4-FFF2-40B4-BE49-F238E27FC236}">
                  <a16:creationId xmlns:a16="http://schemas.microsoft.com/office/drawing/2014/main" id="{99A8A77F-A50E-4A57-B39E-FE0A8DB459B6}"/>
                </a:ext>
              </a:extLst>
            </p:cNvPr>
            <p:cNvSpPr>
              <a:spLocks noEditPoints="1"/>
            </p:cNvSpPr>
            <p:nvPr/>
          </p:nvSpPr>
          <p:spPr bwMode="auto">
            <a:xfrm>
              <a:off x="3016" y="1754"/>
              <a:ext cx="210" cy="210"/>
            </a:xfrm>
            <a:custGeom>
              <a:avLst/>
              <a:gdLst>
                <a:gd name="T0" fmla="*/ 210 w 210"/>
                <a:gd name="T1" fmla="*/ 210 h 210"/>
                <a:gd name="T2" fmla="*/ 0 w 210"/>
                <a:gd name="T3" fmla="*/ 210 h 210"/>
                <a:gd name="T4" fmla="*/ 0 w 210"/>
                <a:gd name="T5" fmla="*/ 0 h 210"/>
                <a:gd name="T6" fmla="*/ 210 w 210"/>
                <a:gd name="T7" fmla="*/ 0 h 210"/>
                <a:gd name="T8" fmla="*/ 210 w 210"/>
                <a:gd name="T9" fmla="*/ 210 h 210"/>
                <a:gd name="T10" fmla="*/ 43 w 210"/>
                <a:gd name="T11" fmla="*/ 167 h 210"/>
                <a:gd name="T12" fmla="*/ 167 w 210"/>
                <a:gd name="T13" fmla="*/ 167 h 210"/>
                <a:gd name="T14" fmla="*/ 167 w 210"/>
                <a:gd name="T15" fmla="*/ 43 h 210"/>
                <a:gd name="T16" fmla="*/ 43 w 210"/>
                <a:gd name="T17" fmla="*/ 43 h 210"/>
                <a:gd name="T18" fmla="*/ 43 w 210"/>
                <a:gd name="T19"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210" y="210"/>
                  </a:moveTo>
                  <a:lnTo>
                    <a:pt x="0" y="210"/>
                  </a:lnTo>
                  <a:lnTo>
                    <a:pt x="0" y="0"/>
                  </a:lnTo>
                  <a:lnTo>
                    <a:pt x="210" y="0"/>
                  </a:lnTo>
                  <a:lnTo>
                    <a:pt x="210" y="210"/>
                  </a:lnTo>
                  <a:close/>
                  <a:moveTo>
                    <a:pt x="43" y="167"/>
                  </a:moveTo>
                  <a:lnTo>
                    <a:pt x="167" y="167"/>
                  </a:lnTo>
                  <a:lnTo>
                    <a:pt x="167" y="43"/>
                  </a:lnTo>
                  <a:lnTo>
                    <a:pt x="43" y="43"/>
                  </a:lnTo>
                  <a:lnTo>
                    <a:pt x="43" y="167"/>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1">
              <a:extLst>
                <a:ext uri="{FF2B5EF4-FFF2-40B4-BE49-F238E27FC236}">
                  <a16:creationId xmlns:a16="http://schemas.microsoft.com/office/drawing/2014/main" id="{243E5FC1-1EC9-4CB4-88BE-909DDF734EED}"/>
                </a:ext>
              </a:extLst>
            </p:cNvPr>
            <p:cNvSpPr>
              <a:spLocks noEditPoints="1"/>
            </p:cNvSpPr>
            <p:nvPr/>
          </p:nvSpPr>
          <p:spPr bwMode="auto">
            <a:xfrm>
              <a:off x="2777" y="1754"/>
              <a:ext cx="210" cy="210"/>
            </a:xfrm>
            <a:custGeom>
              <a:avLst/>
              <a:gdLst>
                <a:gd name="T0" fmla="*/ 210 w 210"/>
                <a:gd name="T1" fmla="*/ 210 h 210"/>
                <a:gd name="T2" fmla="*/ 0 w 210"/>
                <a:gd name="T3" fmla="*/ 210 h 210"/>
                <a:gd name="T4" fmla="*/ 0 w 210"/>
                <a:gd name="T5" fmla="*/ 0 h 210"/>
                <a:gd name="T6" fmla="*/ 210 w 210"/>
                <a:gd name="T7" fmla="*/ 0 h 210"/>
                <a:gd name="T8" fmla="*/ 210 w 210"/>
                <a:gd name="T9" fmla="*/ 210 h 210"/>
                <a:gd name="T10" fmla="*/ 43 w 210"/>
                <a:gd name="T11" fmla="*/ 167 h 210"/>
                <a:gd name="T12" fmla="*/ 167 w 210"/>
                <a:gd name="T13" fmla="*/ 167 h 210"/>
                <a:gd name="T14" fmla="*/ 167 w 210"/>
                <a:gd name="T15" fmla="*/ 43 h 210"/>
                <a:gd name="T16" fmla="*/ 43 w 210"/>
                <a:gd name="T17" fmla="*/ 43 h 210"/>
                <a:gd name="T18" fmla="*/ 43 w 210"/>
                <a:gd name="T19" fmla="*/ 16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210">
                  <a:moveTo>
                    <a:pt x="210" y="210"/>
                  </a:moveTo>
                  <a:lnTo>
                    <a:pt x="0" y="210"/>
                  </a:lnTo>
                  <a:lnTo>
                    <a:pt x="0" y="0"/>
                  </a:lnTo>
                  <a:lnTo>
                    <a:pt x="210" y="0"/>
                  </a:lnTo>
                  <a:lnTo>
                    <a:pt x="210" y="210"/>
                  </a:lnTo>
                  <a:close/>
                  <a:moveTo>
                    <a:pt x="43" y="167"/>
                  </a:moveTo>
                  <a:lnTo>
                    <a:pt x="167" y="167"/>
                  </a:lnTo>
                  <a:lnTo>
                    <a:pt x="167" y="43"/>
                  </a:lnTo>
                  <a:lnTo>
                    <a:pt x="43" y="43"/>
                  </a:lnTo>
                  <a:lnTo>
                    <a:pt x="43" y="167"/>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Freeform 125">
            <a:extLst>
              <a:ext uri="{FF2B5EF4-FFF2-40B4-BE49-F238E27FC236}">
                <a16:creationId xmlns:a16="http://schemas.microsoft.com/office/drawing/2014/main" id="{1773F453-C0D4-4128-89D8-0A675CC14EBE}"/>
              </a:ext>
            </a:extLst>
          </p:cNvPr>
          <p:cNvSpPr>
            <a:spLocks noChangeAspect="1"/>
          </p:cNvSpPr>
          <p:nvPr/>
        </p:nvSpPr>
        <p:spPr bwMode="auto">
          <a:xfrm>
            <a:off x="6398515" y="3478388"/>
            <a:ext cx="454605" cy="432000"/>
          </a:xfrm>
          <a:custGeom>
            <a:avLst/>
            <a:gdLst>
              <a:gd name="T0" fmla="*/ 436 w 724"/>
              <a:gd name="T1" fmla="*/ 688 h 688"/>
              <a:gd name="T2" fmla="*/ 286 w 724"/>
              <a:gd name="T3" fmla="*/ 160 h 688"/>
              <a:gd name="T4" fmla="*/ 212 w 724"/>
              <a:gd name="T5" fmla="*/ 394 h 688"/>
              <a:gd name="T6" fmla="*/ 0 w 724"/>
              <a:gd name="T7" fmla="*/ 394 h 688"/>
              <a:gd name="T8" fmla="*/ 0 w 724"/>
              <a:gd name="T9" fmla="*/ 349 h 688"/>
              <a:gd name="T10" fmla="*/ 178 w 724"/>
              <a:gd name="T11" fmla="*/ 349 h 688"/>
              <a:gd name="T12" fmla="*/ 286 w 724"/>
              <a:gd name="T13" fmla="*/ 0 h 688"/>
              <a:gd name="T14" fmla="*/ 438 w 724"/>
              <a:gd name="T15" fmla="*/ 530 h 688"/>
              <a:gd name="T16" fmla="*/ 502 w 724"/>
              <a:gd name="T17" fmla="*/ 322 h 688"/>
              <a:gd name="T18" fmla="*/ 724 w 724"/>
              <a:gd name="T19" fmla="*/ 322 h 688"/>
              <a:gd name="T20" fmla="*/ 724 w 724"/>
              <a:gd name="T21" fmla="*/ 368 h 688"/>
              <a:gd name="T22" fmla="*/ 536 w 724"/>
              <a:gd name="T23" fmla="*/ 368 h 688"/>
              <a:gd name="T24" fmla="*/ 436 w 724"/>
              <a:gd name="T25"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4" h="688">
                <a:moveTo>
                  <a:pt x="436" y="688"/>
                </a:moveTo>
                <a:lnTo>
                  <a:pt x="286" y="160"/>
                </a:lnTo>
                <a:lnTo>
                  <a:pt x="212" y="394"/>
                </a:lnTo>
                <a:lnTo>
                  <a:pt x="0" y="394"/>
                </a:lnTo>
                <a:lnTo>
                  <a:pt x="0" y="349"/>
                </a:lnTo>
                <a:lnTo>
                  <a:pt x="178" y="349"/>
                </a:lnTo>
                <a:lnTo>
                  <a:pt x="286" y="0"/>
                </a:lnTo>
                <a:lnTo>
                  <a:pt x="438" y="530"/>
                </a:lnTo>
                <a:lnTo>
                  <a:pt x="502" y="322"/>
                </a:lnTo>
                <a:lnTo>
                  <a:pt x="724" y="322"/>
                </a:lnTo>
                <a:lnTo>
                  <a:pt x="724" y="368"/>
                </a:lnTo>
                <a:lnTo>
                  <a:pt x="536" y="368"/>
                </a:lnTo>
                <a:lnTo>
                  <a:pt x="436" y="688"/>
                </a:lnTo>
                <a:close/>
              </a:path>
            </a:pathLst>
          </a:custGeom>
          <a:solidFill>
            <a:schemeClr val="tx1"/>
          </a:solidFill>
          <a:ln>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29" name="Group 28">
            <a:extLst>
              <a:ext uri="{FF2B5EF4-FFF2-40B4-BE49-F238E27FC236}">
                <a16:creationId xmlns:a16="http://schemas.microsoft.com/office/drawing/2014/main" id="{274E080D-07CB-42C2-8642-E1729D57DFDC}"/>
              </a:ext>
            </a:extLst>
          </p:cNvPr>
          <p:cNvGrpSpPr/>
          <p:nvPr/>
        </p:nvGrpSpPr>
        <p:grpSpPr>
          <a:xfrm>
            <a:off x="2708459" y="3503996"/>
            <a:ext cx="396000" cy="396000"/>
            <a:chOff x="1257299" y="2136488"/>
            <a:chExt cx="548640" cy="548640"/>
          </a:xfrm>
          <a:solidFill>
            <a:schemeClr val="tx1"/>
          </a:solidFill>
        </p:grpSpPr>
        <p:sp>
          <p:nvSpPr>
            <p:cNvPr id="30" name="Freeform 161">
              <a:extLst>
                <a:ext uri="{FF2B5EF4-FFF2-40B4-BE49-F238E27FC236}">
                  <a16:creationId xmlns:a16="http://schemas.microsoft.com/office/drawing/2014/main" id="{AE879EA7-848C-48AC-9C83-DBEFFDEC21AE}"/>
                </a:ext>
              </a:extLst>
            </p:cNvPr>
            <p:cNvSpPr>
              <a:spLocks noEditPoints="1"/>
            </p:cNvSpPr>
            <p:nvPr/>
          </p:nvSpPr>
          <p:spPr bwMode="auto">
            <a:xfrm>
              <a:off x="1257299" y="2136488"/>
              <a:ext cx="548640" cy="548640"/>
            </a:xfrm>
            <a:custGeom>
              <a:avLst/>
              <a:gdLst>
                <a:gd name="T0" fmla="*/ 144 w 288"/>
                <a:gd name="T1" fmla="*/ 18 h 288"/>
                <a:gd name="T2" fmla="*/ 270 w 288"/>
                <a:gd name="T3" fmla="*/ 144 h 288"/>
                <a:gd name="T4" fmla="*/ 144 w 288"/>
                <a:gd name="T5" fmla="*/ 270 h 288"/>
                <a:gd name="T6" fmla="*/ 18 w 288"/>
                <a:gd name="T7" fmla="*/ 144 h 288"/>
                <a:gd name="T8" fmla="*/ 144 w 288"/>
                <a:gd name="T9" fmla="*/ 18 h 288"/>
                <a:gd name="T10" fmla="*/ 144 w 288"/>
                <a:gd name="T11" fmla="*/ 0 h 288"/>
                <a:gd name="T12" fmla="*/ 0 w 288"/>
                <a:gd name="T13" fmla="*/ 144 h 288"/>
                <a:gd name="T14" fmla="*/ 144 w 288"/>
                <a:gd name="T15" fmla="*/ 288 h 288"/>
                <a:gd name="T16" fmla="*/ 288 w 288"/>
                <a:gd name="T17" fmla="*/ 144 h 288"/>
                <a:gd name="T18" fmla="*/ 144 w 288"/>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18"/>
                  </a:moveTo>
                  <a:cubicBezTo>
                    <a:pt x="214" y="18"/>
                    <a:pt x="270" y="75"/>
                    <a:pt x="270" y="144"/>
                  </a:cubicBezTo>
                  <a:cubicBezTo>
                    <a:pt x="270" y="214"/>
                    <a:pt x="214" y="270"/>
                    <a:pt x="144" y="270"/>
                  </a:cubicBezTo>
                  <a:cubicBezTo>
                    <a:pt x="75" y="270"/>
                    <a:pt x="18" y="214"/>
                    <a:pt x="18" y="144"/>
                  </a:cubicBezTo>
                  <a:cubicBezTo>
                    <a:pt x="18" y="75"/>
                    <a:pt x="75" y="18"/>
                    <a:pt x="144" y="18"/>
                  </a:cubicBezTo>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ndParaRPr>
            </a:p>
          </p:txBody>
        </p:sp>
        <p:sp>
          <p:nvSpPr>
            <p:cNvPr id="31" name="Freeform 163">
              <a:extLst>
                <a:ext uri="{FF2B5EF4-FFF2-40B4-BE49-F238E27FC236}">
                  <a16:creationId xmlns:a16="http://schemas.microsoft.com/office/drawing/2014/main" id="{5B2890B9-6DFD-4628-9ECF-01DF5EAB139F}"/>
                </a:ext>
              </a:extLst>
            </p:cNvPr>
            <p:cNvSpPr>
              <a:spLocks noEditPoints="1"/>
            </p:cNvSpPr>
            <p:nvPr/>
          </p:nvSpPr>
          <p:spPr bwMode="auto">
            <a:xfrm>
              <a:off x="1412003" y="2224207"/>
              <a:ext cx="323761" cy="374000"/>
            </a:xfrm>
            <a:custGeom>
              <a:avLst/>
              <a:gdLst>
                <a:gd name="T0" fmla="*/ 43 w 406"/>
                <a:gd name="T1" fmla="*/ 74 h 469"/>
                <a:gd name="T2" fmla="*/ 320 w 406"/>
                <a:gd name="T3" fmla="*/ 234 h 469"/>
                <a:gd name="T4" fmla="*/ 43 w 406"/>
                <a:gd name="T5" fmla="*/ 395 h 469"/>
                <a:gd name="T6" fmla="*/ 43 w 406"/>
                <a:gd name="T7" fmla="*/ 74 h 469"/>
                <a:gd name="T8" fmla="*/ 0 w 406"/>
                <a:gd name="T9" fmla="*/ 0 h 469"/>
                <a:gd name="T10" fmla="*/ 0 w 406"/>
                <a:gd name="T11" fmla="*/ 469 h 469"/>
                <a:gd name="T12" fmla="*/ 406 w 406"/>
                <a:gd name="T13" fmla="*/ 234 h 469"/>
                <a:gd name="T14" fmla="*/ 0 w 406"/>
                <a:gd name="T15" fmla="*/ 0 h 469"/>
                <a:gd name="T16" fmla="*/ 0 w 406"/>
                <a:gd name="T17" fmla="*/ 0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469">
                  <a:moveTo>
                    <a:pt x="43" y="74"/>
                  </a:moveTo>
                  <a:lnTo>
                    <a:pt x="320" y="234"/>
                  </a:lnTo>
                  <a:lnTo>
                    <a:pt x="43" y="395"/>
                  </a:lnTo>
                  <a:lnTo>
                    <a:pt x="43" y="74"/>
                  </a:lnTo>
                  <a:moveTo>
                    <a:pt x="0" y="0"/>
                  </a:moveTo>
                  <a:lnTo>
                    <a:pt x="0" y="469"/>
                  </a:lnTo>
                  <a:lnTo>
                    <a:pt x="406" y="234"/>
                  </a:lnTo>
                  <a:lnTo>
                    <a:pt x="0" y="0"/>
                  </a:lnTo>
                  <a:lnTo>
                    <a:pt x="0" y="0"/>
                  </a:lnTo>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latin typeface="+mn-lt"/>
              </a:endParaRPr>
            </a:p>
          </p:txBody>
        </p:sp>
      </p:grpSp>
      <p:grpSp>
        <p:nvGrpSpPr>
          <p:cNvPr id="32" name="Group 64">
            <a:extLst>
              <a:ext uri="{FF2B5EF4-FFF2-40B4-BE49-F238E27FC236}">
                <a16:creationId xmlns:a16="http://schemas.microsoft.com/office/drawing/2014/main" id="{E47E56D6-5E05-48FD-8AE9-F3A725CB7520}"/>
              </a:ext>
            </a:extLst>
          </p:cNvPr>
          <p:cNvGrpSpPr>
            <a:grpSpLocks noChangeAspect="1"/>
          </p:cNvGrpSpPr>
          <p:nvPr/>
        </p:nvGrpSpPr>
        <p:grpSpPr bwMode="auto">
          <a:xfrm>
            <a:off x="1104709" y="2216299"/>
            <a:ext cx="458667" cy="252000"/>
            <a:chOff x="796" y="938"/>
            <a:chExt cx="688" cy="378"/>
          </a:xfrm>
          <a:solidFill>
            <a:schemeClr val="tx1"/>
          </a:solidFill>
        </p:grpSpPr>
        <p:sp>
          <p:nvSpPr>
            <p:cNvPr id="33" name="Freeform 65">
              <a:extLst>
                <a:ext uri="{FF2B5EF4-FFF2-40B4-BE49-F238E27FC236}">
                  <a16:creationId xmlns:a16="http://schemas.microsoft.com/office/drawing/2014/main" id="{63F37E32-730F-4444-B841-0CE330C0D820}"/>
                </a:ext>
              </a:extLst>
            </p:cNvPr>
            <p:cNvSpPr>
              <a:spLocks/>
            </p:cNvSpPr>
            <p:nvPr/>
          </p:nvSpPr>
          <p:spPr bwMode="auto">
            <a:xfrm>
              <a:off x="796" y="943"/>
              <a:ext cx="373" cy="373"/>
            </a:xfrm>
            <a:custGeom>
              <a:avLst/>
              <a:gdLst>
                <a:gd name="T0" fmla="*/ 330 w 373"/>
                <a:gd name="T1" fmla="*/ 329 h 373"/>
                <a:gd name="T2" fmla="*/ 43 w 373"/>
                <a:gd name="T3" fmla="*/ 329 h 373"/>
                <a:gd name="T4" fmla="*/ 43 w 373"/>
                <a:gd name="T5" fmla="*/ 41 h 373"/>
                <a:gd name="T6" fmla="*/ 330 w 373"/>
                <a:gd name="T7" fmla="*/ 41 h 373"/>
                <a:gd name="T8" fmla="*/ 330 w 373"/>
                <a:gd name="T9" fmla="*/ 99 h 373"/>
                <a:gd name="T10" fmla="*/ 373 w 373"/>
                <a:gd name="T11" fmla="*/ 99 h 373"/>
                <a:gd name="T12" fmla="*/ 373 w 373"/>
                <a:gd name="T13" fmla="*/ 0 h 373"/>
                <a:gd name="T14" fmla="*/ 0 w 373"/>
                <a:gd name="T15" fmla="*/ 0 h 373"/>
                <a:gd name="T16" fmla="*/ 0 w 373"/>
                <a:gd name="T17" fmla="*/ 373 h 373"/>
                <a:gd name="T18" fmla="*/ 373 w 373"/>
                <a:gd name="T19" fmla="*/ 373 h 373"/>
                <a:gd name="T20" fmla="*/ 373 w 373"/>
                <a:gd name="T21" fmla="*/ 257 h 373"/>
                <a:gd name="T22" fmla="*/ 330 w 373"/>
                <a:gd name="T23" fmla="*/ 257 h 373"/>
                <a:gd name="T24" fmla="*/ 330 w 373"/>
                <a:gd name="T25" fmla="*/ 329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73">
                  <a:moveTo>
                    <a:pt x="330" y="329"/>
                  </a:moveTo>
                  <a:lnTo>
                    <a:pt x="43" y="329"/>
                  </a:lnTo>
                  <a:lnTo>
                    <a:pt x="43" y="41"/>
                  </a:lnTo>
                  <a:lnTo>
                    <a:pt x="330" y="41"/>
                  </a:lnTo>
                  <a:lnTo>
                    <a:pt x="330" y="99"/>
                  </a:lnTo>
                  <a:lnTo>
                    <a:pt x="373" y="99"/>
                  </a:lnTo>
                  <a:lnTo>
                    <a:pt x="373" y="0"/>
                  </a:lnTo>
                  <a:lnTo>
                    <a:pt x="0" y="0"/>
                  </a:lnTo>
                  <a:lnTo>
                    <a:pt x="0" y="373"/>
                  </a:lnTo>
                  <a:lnTo>
                    <a:pt x="373" y="373"/>
                  </a:lnTo>
                  <a:lnTo>
                    <a:pt x="373" y="257"/>
                  </a:lnTo>
                  <a:lnTo>
                    <a:pt x="330" y="257"/>
                  </a:lnTo>
                  <a:lnTo>
                    <a:pt x="330" y="329"/>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6">
              <a:extLst>
                <a:ext uri="{FF2B5EF4-FFF2-40B4-BE49-F238E27FC236}">
                  <a16:creationId xmlns:a16="http://schemas.microsoft.com/office/drawing/2014/main" id="{EB487A97-73B5-434C-9D44-8B2263ABE910}"/>
                </a:ext>
              </a:extLst>
            </p:cNvPr>
            <p:cNvSpPr>
              <a:spLocks/>
            </p:cNvSpPr>
            <p:nvPr/>
          </p:nvSpPr>
          <p:spPr bwMode="auto">
            <a:xfrm>
              <a:off x="1020" y="938"/>
              <a:ext cx="464" cy="370"/>
            </a:xfrm>
            <a:custGeom>
              <a:avLst/>
              <a:gdLst>
                <a:gd name="T0" fmla="*/ 261 w 464"/>
                <a:gd name="T1" fmla="*/ 0 h 370"/>
                <a:gd name="T2" fmla="*/ 232 w 464"/>
                <a:gd name="T3" fmla="*/ 32 h 370"/>
                <a:gd name="T4" fmla="*/ 375 w 464"/>
                <a:gd name="T5" fmla="*/ 164 h 370"/>
                <a:gd name="T6" fmla="*/ 0 w 464"/>
                <a:gd name="T7" fmla="*/ 164 h 370"/>
                <a:gd name="T8" fmla="*/ 0 w 464"/>
                <a:gd name="T9" fmla="*/ 207 h 370"/>
                <a:gd name="T10" fmla="*/ 375 w 464"/>
                <a:gd name="T11" fmla="*/ 207 h 370"/>
                <a:gd name="T12" fmla="*/ 232 w 464"/>
                <a:gd name="T13" fmla="*/ 339 h 370"/>
                <a:gd name="T14" fmla="*/ 261 w 464"/>
                <a:gd name="T15" fmla="*/ 370 h 370"/>
                <a:gd name="T16" fmla="*/ 464 w 464"/>
                <a:gd name="T17" fmla="*/ 185 h 370"/>
                <a:gd name="T18" fmla="*/ 261 w 464"/>
                <a:gd name="T19" fmla="*/ 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4" h="370">
                  <a:moveTo>
                    <a:pt x="261" y="0"/>
                  </a:moveTo>
                  <a:lnTo>
                    <a:pt x="232" y="32"/>
                  </a:lnTo>
                  <a:lnTo>
                    <a:pt x="375" y="164"/>
                  </a:lnTo>
                  <a:lnTo>
                    <a:pt x="0" y="164"/>
                  </a:lnTo>
                  <a:lnTo>
                    <a:pt x="0" y="207"/>
                  </a:lnTo>
                  <a:lnTo>
                    <a:pt x="375" y="207"/>
                  </a:lnTo>
                  <a:lnTo>
                    <a:pt x="232" y="339"/>
                  </a:lnTo>
                  <a:lnTo>
                    <a:pt x="261" y="370"/>
                  </a:lnTo>
                  <a:lnTo>
                    <a:pt x="464" y="185"/>
                  </a:lnTo>
                  <a:lnTo>
                    <a:pt x="261" y="0"/>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105">
            <a:extLst>
              <a:ext uri="{FF2B5EF4-FFF2-40B4-BE49-F238E27FC236}">
                <a16:creationId xmlns:a16="http://schemas.microsoft.com/office/drawing/2014/main" id="{17C80A52-8236-4CC4-BAC2-DB2D5DAD7859}"/>
              </a:ext>
            </a:extLst>
          </p:cNvPr>
          <p:cNvGrpSpPr>
            <a:grpSpLocks noChangeAspect="1"/>
          </p:cNvGrpSpPr>
          <p:nvPr/>
        </p:nvGrpSpPr>
        <p:grpSpPr bwMode="auto">
          <a:xfrm>
            <a:off x="2178908" y="784227"/>
            <a:ext cx="432000" cy="432000"/>
            <a:chOff x="4732" y="1743"/>
            <a:chExt cx="688" cy="688"/>
          </a:xfrm>
          <a:solidFill>
            <a:schemeClr val="tx1"/>
          </a:solidFill>
        </p:grpSpPr>
        <p:sp>
          <p:nvSpPr>
            <p:cNvPr id="37" name="Freeform 107">
              <a:extLst>
                <a:ext uri="{FF2B5EF4-FFF2-40B4-BE49-F238E27FC236}">
                  <a16:creationId xmlns:a16="http://schemas.microsoft.com/office/drawing/2014/main" id="{0A130467-6940-4FBA-AA19-C0650178C219}"/>
                </a:ext>
              </a:extLst>
            </p:cNvPr>
            <p:cNvSpPr>
              <a:spLocks/>
            </p:cNvSpPr>
            <p:nvPr/>
          </p:nvSpPr>
          <p:spPr bwMode="auto">
            <a:xfrm>
              <a:off x="4835" y="1846"/>
              <a:ext cx="482" cy="482"/>
            </a:xfrm>
            <a:custGeom>
              <a:avLst/>
              <a:gdLst>
                <a:gd name="T0" fmla="*/ 31 w 482"/>
                <a:gd name="T1" fmla="*/ 482 h 482"/>
                <a:gd name="T2" fmla="*/ 0 w 482"/>
                <a:gd name="T3" fmla="*/ 451 h 482"/>
                <a:gd name="T4" fmla="*/ 451 w 482"/>
                <a:gd name="T5" fmla="*/ 0 h 482"/>
                <a:gd name="T6" fmla="*/ 482 w 482"/>
                <a:gd name="T7" fmla="*/ 31 h 482"/>
                <a:gd name="T8" fmla="*/ 31 w 482"/>
                <a:gd name="T9" fmla="*/ 482 h 482"/>
              </a:gdLst>
              <a:ahLst/>
              <a:cxnLst>
                <a:cxn ang="0">
                  <a:pos x="T0" y="T1"/>
                </a:cxn>
                <a:cxn ang="0">
                  <a:pos x="T2" y="T3"/>
                </a:cxn>
                <a:cxn ang="0">
                  <a:pos x="T4" y="T5"/>
                </a:cxn>
                <a:cxn ang="0">
                  <a:pos x="T6" y="T7"/>
                </a:cxn>
                <a:cxn ang="0">
                  <a:pos x="T8" y="T9"/>
                </a:cxn>
              </a:cxnLst>
              <a:rect l="0" t="0" r="r" b="b"/>
              <a:pathLst>
                <a:path w="482" h="482">
                  <a:moveTo>
                    <a:pt x="31" y="482"/>
                  </a:moveTo>
                  <a:lnTo>
                    <a:pt x="0" y="451"/>
                  </a:lnTo>
                  <a:lnTo>
                    <a:pt x="451" y="0"/>
                  </a:lnTo>
                  <a:lnTo>
                    <a:pt x="482" y="31"/>
                  </a:lnTo>
                  <a:lnTo>
                    <a:pt x="31" y="482"/>
                  </a:ln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6">
              <a:extLst>
                <a:ext uri="{FF2B5EF4-FFF2-40B4-BE49-F238E27FC236}">
                  <a16:creationId xmlns:a16="http://schemas.microsoft.com/office/drawing/2014/main" id="{59C76652-F45E-4C14-BE61-9EAE75099FAD}"/>
                </a:ext>
              </a:extLst>
            </p:cNvPr>
            <p:cNvSpPr>
              <a:spLocks noEditPoints="1"/>
            </p:cNvSpPr>
            <p:nvPr/>
          </p:nvSpPr>
          <p:spPr bwMode="auto">
            <a:xfrm>
              <a:off x="4732" y="1743"/>
              <a:ext cx="688" cy="688"/>
            </a:xfrm>
            <a:custGeom>
              <a:avLst/>
              <a:gdLst>
                <a:gd name="T0" fmla="*/ 144 w 288"/>
                <a:gd name="T1" fmla="*/ 18 h 288"/>
                <a:gd name="T2" fmla="*/ 270 w 288"/>
                <a:gd name="T3" fmla="*/ 144 h 288"/>
                <a:gd name="T4" fmla="*/ 144 w 288"/>
                <a:gd name="T5" fmla="*/ 270 h 288"/>
                <a:gd name="T6" fmla="*/ 18 w 288"/>
                <a:gd name="T7" fmla="*/ 144 h 288"/>
                <a:gd name="T8" fmla="*/ 144 w 288"/>
                <a:gd name="T9" fmla="*/ 18 h 288"/>
                <a:gd name="T10" fmla="*/ 144 w 288"/>
                <a:gd name="T11" fmla="*/ 0 h 288"/>
                <a:gd name="T12" fmla="*/ 0 w 288"/>
                <a:gd name="T13" fmla="*/ 144 h 288"/>
                <a:gd name="T14" fmla="*/ 144 w 288"/>
                <a:gd name="T15" fmla="*/ 288 h 288"/>
                <a:gd name="T16" fmla="*/ 288 w 288"/>
                <a:gd name="T17" fmla="*/ 144 h 288"/>
                <a:gd name="T18" fmla="*/ 144 w 288"/>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18"/>
                  </a:moveTo>
                  <a:cubicBezTo>
                    <a:pt x="213" y="18"/>
                    <a:pt x="270" y="75"/>
                    <a:pt x="270" y="144"/>
                  </a:cubicBezTo>
                  <a:cubicBezTo>
                    <a:pt x="270" y="214"/>
                    <a:pt x="213" y="270"/>
                    <a:pt x="144" y="270"/>
                  </a:cubicBezTo>
                  <a:cubicBezTo>
                    <a:pt x="74" y="270"/>
                    <a:pt x="18" y="214"/>
                    <a:pt x="18" y="144"/>
                  </a:cubicBezTo>
                  <a:cubicBezTo>
                    <a:pt x="18" y="75"/>
                    <a:pt x="74" y="18"/>
                    <a:pt x="144" y="18"/>
                  </a:cubicBezTo>
                  <a:moveTo>
                    <a:pt x="144" y="0"/>
                  </a:moveTo>
                  <a:cubicBezTo>
                    <a:pt x="64" y="0"/>
                    <a:pt x="0" y="65"/>
                    <a:pt x="0" y="144"/>
                  </a:cubicBezTo>
                  <a:cubicBezTo>
                    <a:pt x="0" y="224"/>
                    <a:pt x="64" y="288"/>
                    <a:pt x="144" y="288"/>
                  </a:cubicBezTo>
                  <a:cubicBezTo>
                    <a:pt x="223" y="288"/>
                    <a:pt x="288" y="224"/>
                    <a:pt x="288" y="144"/>
                  </a:cubicBezTo>
                  <a:cubicBezTo>
                    <a:pt x="288" y="65"/>
                    <a:pt x="223" y="0"/>
                    <a:pt x="144" y="0"/>
                  </a:cubicBezTo>
                  <a:close/>
                </a:path>
              </a:pathLst>
            </a:custGeom>
            <a:grpFill/>
            <a:ln>
              <a:solidFill>
                <a:schemeClr val="tx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138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405ED-7F22-4113-B508-DF224D17D7B8}"/>
              </a:ext>
            </a:extLst>
          </p:cNvPr>
          <p:cNvSpPr>
            <a:spLocks noGrp="1"/>
          </p:cNvSpPr>
          <p:nvPr>
            <p:ph type="title"/>
          </p:nvPr>
        </p:nvSpPr>
        <p:spPr/>
        <p:txBody>
          <a:bodyPr/>
          <a:lstStyle/>
          <a:p>
            <a:r>
              <a:rPr lang="en-AU"/>
              <a:t>What’s the difference?</a:t>
            </a:r>
          </a:p>
        </p:txBody>
      </p:sp>
      <p:sp>
        <p:nvSpPr>
          <p:cNvPr id="3" name="Content Placeholder 2">
            <a:extLst>
              <a:ext uri="{FF2B5EF4-FFF2-40B4-BE49-F238E27FC236}">
                <a16:creationId xmlns:a16="http://schemas.microsoft.com/office/drawing/2014/main" id="{8F0E5810-1ECA-4942-B255-4B2962E191E6}"/>
              </a:ext>
            </a:extLst>
          </p:cNvPr>
          <p:cNvSpPr>
            <a:spLocks noGrp="1"/>
          </p:cNvSpPr>
          <p:nvPr>
            <p:ph idx="1"/>
          </p:nvPr>
        </p:nvSpPr>
        <p:spPr>
          <a:xfrm>
            <a:off x="285750" y="1200150"/>
            <a:ext cx="3409951" cy="3314700"/>
          </a:xfrm>
        </p:spPr>
        <p:txBody>
          <a:bodyPr/>
          <a:lstStyle/>
          <a:p>
            <a:r>
              <a:rPr lang="en-AU" sz="1400"/>
              <a:t>Microservices are not only containers, but can also be deployed as VMs or bare metal services.</a:t>
            </a:r>
          </a:p>
          <a:p>
            <a:r>
              <a:rPr lang="en-AU" sz="1400"/>
              <a:t>Although not best practise, a monolith application can be deployed as a container. </a:t>
            </a:r>
          </a:p>
          <a:p>
            <a:r>
              <a:rPr lang="en-AU" sz="1400"/>
              <a:t>Simply deploying an app in a container does not make it microservice architecture.</a:t>
            </a:r>
          </a:p>
          <a:p>
            <a:pPr lvl="1"/>
            <a:endParaRPr lang="en-AU" sz="1000"/>
          </a:p>
          <a:p>
            <a:endParaRPr lang="en-AU" sz="1400"/>
          </a:p>
        </p:txBody>
      </p:sp>
      <p:pic>
        <p:nvPicPr>
          <p:cNvPr id="1026" name="Picture 2" descr="Diagram depicting a company using a microservices architecture for application services and application delivery across container and other environments. Diagram also shows this in comparison to legacy monolithic architectures.">
            <a:extLst>
              <a:ext uri="{FF2B5EF4-FFF2-40B4-BE49-F238E27FC236}">
                <a16:creationId xmlns:a16="http://schemas.microsoft.com/office/drawing/2014/main" id="{156B59E1-6EB1-4C35-A7F2-08CBC3A59B9E}"/>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3945092" y="1170039"/>
            <a:ext cx="4966846"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6023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C2E9-E224-44FD-ABDC-C53443245A42}"/>
              </a:ext>
            </a:extLst>
          </p:cNvPr>
          <p:cNvSpPr>
            <a:spLocks noGrp="1"/>
          </p:cNvSpPr>
          <p:nvPr>
            <p:ph type="title"/>
          </p:nvPr>
        </p:nvSpPr>
        <p:spPr/>
        <p:txBody>
          <a:bodyPr/>
          <a:lstStyle/>
          <a:p>
            <a:r>
              <a:rPr lang="en-AU"/>
              <a:t>Example of a Modern Architecture Design</a:t>
            </a:r>
          </a:p>
        </p:txBody>
      </p:sp>
      <p:pic>
        <p:nvPicPr>
          <p:cNvPr id="5" name="Picture 4">
            <a:extLst>
              <a:ext uri="{FF2B5EF4-FFF2-40B4-BE49-F238E27FC236}">
                <a16:creationId xmlns:a16="http://schemas.microsoft.com/office/drawing/2014/main" id="{7D314AED-1925-4D7D-8A4E-11C91E51C38A}"/>
              </a:ext>
            </a:extLst>
          </p:cNvPr>
          <p:cNvPicPr>
            <a:picLocks noChangeAspect="1"/>
          </p:cNvPicPr>
          <p:nvPr/>
        </p:nvPicPr>
        <p:blipFill>
          <a:blip r:embed="rId3"/>
          <a:stretch>
            <a:fillRect/>
          </a:stretch>
        </p:blipFill>
        <p:spPr>
          <a:xfrm>
            <a:off x="692727" y="648225"/>
            <a:ext cx="7758545" cy="4118340"/>
          </a:xfrm>
          <a:prstGeom prst="rect">
            <a:avLst/>
          </a:prstGeom>
        </p:spPr>
      </p:pic>
    </p:spTree>
    <p:extLst>
      <p:ext uri="{BB962C8B-B14F-4D97-AF65-F5344CB8AC3E}">
        <p14:creationId xmlns:p14="http://schemas.microsoft.com/office/powerpoint/2010/main" val="352209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6C2E9-E224-44FD-ABDC-C53443245A42}"/>
              </a:ext>
            </a:extLst>
          </p:cNvPr>
          <p:cNvSpPr>
            <a:spLocks noGrp="1"/>
          </p:cNvSpPr>
          <p:nvPr>
            <p:ph type="title"/>
          </p:nvPr>
        </p:nvSpPr>
        <p:spPr/>
        <p:txBody>
          <a:bodyPr/>
          <a:lstStyle/>
          <a:p>
            <a:r>
              <a:rPr lang="en-AU"/>
              <a:t>Bare Metal Containers vs Virtualised</a:t>
            </a:r>
          </a:p>
        </p:txBody>
      </p:sp>
      <p:pic>
        <p:nvPicPr>
          <p:cNvPr id="2" name="Picture 1">
            <a:extLst>
              <a:ext uri="{FF2B5EF4-FFF2-40B4-BE49-F238E27FC236}">
                <a16:creationId xmlns:a16="http://schemas.microsoft.com/office/drawing/2014/main" id="{B8CAEB89-5957-43E2-883B-ADEAEB520269}"/>
              </a:ext>
            </a:extLst>
          </p:cNvPr>
          <p:cNvPicPr>
            <a:picLocks noChangeAspect="1"/>
          </p:cNvPicPr>
          <p:nvPr/>
        </p:nvPicPr>
        <p:blipFill>
          <a:blip r:embed="rId3"/>
          <a:stretch>
            <a:fillRect/>
          </a:stretch>
        </p:blipFill>
        <p:spPr>
          <a:xfrm>
            <a:off x="748145" y="684708"/>
            <a:ext cx="7647709" cy="4037572"/>
          </a:xfrm>
          <a:prstGeom prst="rect">
            <a:avLst/>
          </a:prstGeom>
        </p:spPr>
      </p:pic>
    </p:spTree>
    <p:extLst>
      <p:ext uri="{BB962C8B-B14F-4D97-AF65-F5344CB8AC3E}">
        <p14:creationId xmlns:p14="http://schemas.microsoft.com/office/powerpoint/2010/main" val="3345991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C128-98D8-4DA4-872F-863137D2299A}"/>
              </a:ext>
            </a:extLst>
          </p:cNvPr>
          <p:cNvSpPr>
            <a:spLocks noGrp="1"/>
          </p:cNvSpPr>
          <p:nvPr>
            <p:ph type="title"/>
          </p:nvPr>
        </p:nvSpPr>
        <p:spPr/>
        <p:txBody>
          <a:bodyPr/>
          <a:lstStyle/>
          <a:p>
            <a:r>
              <a:rPr lang="en-US" dirty="0"/>
              <a:t>How does Dell Technologies help?</a:t>
            </a:r>
          </a:p>
        </p:txBody>
      </p:sp>
      <p:sp>
        <p:nvSpPr>
          <p:cNvPr id="5" name="Subtitle 4">
            <a:extLst>
              <a:ext uri="{FF2B5EF4-FFF2-40B4-BE49-F238E27FC236}">
                <a16:creationId xmlns:a16="http://schemas.microsoft.com/office/drawing/2014/main" id="{DFFAADCD-6F35-46A5-86B4-05AC78805621}"/>
              </a:ext>
            </a:extLst>
          </p:cNvPr>
          <p:cNvSpPr>
            <a:spLocks noGrp="1"/>
          </p:cNvSpPr>
          <p:nvPr>
            <p:ph type="subTitle" idx="1"/>
          </p:nvPr>
        </p:nvSpPr>
        <p:spPr>
          <a:xfrm>
            <a:off x="285750" y="685800"/>
            <a:ext cx="8572500" cy="230832"/>
          </a:xfrm>
        </p:spPr>
        <p:txBody>
          <a:bodyPr/>
          <a:lstStyle/>
          <a:p>
            <a:r>
              <a:rPr lang="en-US" sz="1500" kern="0">
                <a:latin typeface="+mj-lt"/>
                <a:cs typeface="Calibri" panose="020F0502020204030204" pitchFamily="34" charset="0"/>
              </a:rPr>
              <a:t>Infrastructure changes with Agile and DevOps</a:t>
            </a:r>
          </a:p>
        </p:txBody>
      </p:sp>
      <p:pic>
        <p:nvPicPr>
          <p:cNvPr id="3" name="Picture 2">
            <a:extLst>
              <a:ext uri="{FF2B5EF4-FFF2-40B4-BE49-F238E27FC236}">
                <a16:creationId xmlns:a16="http://schemas.microsoft.com/office/drawing/2014/main" id="{14D3BD48-B38A-4FC3-95C8-17AE99B30434}"/>
              </a:ext>
            </a:extLst>
          </p:cNvPr>
          <p:cNvPicPr>
            <a:picLocks noChangeAspect="1"/>
          </p:cNvPicPr>
          <p:nvPr/>
        </p:nvPicPr>
        <p:blipFill rotWithShape="1">
          <a:blip r:embed="rId3"/>
          <a:srcRect b="2633"/>
          <a:stretch/>
        </p:blipFill>
        <p:spPr>
          <a:xfrm>
            <a:off x="409696" y="1091980"/>
            <a:ext cx="7843844" cy="3722246"/>
          </a:xfrm>
          <a:prstGeom prst="rect">
            <a:avLst/>
          </a:prstGeom>
        </p:spPr>
      </p:pic>
      <p:pic>
        <p:nvPicPr>
          <p:cNvPr id="1028" name="Picture 4" descr="Dell emc Logos">
            <a:extLst>
              <a:ext uri="{FF2B5EF4-FFF2-40B4-BE49-F238E27FC236}">
                <a16:creationId xmlns:a16="http://schemas.microsoft.com/office/drawing/2014/main" id="{E4859455-7800-49EA-A3B1-F1DF31AAEEF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46166" y="2327043"/>
            <a:ext cx="1258500" cy="2447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er Slide 1, Two Lines Max">
            <a:extLst>
              <a:ext uri="{FF2B5EF4-FFF2-40B4-BE49-F238E27FC236}">
                <a16:creationId xmlns:a16="http://schemas.microsoft.com/office/drawing/2014/main" id="{35571F0D-B159-460D-9BE0-A3C6FA863D7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423791" y="3108680"/>
            <a:ext cx="1296865" cy="3705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ll Announces Dell Technologies Cloud (Platforms and DCaaS ...">
            <a:extLst>
              <a:ext uri="{FF2B5EF4-FFF2-40B4-BE49-F238E27FC236}">
                <a16:creationId xmlns:a16="http://schemas.microsoft.com/office/drawing/2014/main" id="{25987E18-F307-48B2-B117-9817CE5848D0}"/>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604631" y="4038104"/>
            <a:ext cx="935175" cy="51775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VMware Cloud Foundation Enterprise | VirtualizationWorks.com.au">
            <a:extLst>
              <a:ext uri="{FF2B5EF4-FFF2-40B4-BE49-F238E27FC236}">
                <a16:creationId xmlns:a16="http://schemas.microsoft.com/office/drawing/2014/main" id="{F29DA801-DC44-40E6-A9D7-585E7C968CD6}"/>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037970" y="2792188"/>
            <a:ext cx="687026" cy="68702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Dell EMC VxRail Appliance for VMware environments | Dell Pakistan">
            <a:extLst>
              <a:ext uri="{FF2B5EF4-FFF2-40B4-BE49-F238E27FC236}">
                <a16:creationId xmlns:a16="http://schemas.microsoft.com/office/drawing/2014/main" id="{D8215C04-9545-4893-9487-61ADE24A6257}"/>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745139" y="1968867"/>
            <a:ext cx="1229133" cy="5540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Solace with VMware Tanzu | Solace">
            <a:extLst>
              <a:ext uri="{FF2B5EF4-FFF2-40B4-BE49-F238E27FC236}">
                <a16:creationId xmlns:a16="http://schemas.microsoft.com/office/drawing/2014/main" id="{7EE244B6-8FB5-4CB7-8634-3C7889BB0A8D}"/>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007180" y="3689987"/>
            <a:ext cx="751027" cy="757917"/>
          </a:xfrm>
          <a:prstGeom prst="rect">
            <a:avLst/>
          </a:prstGeom>
          <a:solidFill>
            <a:schemeClr val="tx2"/>
          </a:solidFill>
        </p:spPr>
      </p:pic>
      <p:pic>
        <p:nvPicPr>
          <p:cNvPr id="1064" name="Picture 40" descr="Business Acronym COTS Commercial Off The Shelf - License, download ...">
            <a:extLst>
              <a:ext uri="{FF2B5EF4-FFF2-40B4-BE49-F238E27FC236}">
                <a16:creationId xmlns:a16="http://schemas.microsoft.com/office/drawing/2014/main" id="{D1A48C97-E9E6-48B3-A224-0423E8D7A639}"/>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167988" y="1879606"/>
            <a:ext cx="968395" cy="643346"/>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Custom Application Development Services | Synetek Solutions">
            <a:extLst>
              <a:ext uri="{FF2B5EF4-FFF2-40B4-BE49-F238E27FC236}">
                <a16:creationId xmlns:a16="http://schemas.microsoft.com/office/drawing/2014/main" id="{DFE6E3A4-345B-466F-887E-DB407E66842F}"/>
              </a:ext>
            </a:extLst>
          </p:cNvPr>
          <p:cNvPicPr>
            <a:picLocks noChangeAspect="1" noChangeArrowheads="1"/>
          </p:cNvPicPr>
          <p:nvPr/>
        </p:nvPicPr>
        <p:blipFill rotWithShape="1">
          <a:blip r:embed="rId11" cstate="email">
            <a:extLst>
              <a:ext uri="{28A0092B-C50C-407E-A947-70E740481C1C}">
                <a14:useLocalDpi xmlns:a14="http://schemas.microsoft.com/office/drawing/2010/main" val="0"/>
              </a:ext>
            </a:extLst>
          </a:blip>
          <a:srcRect/>
          <a:stretch/>
        </p:blipFill>
        <p:spPr bwMode="auto">
          <a:xfrm>
            <a:off x="3042336" y="2800705"/>
            <a:ext cx="1184778" cy="687026"/>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Cloud Native Applications — The Why, The What &amp; The How.">
            <a:extLst>
              <a:ext uri="{FF2B5EF4-FFF2-40B4-BE49-F238E27FC236}">
                <a16:creationId xmlns:a16="http://schemas.microsoft.com/office/drawing/2014/main" id="{550465FB-F988-4FA8-95BD-E2D95BE915FF}"/>
              </a:ext>
            </a:extLst>
          </p:cNvPr>
          <p:cNvPicPr>
            <a:picLocks noChangeAspect="1" noChangeArrowheads="1"/>
          </p:cNvPicPr>
          <p:nvPr/>
        </p:nvPicPr>
        <p:blipFill rotWithShape="1">
          <a:blip r:embed="rId12" cstate="email">
            <a:extLst>
              <a:ext uri="{28A0092B-C50C-407E-A947-70E740481C1C}">
                <a14:useLocalDpi xmlns:a14="http://schemas.microsoft.com/office/drawing/2010/main" val="0"/>
              </a:ext>
            </a:extLst>
          </a:blip>
          <a:srcRect l="-24047" r="-18324"/>
          <a:stretch/>
        </p:blipFill>
        <p:spPr bwMode="auto">
          <a:xfrm>
            <a:off x="3167988" y="3727002"/>
            <a:ext cx="968395" cy="674494"/>
          </a:xfrm>
          <a:prstGeom prst="rect">
            <a:avLst/>
          </a:prstGeom>
          <a:solidFill>
            <a:schemeClr val="tx2"/>
          </a:solidFill>
        </p:spPr>
      </p:pic>
    </p:spTree>
    <p:extLst>
      <p:ext uri="{BB962C8B-B14F-4D97-AF65-F5344CB8AC3E}">
        <p14:creationId xmlns:p14="http://schemas.microsoft.com/office/powerpoint/2010/main" val="137001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8BE8B-D713-4784-AFD5-6D94C49D6E82}"/>
              </a:ext>
            </a:extLst>
          </p:cNvPr>
          <p:cNvSpPr>
            <a:spLocks noGrp="1"/>
          </p:cNvSpPr>
          <p:nvPr>
            <p:ph type="title"/>
          </p:nvPr>
        </p:nvSpPr>
        <p:spPr/>
        <p:txBody>
          <a:bodyPr/>
          <a:lstStyle/>
          <a:p>
            <a:r>
              <a:rPr lang="en-AU"/>
              <a:t>How are we using containers?</a:t>
            </a:r>
          </a:p>
        </p:txBody>
      </p:sp>
      <p:pic>
        <p:nvPicPr>
          <p:cNvPr id="4" name="Picture 3" descr="developer-icon-17862.png">
            <a:extLst>
              <a:ext uri="{FF2B5EF4-FFF2-40B4-BE49-F238E27FC236}">
                <a16:creationId xmlns:a16="http://schemas.microsoft.com/office/drawing/2014/main" id="{7E314DB5-3971-45A0-824F-7647E3FDC39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39082" y="582704"/>
            <a:ext cx="954891" cy="954891"/>
          </a:xfrm>
          <a:prstGeom prst="rect">
            <a:avLst/>
          </a:prstGeom>
        </p:spPr>
      </p:pic>
      <p:sp>
        <p:nvSpPr>
          <p:cNvPr id="5" name="TextBox 4">
            <a:extLst>
              <a:ext uri="{FF2B5EF4-FFF2-40B4-BE49-F238E27FC236}">
                <a16:creationId xmlns:a16="http://schemas.microsoft.com/office/drawing/2014/main" id="{69CFEABC-D3D8-4481-AE88-3F8A590C92E3}"/>
              </a:ext>
            </a:extLst>
          </p:cNvPr>
          <p:cNvSpPr txBox="1"/>
          <p:nvPr/>
        </p:nvSpPr>
        <p:spPr>
          <a:xfrm>
            <a:off x="349174" y="3840537"/>
            <a:ext cx="1327407" cy="276999"/>
          </a:xfrm>
          <a:prstGeom prst="rect">
            <a:avLst/>
          </a:prstGeom>
          <a:noFill/>
        </p:spPr>
        <p:txBody>
          <a:bodyPr wrap="none" rtlCol="0">
            <a:spAutoFit/>
          </a:bodyPr>
          <a:lstStyle/>
          <a:p>
            <a:r>
              <a:rPr lang="en-US" sz="1200" b="1">
                <a:solidFill>
                  <a:srgbClr val="000000"/>
                </a:solidFill>
              </a:rPr>
              <a:t>Development</a:t>
            </a:r>
          </a:p>
        </p:txBody>
      </p:sp>
      <p:sp>
        <p:nvSpPr>
          <p:cNvPr id="6" name="TextBox 5">
            <a:extLst>
              <a:ext uri="{FF2B5EF4-FFF2-40B4-BE49-F238E27FC236}">
                <a16:creationId xmlns:a16="http://schemas.microsoft.com/office/drawing/2014/main" id="{0CE28411-6F24-47EC-82F2-D8BC5ED64525}"/>
              </a:ext>
            </a:extLst>
          </p:cNvPr>
          <p:cNvSpPr txBox="1"/>
          <p:nvPr/>
        </p:nvSpPr>
        <p:spPr>
          <a:xfrm>
            <a:off x="2187203" y="3840537"/>
            <a:ext cx="963049" cy="276999"/>
          </a:xfrm>
          <a:prstGeom prst="rect">
            <a:avLst/>
          </a:prstGeom>
          <a:noFill/>
        </p:spPr>
        <p:txBody>
          <a:bodyPr wrap="none" rtlCol="0">
            <a:spAutoFit/>
          </a:bodyPr>
          <a:lstStyle/>
          <a:p>
            <a:r>
              <a:rPr lang="en-US" sz="1200" b="1">
                <a:solidFill>
                  <a:srgbClr val="000000"/>
                </a:solidFill>
              </a:rPr>
              <a:t>Unit Test</a:t>
            </a:r>
          </a:p>
        </p:txBody>
      </p:sp>
      <p:sp>
        <p:nvSpPr>
          <p:cNvPr id="7" name="TextBox 6">
            <a:extLst>
              <a:ext uri="{FF2B5EF4-FFF2-40B4-BE49-F238E27FC236}">
                <a16:creationId xmlns:a16="http://schemas.microsoft.com/office/drawing/2014/main" id="{34F5117D-FDF8-4B2F-8027-5DCF1F8D0B23}"/>
              </a:ext>
            </a:extLst>
          </p:cNvPr>
          <p:cNvSpPr txBox="1"/>
          <p:nvPr/>
        </p:nvSpPr>
        <p:spPr>
          <a:xfrm>
            <a:off x="4042064" y="3840537"/>
            <a:ext cx="1058832" cy="276999"/>
          </a:xfrm>
          <a:prstGeom prst="rect">
            <a:avLst/>
          </a:prstGeom>
          <a:noFill/>
        </p:spPr>
        <p:txBody>
          <a:bodyPr wrap="square" rtlCol="0">
            <a:spAutoFit/>
          </a:bodyPr>
          <a:lstStyle/>
          <a:p>
            <a:r>
              <a:rPr lang="en-US" sz="1200" b="1">
                <a:solidFill>
                  <a:srgbClr val="000000"/>
                </a:solidFill>
              </a:rPr>
              <a:t>Integration</a:t>
            </a:r>
          </a:p>
        </p:txBody>
      </p:sp>
      <p:sp>
        <p:nvSpPr>
          <p:cNvPr id="8" name="TextBox 7">
            <a:extLst>
              <a:ext uri="{FF2B5EF4-FFF2-40B4-BE49-F238E27FC236}">
                <a16:creationId xmlns:a16="http://schemas.microsoft.com/office/drawing/2014/main" id="{E1A8DD3C-F3B2-4ED6-BFAB-945D972E0004}"/>
              </a:ext>
            </a:extLst>
          </p:cNvPr>
          <p:cNvSpPr txBox="1"/>
          <p:nvPr/>
        </p:nvSpPr>
        <p:spPr>
          <a:xfrm>
            <a:off x="6098115" y="3840537"/>
            <a:ext cx="587195" cy="276999"/>
          </a:xfrm>
          <a:prstGeom prst="rect">
            <a:avLst/>
          </a:prstGeom>
          <a:noFill/>
        </p:spPr>
        <p:txBody>
          <a:bodyPr wrap="none" rtlCol="0">
            <a:spAutoFit/>
          </a:bodyPr>
          <a:lstStyle/>
          <a:p>
            <a:r>
              <a:rPr lang="en-US" sz="1200" b="1">
                <a:solidFill>
                  <a:srgbClr val="000000"/>
                </a:solidFill>
              </a:rPr>
              <a:t>Prod</a:t>
            </a:r>
          </a:p>
        </p:txBody>
      </p:sp>
      <p:sp>
        <p:nvSpPr>
          <p:cNvPr id="9" name="Rectangle 8">
            <a:extLst>
              <a:ext uri="{FF2B5EF4-FFF2-40B4-BE49-F238E27FC236}">
                <a16:creationId xmlns:a16="http://schemas.microsoft.com/office/drawing/2014/main" id="{97A41788-7CD1-4D13-B056-455A4034727D}"/>
              </a:ext>
            </a:extLst>
          </p:cNvPr>
          <p:cNvSpPr/>
          <p:nvPr/>
        </p:nvSpPr>
        <p:spPr>
          <a:xfrm>
            <a:off x="448766" y="2490824"/>
            <a:ext cx="1109060" cy="789175"/>
          </a:xfrm>
          <a:prstGeom prst="rect">
            <a:avLst/>
          </a:prstGeom>
          <a:solidFill>
            <a:schemeClr val="bg1">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FFFFFF"/>
                </a:solidFill>
              </a:rPr>
              <a:t>Apple OSX</a:t>
            </a:r>
          </a:p>
        </p:txBody>
      </p:sp>
      <p:sp>
        <p:nvSpPr>
          <p:cNvPr id="10" name="Rectangle 9">
            <a:extLst>
              <a:ext uri="{FF2B5EF4-FFF2-40B4-BE49-F238E27FC236}">
                <a16:creationId xmlns:a16="http://schemas.microsoft.com/office/drawing/2014/main" id="{293064DA-54A8-46B8-BF81-7DA02523D10C}"/>
              </a:ext>
            </a:extLst>
          </p:cNvPr>
          <p:cNvSpPr/>
          <p:nvPr/>
        </p:nvSpPr>
        <p:spPr>
          <a:xfrm>
            <a:off x="453210" y="3320092"/>
            <a:ext cx="1109060" cy="490706"/>
          </a:xfrm>
          <a:prstGeom prst="rect">
            <a:avLst/>
          </a:prstGeom>
          <a:solidFill>
            <a:schemeClr val="tx1">
              <a:lumMod val="50000"/>
              <a:lumOff val="5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FFFFFF"/>
                </a:solidFill>
              </a:rPr>
              <a:t>MAC Laptop</a:t>
            </a:r>
          </a:p>
        </p:txBody>
      </p:sp>
      <p:sp>
        <p:nvSpPr>
          <p:cNvPr id="11" name="Rectangle 10">
            <a:extLst>
              <a:ext uri="{FF2B5EF4-FFF2-40B4-BE49-F238E27FC236}">
                <a16:creationId xmlns:a16="http://schemas.microsoft.com/office/drawing/2014/main" id="{2A8A1268-3F26-4A4D-9E15-C5262EE46D13}"/>
              </a:ext>
            </a:extLst>
          </p:cNvPr>
          <p:cNvSpPr/>
          <p:nvPr/>
        </p:nvSpPr>
        <p:spPr>
          <a:xfrm>
            <a:off x="2154706" y="2490824"/>
            <a:ext cx="1109060" cy="801505"/>
          </a:xfrm>
          <a:prstGeom prst="rect">
            <a:avLst/>
          </a:prstGeom>
          <a:solidFill>
            <a:srgbClr val="FF6600"/>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FFFFFF"/>
                </a:solidFill>
              </a:rPr>
              <a:t>Amazon Linux</a:t>
            </a:r>
          </a:p>
        </p:txBody>
      </p:sp>
      <p:sp>
        <p:nvSpPr>
          <p:cNvPr id="12" name="Rectangle 11">
            <a:extLst>
              <a:ext uri="{FF2B5EF4-FFF2-40B4-BE49-F238E27FC236}">
                <a16:creationId xmlns:a16="http://schemas.microsoft.com/office/drawing/2014/main" id="{38EF4DFA-2A5E-4008-9E67-36FF78854ACE}"/>
              </a:ext>
            </a:extLst>
          </p:cNvPr>
          <p:cNvSpPr/>
          <p:nvPr/>
        </p:nvSpPr>
        <p:spPr>
          <a:xfrm>
            <a:off x="2159150" y="3336282"/>
            <a:ext cx="1109060" cy="490706"/>
          </a:xfrm>
          <a:prstGeom prst="rect">
            <a:avLst/>
          </a:prstGeom>
          <a:solidFill>
            <a:schemeClr val="accent3"/>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000000"/>
                </a:solidFill>
              </a:rPr>
              <a:t>AWS EC2</a:t>
            </a:r>
          </a:p>
        </p:txBody>
      </p:sp>
      <p:sp>
        <p:nvSpPr>
          <p:cNvPr id="13" name="Rectangle 12">
            <a:extLst>
              <a:ext uri="{FF2B5EF4-FFF2-40B4-BE49-F238E27FC236}">
                <a16:creationId xmlns:a16="http://schemas.microsoft.com/office/drawing/2014/main" id="{6DB73A1A-0C69-413A-8355-3F0B6D5048AA}"/>
              </a:ext>
            </a:extLst>
          </p:cNvPr>
          <p:cNvSpPr/>
          <p:nvPr/>
        </p:nvSpPr>
        <p:spPr>
          <a:xfrm>
            <a:off x="3983942" y="2897741"/>
            <a:ext cx="1109060" cy="490705"/>
          </a:xfrm>
          <a:prstGeom prst="rect">
            <a:avLst/>
          </a:prstGeom>
          <a:solidFill>
            <a:schemeClr val="accent6">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FFFFFF"/>
                </a:solidFill>
              </a:rPr>
              <a:t>Container Optimized OS</a:t>
            </a:r>
          </a:p>
        </p:txBody>
      </p:sp>
      <p:sp>
        <p:nvSpPr>
          <p:cNvPr id="14" name="Rectangle 13">
            <a:extLst>
              <a:ext uri="{FF2B5EF4-FFF2-40B4-BE49-F238E27FC236}">
                <a16:creationId xmlns:a16="http://schemas.microsoft.com/office/drawing/2014/main" id="{77F471B6-0975-4017-8596-DC12A1A4F0FE}"/>
              </a:ext>
            </a:extLst>
          </p:cNvPr>
          <p:cNvSpPr/>
          <p:nvPr/>
        </p:nvSpPr>
        <p:spPr>
          <a:xfrm>
            <a:off x="3983942" y="3424498"/>
            <a:ext cx="1113504" cy="369927"/>
          </a:xfrm>
          <a:prstGeom prst="rect">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FFFFFF"/>
                </a:solidFill>
              </a:rPr>
              <a:t>Google Cloud</a:t>
            </a:r>
          </a:p>
        </p:txBody>
      </p:sp>
      <p:sp>
        <p:nvSpPr>
          <p:cNvPr id="15" name="Rectangle 14">
            <a:extLst>
              <a:ext uri="{FF2B5EF4-FFF2-40B4-BE49-F238E27FC236}">
                <a16:creationId xmlns:a16="http://schemas.microsoft.com/office/drawing/2014/main" id="{068F31D4-DBFE-45B2-9723-59C58AE94E54}"/>
              </a:ext>
            </a:extLst>
          </p:cNvPr>
          <p:cNvSpPr/>
          <p:nvPr/>
        </p:nvSpPr>
        <p:spPr>
          <a:xfrm>
            <a:off x="5790949" y="2897742"/>
            <a:ext cx="1109060" cy="493234"/>
          </a:xfrm>
          <a:prstGeom prst="rect">
            <a:avLst/>
          </a:prstGeom>
          <a:solidFill>
            <a:schemeClr val="accent4">
              <a:lumMod val="7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FFFFFF"/>
                </a:solidFill>
              </a:rPr>
              <a:t>RHEL</a:t>
            </a:r>
          </a:p>
        </p:txBody>
      </p:sp>
      <p:sp>
        <p:nvSpPr>
          <p:cNvPr id="16" name="Rectangle 15">
            <a:extLst>
              <a:ext uri="{FF2B5EF4-FFF2-40B4-BE49-F238E27FC236}">
                <a16:creationId xmlns:a16="http://schemas.microsoft.com/office/drawing/2014/main" id="{AC3287DB-81FD-4D07-8C46-471C8379DB98}"/>
              </a:ext>
            </a:extLst>
          </p:cNvPr>
          <p:cNvSpPr/>
          <p:nvPr/>
        </p:nvSpPr>
        <p:spPr>
          <a:xfrm>
            <a:off x="5790949" y="3427969"/>
            <a:ext cx="1109060" cy="346226"/>
          </a:xfrm>
          <a:prstGeom prst="rect">
            <a:avLst/>
          </a:prstGeom>
          <a:solidFill>
            <a:schemeClr val="tx1">
              <a:lumMod val="75000"/>
              <a:lumOff val="2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FFFFFF"/>
                </a:solidFill>
              </a:rPr>
              <a:t>VMware vSphere</a:t>
            </a:r>
          </a:p>
        </p:txBody>
      </p:sp>
      <p:sp>
        <p:nvSpPr>
          <p:cNvPr id="17" name="Rectangle 16">
            <a:extLst>
              <a:ext uri="{FF2B5EF4-FFF2-40B4-BE49-F238E27FC236}">
                <a16:creationId xmlns:a16="http://schemas.microsoft.com/office/drawing/2014/main" id="{CF240AEC-BC91-47B9-80FC-FC417526A6A5}"/>
              </a:ext>
            </a:extLst>
          </p:cNvPr>
          <p:cNvSpPr/>
          <p:nvPr/>
        </p:nvSpPr>
        <p:spPr>
          <a:xfrm>
            <a:off x="5790949" y="2490824"/>
            <a:ext cx="1109060" cy="382257"/>
          </a:xfrm>
          <a:prstGeom prst="rect">
            <a:avLst/>
          </a:prstGeom>
          <a:solidFill>
            <a:srgbClr val="3366FF"/>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err="1">
                <a:solidFill>
                  <a:srgbClr val="FFFFFF"/>
                </a:solidFill>
              </a:rPr>
              <a:t>Kubernetes</a:t>
            </a:r>
            <a:endParaRPr lang="en-US" sz="900">
              <a:solidFill>
                <a:srgbClr val="FFFFFF"/>
              </a:solidFill>
            </a:endParaRPr>
          </a:p>
        </p:txBody>
      </p:sp>
      <p:cxnSp>
        <p:nvCxnSpPr>
          <p:cNvPr id="18" name="Straight Connector 17">
            <a:extLst>
              <a:ext uri="{FF2B5EF4-FFF2-40B4-BE49-F238E27FC236}">
                <a16:creationId xmlns:a16="http://schemas.microsoft.com/office/drawing/2014/main" id="{2D63E24E-4D6F-4203-BFE1-C2BE2B0E2571}"/>
              </a:ext>
            </a:extLst>
          </p:cNvPr>
          <p:cNvCxnSpPr/>
          <p:nvPr/>
        </p:nvCxnSpPr>
        <p:spPr>
          <a:xfrm>
            <a:off x="221933" y="2429175"/>
            <a:ext cx="8544471" cy="0"/>
          </a:xfrm>
          <a:prstGeom prst="line">
            <a:avLst/>
          </a:prstGeom>
          <a:ln w="28575" cmpd="sng">
            <a:solidFill>
              <a:schemeClr val="bg2"/>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ight Arrow 53">
            <a:extLst>
              <a:ext uri="{FF2B5EF4-FFF2-40B4-BE49-F238E27FC236}">
                <a16:creationId xmlns:a16="http://schemas.microsoft.com/office/drawing/2014/main" id="{5B5C8B9A-AB6E-4274-9B63-2B222721CBD6}"/>
              </a:ext>
            </a:extLst>
          </p:cNvPr>
          <p:cNvSpPr/>
          <p:nvPr/>
        </p:nvSpPr>
        <p:spPr>
          <a:xfrm>
            <a:off x="1652176" y="1689324"/>
            <a:ext cx="382220" cy="567218"/>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444444"/>
              </a:solidFill>
            </a:endParaRPr>
          </a:p>
        </p:txBody>
      </p:sp>
      <p:sp>
        <p:nvSpPr>
          <p:cNvPr id="20" name="Right Arrow 54">
            <a:extLst>
              <a:ext uri="{FF2B5EF4-FFF2-40B4-BE49-F238E27FC236}">
                <a16:creationId xmlns:a16="http://schemas.microsoft.com/office/drawing/2014/main" id="{3A633FD3-F502-4BD2-A4DA-6BAAAC595D8E}"/>
              </a:ext>
            </a:extLst>
          </p:cNvPr>
          <p:cNvSpPr/>
          <p:nvPr/>
        </p:nvSpPr>
        <p:spPr>
          <a:xfrm>
            <a:off x="3407435" y="1669093"/>
            <a:ext cx="382220" cy="567218"/>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444444"/>
              </a:solidFill>
            </a:endParaRPr>
          </a:p>
        </p:txBody>
      </p:sp>
      <p:sp>
        <p:nvSpPr>
          <p:cNvPr id="21" name="Right Arrow 55">
            <a:extLst>
              <a:ext uri="{FF2B5EF4-FFF2-40B4-BE49-F238E27FC236}">
                <a16:creationId xmlns:a16="http://schemas.microsoft.com/office/drawing/2014/main" id="{B3F0EC35-3079-42AA-9095-36B6BB6D6554}"/>
              </a:ext>
            </a:extLst>
          </p:cNvPr>
          <p:cNvSpPr/>
          <p:nvPr/>
        </p:nvSpPr>
        <p:spPr>
          <a:xfrm>
            <a:off x="5232227" y="1681423"/>
            <a:ext cx="382220" cy="567218"/>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444444"/>
              </a:solidFill>
            </a:endParaRPr>
          </a:p>
        </p:txBody>
      </p:sp>
      <p:pic>
        <p:nvPicPr>
          <p:cNvPr id="22" name="Picture 21" descr="command_center_icon_242x174px.png">
            <a:extLst>
              <a:ext uri="{FF2B5EF4-FFF2-40B4-BE49-F238E27FC236}">
                <a16:creationId xmlns:a16="http://schemas.microsoft.com/office/drawing/2014/main" id="{1691CCBD-7C0A-4058-B1AB-FE2D0DD779F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86148" y="3987606"/>
            <a:ext cx="1465660" cy="1053822"/>
          </a:xfrm>
          <a:prstGeom prst="rect">
            <a:avLst/>
          </a:prstGeom>
        </p:spPr>
      </p:pic>
      <p:sp>
        <p:nvSpPr>
          <p:cNvPr id="23" name="TextBox 22">
            <a:extLst>
              <a:ext uri="{FF2B5EF4-FFF2-40B4-BE49-F238E27FC236}">
                <a16:creationId xmlns:a16="http://schemas.microsoft.com/office/drawing/2014/main" id="{CC3F3639-D643-4AF8-BE22-ECBE2F7C7A3F}"/>
              </a:ext>
            </a:extLst>
          </p:cNvPr>
          <p:cNvSpPr txBox="1"/>
          <p:nvPr/>
        </p:nvSpPr>
        <p:spPr>
          <a:xfrm>
            <a:off x="7081681" y="2845425"/>
            <a:ext cx="1771031" cy="600164"/>
          </a:xfrm>
          <a:prstGeom prst="rect">
            <a:avLst/>
          </a:prstGeom>
          <a:noFill/>
        </p:spPr>
        <p:txBody>
          <a:bodyPr wrap="square" rtlCol="0">
            <a:spAutoFit/>
          </a:bodyPr>
          <a:lstStyle/>
          <a:p>
            <a:pPr algn="ctr"/>
            <a:r>
              <a:rPr lang="en-US" sz="1100">
                <a:solidFill>
                  <a:srgbClr val="000000"/>
                </a:solidFill>
              </a:rPr>
              <a:t>Container can be deployed and run virtually anywhere</a:t>
            </a:r>
          </a:p>
        </p:txBody>
      </p:sp>
      <p:sp>
        <p:nvSpPr>
          <p:cNvPr id="24" name="TextBox 23">
            <a:extLst>
              <a:ext uri="{FF2B5EF4-FFF2-40B4-BE49-F238E27FC236}">
                <a16:creationId xmlns:a16="http://schemas.microsoft.com/office/drawing/2014/main" id="{511357F9-BDB3-41B8-8022-E879DBF43E45}"/>
              </a:ext>
            </a:extLst>
          </p:cNvPr>
          <p:cNvSpPr txBox="1"/>
          <p:nvPr/>
        </p:nvSpPr>
        <p:spPr>
          <a:xfrm>
            <a:off x="6979561" y="1173891"/>
            <a:ext cx="2005295" cy="1107996"/>
          </a:xfrm>
          <a:prstGeom prst="rect">
            <a:avLst/>
          </a:prstGeom>
          <a:noFill/>
        </p:spPr>
        <p:txBody>
          <a:bodyPr wrap="square" rtlCol="0">
            <a:spAutoFit/>
          </a:bodyPr>
          <a:lstStyle/>
          <a:p>
            <a:pPr algn="ctr"/>
            <a:r>
              <a:rPr lang="en-US" sz="1100">
                <a:solidFill>
                  <a:srgbClr val="000000"/>
                </a:solidFill>
              </a:rPr>
              <a:t>Container maintains consistent environment for application/code throughout the development and deployment process, </a:t>
            </a:r>
          </a:p>
        </p:txBody>
      </p:sp>
      <p:sp>
        <p:nvSpPr>
          <p:cNvPr id="25" name="TextBox 24">
            <a:extLst>
              <a:ext uri="{FF2B5EF4-FFF2-40B4-BE49-F238E27FC236}">
                <a16:creationId xmlns:a16="http://schemas.microsoft.com/office/drawing/2014/main" id="{44513E3D-9748-4246-8035-79803AF4E766}"/>
              </a:ext>
            </a:extLst>
          </p:cNvPr>
          <p:cNvSpPr txBox="1"/>
          <p:nvPr/>
        </p:nvSpPr>
        <p:spPr>
          <a:xfrm>
            <a:off x="4209679" y="881995"/>
            <a:ext cx="1147550" cy="246221"/>
          </a:xfrm>
          <a:prstGeom prst="rect">
            <a:avLst/>
          </a:prstGeom>
          <a:noFill/>
        </p:spPr>
        <p:txBody>
          <a:bodyPr wrap="none" lIns="0" tIns="0" rIns="0" bIns="0" rtlCol="0">
            <a:spAutoFit/>
          </a:bodyPr>
          <a:lstStyle/>
          <a:p>
            <a:r>
              <a:rPr lang="en-US" sz="1600">
                <a:solidFill>
                  <a:srgbClr val="000000"/>
                </a:solidFill>
              </a:rPr>
              <a:t>Developers</a:t>
            </a:r>
          </a:p>
        </p:txBody>
      </p:sp>
      <p:sp>
        <p:nvSpPr>
          <p:cNvPr id="26" name="TextBox 25">
            <a:extLst>
              <a:ext uri="{FF2B5EF4-FFF2-40B4-BE49-F238E27FC236}">
                <a16:creationId xmlns:a16="http://schemas.microsoft.com/office/drawing/2014/main" id="{17ADE2CE-BEBC-4B9E-84A1-2F61AC744511}"/>
              </a:ext>
            </a:extLst>
          </p:cNvPr>
          <p:cNvSpPr txBox="1"/>
          <p:nvPr/>
        </p:nvSpPr>
        <p:spPr>
          <a:xfrm>
            <a:off x="4126901" y="4421257"/>
            <a:ext cx="1117193" cy="246221"/>
          </a:xfrm>
          <a:prstGeom prst="rect">
            <a:avLst/>
          </a:prstGeom>
          <a:noFill/>
        </p:spPr>
        <p:txBody>
          <a:bodyPr wrap="none" lIns="0" tIns="0" rIns="0" bIns="0" rtlCol="0">
            <a:spAutoFit/>
          </a:bodyPr>
          <a:lstStyle/>
          <a:p>
            <a:r>
              <a:rPr lang="en-US" sz="1600">
                <a:solidFill>
                  <a:srgbClr val="000000"/>
                </a:solidFill>
              </a:rPr>
              <a:t>Operations</a:t>
            </a:r>
          </a:p>
        </p:txBody>
      </p:sp>
      <p:pic>
        <p:nvPicPr>
          <p:cNvPr id="27" name="Picture 4" descr="Virtual Machine Diagram">
            <a:extLst>
              <a:ext uri="{FF2B5EF4-FFF2-40B4-BE49-F238E27FC236}">
                <a16:creationId xmlns:a16="http://schemas.microsoft.com/office/drawing/2014/main" id="{8B322DE6-BA0D-47AC-A0B7-B7C283EE6E19}"/>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614472" y="1735004"/>
            <a:ext cx="737800" cy="528064"/>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Virtual Machine Diagram">
            <a:extLst>
              <a:ext uri="{FF2B5EF4-FFF2-40B4-BE49-F238E27FC236}">
                <a16:creationId xmlns:a16="http://schemas.microsoft.com/office/drawing/2014/main" id="{047EEDAF-CA4C-4045-B36A-74F70E07035F}"/>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2342562" y="1735004"/>
            <a:ext cx="737800" cy="52806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Virtual Machine Diagram">
            <a:extLst>
              <a:ext uri="{FF2B5EF4-FFF2-40B4-BE49-F238E27FC236}">
                <a16:creationId xmlns:a16="http://schemas.microsoft.com/office/drawing/2014/main" id="{640EAE11-FEEC-456D-BEFA-67B75C8914B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4188241" y="1735004"/>
            <a:ext cx="737800" cy="528064"/>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Virtual Machine Diagram">
            <a:extLst>
              <a:ext uri="{FF2B5EF4-FFF2-40B4-BE49-F238E27FC236}">
                <a16:creationId xmlns:a16="http://schemas.microsoft.com/office/drawing/2014/main" id="{A9595211-32CA-47B0-AFCD-D29131B9C395}"/>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6022626" y="1735004"/>
            <a:ext cx="737800" cy="528064"/>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Rectangle 30">
            <a:extLst>
              <a:ext uri="{FF2B5EF4-FFF2-40B4-BE49-F238E27FC236}">
                <a16:creationId xmlns:a16="http://schemas.microsoft.com/office/drawing/2014/main" id="{5B40923C-BF85-42D6-B2C6-DEDBA9366EB5}"/>
              </a:ext>
            </a:extLst>
          </p:cNvPr>
          <p:cNvSpPr/>
          <p:nvPr/>
        </p:nvSpPr>
        <p:spPr>
          <a:xfrm>
            <a:off x="587719" y="1703610"/>
            <a:ext cx="705757" cy="516621"/>
          </a:xfrm>
          <a:prstGeom prst="rect">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32" name="Rectangle 31">
            <a:extLst>
              <a:ext uri="{FF2B5EF4-FFF2-40B4-BE49-F238E27FC236}">
                <a16:creationId xmlns:a16="http://schemas.microsoft.com/office/drawing/2014/main" id="{0E1A397A-A83E-4AD0-9D14-5E88E0395442}"/>
              </a:ext>
            </a:extLst>
          </p:cNvPr>
          <p:cNvSpPr/>
          <p:nvPr/>
        </p:nvSpPr>
        <p:spPr>
          <a:xfrm>
            <a:off x="2292291" y="1714891"/>
            <a:ext cx="705757" cy="516621"/>
          </a:xfrm>
          <a:prstGeom prst="rect">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33" name="Rectangle 32">
            <a:extLst>
              <a:ext uri="{FF2B5EF4-FFF2-40B4-BE49-F238E27FC236}">
                <a16:creationId xmlns:a16="http://schemas.microsoft.com/office/drawing/2014/main" id="{46E4C256-4C9E-41EF-AF1C-1EB0132BB9C7}"/>
              </a:ext>
            </a:extLst>
          </p:cNvPr>
          <p:cNvSpPr/>
          <p:nvPr/>
        </p:nvSpPr>
        <p:spPr>
          <a:xfrm>
            <a:off x="4161487" y="1714412"/>
            <a:ext cx="705757" cy="516621"/>
          </a:xfrm>
          <a:prstGeom prst="rect">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34" name="Rectangle 33">
            <a:extLst>
              <a:ext uri="{FF2B5EF4-FFF2-40B4-BE49-F238E27FC236}">
                <a16:creationId xmlns:a16="http://schemas.microsoft.com/office/drawing/2014/main" id="{2A9390EB-EF46-447E-92ED-C2ECAD71915D}"/>
              </a:ext>
            </a:extLst>
          </p:cNvPr>
          <p:cNvSpPr/>
          <p:nvPr/>
        </p:nvSpPr>
        <p:spPr>
          <a:xfrm>
            <a:off x="5995873" y="1702652"/>
            <a:ext cx="705757" cy="516621"/>
          </a:xfrm>
          <a:prstGeom prst="rect">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444444"/>
              </a:solidFill>
            </a:endParaRPr>
          </a:p>
        </p:txBody>
      </p:sp>
      <p:sp>
        <p:nvSpPr>
          <p:cNvPr id="35" name="Rectangle 34">
            <a:extLst>
              <a:ext uri="{FF2B5EF4-FFF2-40B4-BE49-F238E27FC236}">
                <a16:creationId xmlns:a16="http://schemas.microsoft.com/office/drawing/2014/main" id="{4EE034D6-F9A8-4B28-8016-E624A394919A}"/>
              </a:ext>
            </a:extLst>
          </p:cNvPr>
          <p:cNvSpPr/>
          <p:nvPr/>
        </p:nvSpPr>
        <p:spPr>
          <a:xfrm>
            <a:off x="3983942" y="2487599"/>
            <a:ext cx="1109060" cy="382257"/>
          </a:xfrm>
          <a:prstGeom prst="rect">
            <a:avLst/>
          </a:prstGeom>
          <a:solidFill>
            <a:srgbClr val="3366FF"/>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a:solidFill>
                  <a:srgbClr val="FFFFFF"/>
                </a:solidFill>
              </a:rPr>
              <a:t>GKE</a:t>
            </a:r>
          </a:p>
        </p:txBody>
      </p:sp>
    </p:spTree>
    <p:extLst>
      <p:ext uri="{BB962C8B-B14F-4D97-AF65-F5344CB8AC3E}">
        <p14:creationId xmlns:p14="http://schemas.microsoft.com/office/powerpoint/2010/main" val="39149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5F74-D6FF-473B-8C63-24F157A2B81A}"/>
              </a:ext>
            </a:extLst>
          </p:cNvPr>
          <p:cNvSpPr>
            <a:spLocks noGrp="1"/>
          </p:cNvSpPr>
          <p:nvPr>
            <p:ph type="title"/>
          </p:nvPr>
        </p:nvSpPr>
        <p:spPr/>
        <p:txBody>
          <a:bodyPr/>
          <a:lstStyle/>
          <a:p>
            <a:r>
              <a:rPr lang="en-AU"/>
              <a:t>Evolution of Hardware Virtualisation</a:t>
            </a:r>
          </a:p>
        </p:txBody>
      </p:sp>
      <p:sp>
        <p:nvSpPr>
          <p:cNvPr id="4" name="Rectangle 3">
            <a:extLst>
              <a:ext uri="{FF2B5EF4-FFF2-40B4-BE49-F238E27FC236}">
                <a16:creationId xmlns:a16="http://schemas.microsoft.com/office/drawing/2014/main" id="{1DA76443-00C0-45F8-93F5-B72CD57AC795}"/>
              </a:ext>
            </a:extLst>
          </p:cNvPr>
          <p:cNvSpPr/>
          <p:nvPr/>
        </p:nvSpPr>
        <p:spPr>
          <a:xfrm>
            <a:off x="640003" y="3487497"/>
            <a:ext cx="1939637" cy="585354"/>
          </a:xfrm>
          <a:prstGeom prst="rect">
            <a:avLst/>
          </a:prstGeom>
          <a:solidFill>
            <a:srgbClr val="58595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pic>
        <p:nvPicPr>
          <p:cNvPr id="6" name="Picture 5" descr="computers8.png">
            <a:extLst>
              <a:ext uri="{FF2B5EF4-FFF2-40B4-BE49-F238E27FC236}">
                <a16:creationId xmlns:a16="http://schemas.microsoft.com/office/drawing/2014/main" id="{B53234A5-6966-4310-AB7D-68E7E6C8E04D}"/>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856207" y="3591194"/>
            <a:ext cx="301752" cy="301752"/>
          </a:xfrm>
          <a:prstGeom prst="rect">
            <a:avLst/>
          </a:prstGeom>
        </p:spPr>
      </p:pic>
      <p:pic>
        <p:nvPicPr>
          <p:cNvPr id="9" name="Picture 8" descr="stack22.png">
            <a:extLst>
              <a:ext uri="{FF2B5EF4-FFF2-40B4-BE49-F238E27FC236}">
                <a16:creationId xmlns:a16="http://schemas.microsoft.com/office/drawing/2014/main" id="{F147BCCE-BE4B-420A-AD61-F164E4287ABA}"/>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1458945" y="3591194"/>
            <a:ext cx="301752" cy="301752"/>
          </a:xfrm>
          <a:prstGeom prst="rect">
            <a:avLst/>
          </a:prstGeom>
        </p:spPr>
      </p:pic>
      <p:pic>
        <p:nvPicPr>
          <p:cNvPr id="12" name="Picture 11" descr="computers30.png">
            <a:extLst>
              <a:ext uri="{FF2B5EF4-FFF2-40B4-BE49-F238E27FC236}">
                <a16:creationId xmlns:a16="http://schemas.microsoft.com/office/drawing/2014/main" id="{0FCAC6AB-1A91-4C59-A6A7-D2F181C4998D}"/>
              </a:ext>
            </a:extLst>
          </p:cNvPr>
          <p:cNvPicPr>
            <a:picLocks noChangeAspect="1"/>
          </p:cNvPicPr>
          <p:nvPr/>
        </p:nvPicPr>
        <p:blipFill>
          <a:blip r:embed="rId5">
            <a:lum bright="70000" contrast="-70000"/>
            <a:extLst>
              <a:ext uri="{28A0092B-C50C-407E-A947-70E740481C1C}">
                <a14:useLocalDpi xmlns:a14="http://schemas.microsoft.com/office/drawing/2010/main"/>
              </a:ext>
            </a:extLst>
          </a:blip>
          <a:stretch>
            <a:fillRect/>
          </a:stretch>
        </p:blipFill>
        <p:spPr>
          <a:xfrm>
            <a:off x="2060918" y="3591194"/>
            <a:ext cx="301752" cy="301752"/>
          </a:xfrm>
          <a:prstGeom prst="rect">
            <a:avLst/>
          </a:prstGeom>
        </p:spPr>
      </p:pic>
      <p:sp>
        <p:nvSpPr>
          <p:cNvPr id="15" name="TextBox 14">
            <a:extLst>
              <a:ext uri="{FF2B5EF4-FFF2-40B4-BE49-F238E27FC236}">
                <a16:creationId xmlns:a16="http://schemas.microsoft.com/office/drawing/2014/main" id="{180D5733-4116-4902-A609-2C3DE17517F7}"/>
              </a:ext>
            </a:extLst>
          </p:cNvPr>
          <p:cNvSpPr txBox="1"/>
          <p:nvPr/>
        </p:nvSpPr>
        <p:spPr>
          <a:xfrm>
            <a:off x="1188227" y="3909457"/>
            <a:ext cx="843188" cy="153888"/>
          </a:xfrm>
          <a:prstGeom prst="rect">
            <a:avLst/>
          </a:prstGeom>
          <a:noFill/>
        </p:spPr>
        <p:txBody>
          <a:bodyPr wrap="square" lIns="0" tIns="0" rIns="0" bIns="0" rtlCol="0">
            <a:spAutoFit/>
          </a:bodyPr>
          <a:lstStyle/>
          <a:p>
            <a:pPr algn="ctr"/>
            <a:r>
              <a:rPr lang="en-US" sz="1000">
                <a:solidFill>
                  <a:schemeClr val="tx2">
                    <a:lumMod val="95000"/>
                  </a:schemeClr>
                </a:solidFill>
              </a:rPr>
              <a:t>Hardware</a:t>
            </a:r>
            <a:endParaRPr lang="en-AU" sz="1000">
              <a:solidFill>
                <a:schemeClr val="tx2">
                  <a:lumMod val="95000"/>
                </a:schemeClr>
              </a:solidFill>
            </a:endParaRPr>
          </a:p>
        </p:txBody>
      </p:sp>
      <p:sp>
        <p:nvSpPr>
          <p:cNvPr id="16" name="Rectangle 15">
            <a:extLst>
              <a:ext uri="{FF2B5EF4-FFF2-40B4-BE49-F238E27FC236}">
                <a16:creationId xmlns:a16="http://schemas.microsoft.com/office/drawing/2014/main" id="{7B35F5E3-5911-4ECA-8684-33CB42FAAB58}"/>
              </a:ext>
            </a:extLst>
          </p:cNvPr>
          <p:cNvSpPr/>
          <p:nvPr/>
        </p:nvSpPr>
        <p:spPr>
          <a:xfrm>
            <a:off x="640003" y="3137669"/>
            <a:ext cx="1939637" cy="297980"/>
          </a:xfrm>
          <a:prstGeom prst="rect">
            <a:avLst/>
          </a:prstGeom>
          <a:solidFill>
            <a:schemeClr val="tx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lumMod val="95000"/>
                  </a:schemeClr>
                </a:solidFill>
              </a:rPr>
              <a:t>Host Operating System</a:t>
            </a:r>
            <a:endParaRPr lang="en-AU" sz="1000">
              <a:solidFill>
                <a:schemeClr val="tx2">
                  <a:lumMod val="95000"/>
                </a:schemeClr>
              </a:solidFill>
            </a:endParaRPr>
          </a:p>
        </p:txBody>
      </p:sp>
      <p:sp>
        <p:nvSpPr>
          <p:cNvPr id="17" name="Rectangle 16">
            <a:extLst>
              <a:ext uri="{FF2B5EF4-FFF2-40B4-BE49-F238E27FC236}">
                <a16:creationId xmlns:a16="http://schemas.microsoft.com/office/drawing/2014/main" id="{580E0794-BBD1-44DE-80C6-204EE4886D26}"/>
              </a:ext>
            </a:extLst>
          </p:cNvPr>
          <p:cNvSpPr/>
          <p:nvPr/>
        </p:nvSpPr>
        <p:spPr>
          <a:xfrm>
            <a:off x="640002" y="2787841"/>
            <a:ext cx="1939637" cy="297980"/>
          </a:xfrm>
          <a:prstGeom prst="rect">
            <a:avLst/>
          </a:prstGeom>
          <a:solidFill>
            <a:schemeClr val="tx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Hypervisor Service</a:t>
            </a:r>
            <a:endParaRPr lang="en-AU" sz="1000">
              <a:solidFill>
                <a:schemeClr val="tx2"/>
              </a:solidFill>
            </a:endParaRPr>
          </a:p>
        </p:txBody>
      </p:sp>
      <p:sp>
        <p:nvSpPr>
          <p:cNvPr id="18" name="Rectangle 17">
            <a:extLst>
              <a:ext uri="{FF2B5EF4-FFF2-40B4-BE49-F238E27FC236}">
                <a16:creationId xmlns:a16="http://schemas.microsoft.com/office/drawing/2014/main" id="{AE874E13-BBAF-4655-ACE1-F36E690D1231}"/>
              </a:ext>
            </a:extLst>
          </p:cNvPr>
          <p:cNvSpPr/>
          <p:nvPr/>
        </p:nvSpPr>
        <p:spPr>
          <a:xfrm>
            <a:off x="668577" y="1952294"/>
            <a:ext cx="576072" cy="77758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Guest OS</a:t>
            </a:r>
            <a:endParaRPr lang="en-AU" sz="700">
              <a:solidFill>
                <a:schemeClr val="tx2"/>
              </a:solidFill>
            </a:endParaRPr>
          </a:p>
        </p:txBody>
      </p:sp>
      <p:sp>
        <p:nvSpPr>
          <p:cNvPr id="19" name="Rectangle 18">
            <a:extLst>
              <a:ext uri="{FF2B5EF4-FFF2-40B4-BE49-F238E27FC236}">
                <a16:creationId xmlns:a16="http://schemas.microsoft.com/office/drawing/2014/main" id="{D10A254E-8370-4542-81A6-7F8C07F329D6}"/>
              </a:ext>
            </a:extLst>
          </p:cNvPr>
          <p:cNvSpPr/>
          <p:nvPr/>
        </p:nvSpPr>
        <p:spPr>
          <a:xfrm>
            <a:off x="1322246" y="1952294"/>
            <a:ext cx="569069" cy="77758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00">
                <a:solidFill>
                  <a:schemeClr val="tx2"/>
                </a:solidFill>
              </a:rPr>
              <a:t>Guest OS</a:t>
            </a:r>
            <a:endParaRPr lang="en-AU" sz="700">
              <a:solidFill>
                <a:schemeClr val="tx2"/>
              </a:solidFill>
            </a:endParaRPr>
          </a:p>
        </p:txBody>
      </p:sp>
      <p:sp>
        <p:nvSpPr>
          <p:cNvPr id="20" name="Rectangle 19">
            <a:extLst>
              <a:ext uri="{FF2B5EF4-FFF2-40B4-BE49-F238E27FC236}">
                <a16:creationId xmlns:a16="http://schemas.microsoft.com/office/drawing/2014/main" id="{863C4D4D-9120-44B7-8103-18C23B01C4BE}"/>
              </a:ext>
            </a:extLst>
          </p:cNvPr>
          <p:cNvSpPr/>
          <p:nvPr/>
        </p:nvSpPr>
        <p:spPr>
          <a:xfrm>
            <a:off x="1978168" y="1952294"/>
            <a:ext cx="576072" cy="77758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Guest OS</a:t>
            </a:r>
            <a:endParaRPr lang="en-AU" sz="700">
              <a:solidFill>
                <a:schemeClr val="tx2"/>
              </a:solidFill>
            </a:endParaRPr>
          </a:p>
        </p:txBody>
      </p:sp>
      <p:sp>
        <p:nvSpPr>
          <p:cNvPr id="21" name="Rectangle 20">
            <a:extLst>
              <a:ext uri="{FF2B5EF4-FFF2-40B4-BE49-F238E27FC236}">
                <a16:creationId xmlns:a16="http://schemas.microsoft.com/office/drawing/2014/main" id="{63954FDD-09F5-4B70-9BC5-F4F7B33CFDFF}"/>
              </a:ext>
            </a:extLst>
          </p:cNvPr>
          <p:cNvSpPr/>
          <p:nvPr/>
        </p:nvSpPr>
        <p:spPr>
          <a:xfrm>
            <a:off x="646642" y="1382582"/>
            <a:ext cx="614505" cy="1361227"/>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22" name="Rectangle 21">
            <a:extLst>
              <a:ext uri="{FF2B5EF4-FFF2-40B4-BE49-F238E27FC236}">
                <a16:creationId xmlns:a16="http://schemas.microsoft.com/office/drawing/2014/main" id="{0281F502-A53A-4685-B0B9-196EFCEFAC27}"/>
              </a:ext>
            </a:extLst>
          </p:cNvPr>
          <p:cNvSpPr/>
          <p:nvPr/>
        </p:nvSpPr>
        <p:spPr>
          <a:xfrm>
            <a:off x="668577" y="1678613"/>
            <a:ext cx="576072"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Bins/Libs</a:t>
            </a:r>
            <a:endParaRPr lang="en-AU" sz="700">
              <a:solidFill>
                <a:schemeClr val="tx2"/>
              </a:solidFill>
            </a:endParaRPr>
          </a:p>
        </p:txBody>
      </p:sp>
      <p:sp>
        <p:nvSpPr>
          <p:cNvPr id="23" name="Rectangle 22">
            <a:extLst>
              <a:ext uri="{FF2B5EF4-FFF2-40B4-BE49-F238E27FC236}">
                <a16:creationId xmlns:a16="http://schemas.microsoft.com/office/drawing/2014/main" id="{58F7108F-1C21-410F-A765-195687F7C869}"/>
              </a:ext>
            </a:extLst>
          </p:cNvPr>
          <p:cNvSpPr/>
          <p:nvPr/>
        </p:nvSpPr>
        <p:spPr>
          <a:xfrm>
            <a:off x="668577" y="1404932"/>
            <a:ext cx="576072"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App 1</a:t>
            </a:r>
            <a:endParaRPr lang="en-AU" sz="700">
              <a:solidFill>
                <a:schemeClr val="tx2"/>
              </a:solidFill>
            </a:endParaRPr>
          </a:p>
        </p:txBody>
      </p:sp>
      <p:sp>
        <p:nvSpPr>
          <p:cNvPr id="24" name="Rectangle 23">
            <a:extLst>
              <a:ext uri="{FF2B5EF4-FFF2-40B4-BE49-F238E27FC236}">
                <a16:creationId xmlns:a16="http://schemas.microsoft.com/office/drawing/2014/main" id="{DC3812D6-580A-46D8-9EC8-F27292B81BE5}"/>
              </a:ext>
            </a:extLst>
          </p:cNvPr>
          <p:cNvSpPr/>
          <p:nvPr/>
        </p:nvSpPr>
        <p:spPr>
          <a:xfrm>
            <a:off x="1326891" y="1678613"/>
            <a:ext cx="569070"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Bins/Libs</a:t>
            </a:r>
            <a:endParaRPr lang="en-AU" sz="700">
              <a:solidFill>
                <a:schemeClr val="tx2"/>
              </a:solidFill>
            </a:endParaRPr>
          </a:p>
        </p:txBody>
      </p:sp>
      <p:sp>
        <p:nvSpPr>
          <p:cNvPr id="25" name="Rectangle 24">
            <a:extLst>
              <a:ext uri="{FF2B5EF4-FFF2-40B4-BE49-F238E27FC236}">
                <a16:creationId xmlns:a16="http://schemas.microsoft.com/office/drawing/2014/main" id="{1063E32F-EC4C-49B5-B1B3-2196F840B686}"/>
              </a:ext>
            </a:extLst>
          </p:cNvPr>
          <p:cNvSpPr/>
          <p:nvPr/>
        </p:nvSpPr>
        <p:spPr>
          <a:xfrm>
            <a:off x="1322245" y="1404632"/>
            <a:ext cx="569070"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App 2</a:t>
            </a:r>
            <a:endParaRPr lang="en-AU" sz="700">
              <a:solidFill>
                <a:schemeClr val="tx2"/>
              </a:solidFill>
            </a:endParaRPr>
          </a:p>
        </p:txBody>
      </p:sp>
      <p:sp>
        <p:nvSpPr>
          <p:cNvPr id="26" name="Rectangle 25">
            <a:extLst>
              <a:ext uri="{FF2B5EF4-FFF2-40B4-BE49-F238E27FC236}">
                <a16:creationId xmlns:a16="http://schemas.microsoft.com/office/drawing/2014/main" id="{5E08BE99-53AF-4C0E-87AC-93989D19CA78}"/>
              </a:ext>
            </a:extLst>
          </p:cNvPr>
          <p:cNvSpPr/>
          <p:nvPr/>
        </p:nvSpPr>
        <p:spPr>
          <a:xfrm>
            <a:off x="1978168" y="1678613"/>
            <a:ext cx="576072"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Bins/Libs</a:t>
            </a:r>
            <a:endParaRPr lang="en-AU" sz="700">
              <a:solidFill>
                <a:schemeClr val="tx2"/>
              </a:solidFill>
            </a:endParaRPr>
          </a:p>
        </p:txBody>
      </p:sp>
      <p:sp>
        <p:nvSpPr>
          <p:cNvPr id="27" name="Rectangle 26">
            <a:extLst>
              <a:ext uri="{FF2B5EF4-FFF2-40B4-BE49-F238E27FC236}">
                <a16:creationId xmlns:a16="http://schemas.microsoft.com/office/drawing/2014/main" id="{F4DC8B81-BE3E-41D6-9804-40BE8F018070}"/>
              </a:ext>
            </a:extLst>
          </p:cNvPr>
          <p:cNvSpPr/>
          <p:nvPr/>
        </p:nvSpPr>
        <p:spPr>
          <a:xfrm>
            <a:off x="1975717" y="1404932"/>
            <a:ext cx="576072"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App 3</a:t>
            </a:r>
            <a:endParaRPr lang="en-AU" sz="700">
              <a:solidFill>
                <a:schemeClr val="tx2"/>
              </a:solidFill>
            </a:endParaRPr>
          </a:p>
        </p:txBody>
      </p:sp>
      <p:sp>
        <p:nvSpPr>
          <p:cNvPr id="28" name="Rectangle 27">
            <a:extLst>
              <a:ext uri="{FF2B5EF4-FFF2-40B4-BE49-F238E27FC236}">
                <a16:creationId xmlns:a16="http://schemas.microsoft.com/office/drawing/2014/main" id="{24A63A10-19E8-417D-B1E8-B0F0763D9D5E}"/>
              </a:ext>
            </a:extLst>
          </p:cNvPr>
          <p:cNvSpPr/>
          <p:nvPr/>
        </p:nvSpPr>
        <p:spPr>
          <a:xfrm>
            <a:off x="1301876" y="1382582"/>
            <a:ext cx="614505" cy="1361227"/>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29" name="Rectangle 28">
            <a:extLst>
              <a:ext uri="{FF2B5EF4-FFF2-40B4-BE49-F238E27FC236}">
                <a16:creationId xmlns:a16="http://schemas.microsoft.com/office/drawing/2014/main" id="{502B3866-13AC-405B-A54F-C6CDD7DE9F64}"/>
              </a:ext>
            </a:extLst>
          </p:cNvPr>
          <p:cNvSpPr/>
          <p:nvPr/>
        </p:nvSpPr>
        <p:spPr>
          <a:xfrm>
            <a:off x="1953639" y="1382582"/>
            <a:ext cx="620228" cy="1361227"/>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30" name="TextBox 29">
            <a:extLst>
              <a:ext uri="{FF2B5EF4-FFF2-40B4-BE49-F238E27FC236}">
                <a16:creationId xmlns:a16="http://schemas.microsoft.com/office/drawing/2014/main" id="{A33EC6CD-699D-43A0-8637-9E3B954C40C3}"/>
              </a:ext>
            </a:extLst>
          </p:cNvPr>
          <p:cNvSpPr txBox="1"/>
          <p:nvPr/>
        </p:nvSpPr>
        <p:spPr>
          <a:xfrm>
            <a:off x="801494" y="1229973"/>
            <a:ext cx="304800" cy="123111"/>
          </a:xfrm>
          <a:prstGeom prst="rect">
            <a:avLst/>
          </a:prstGeom>
          <a:noFill/>
        </p:spPr>
        <p:txBody>
          <a:bodyPr wrap="square" lIns="0" tIns="0" rIns="0" bIns="0" rtlCol="0">
            <a:spAutoFit/>
          </a:bodyPr>
          <a:lstStyle/>
          <a:p>
            <a:pPr algn="ctr"/>
            <a:r>
              <a:rPr lang="en-US" sz="800"/>
              <a:t>VM1</a:t>
            </a:r>
            <a:endParaRPr lang="en-AU" sz="800"/>
          </a:p>
        </p:txBody>
      </p:sp>
      <p:sp>
        <p:nvSpPr>
          <p:cNvPr id="31" name="TextBox 30">
            <a:extLst>
              <a:ext uri="{FF2B5EF4-FFF2-40B4-BE49-F238E27FC236}">
                <a16:creationId xmlns:a16="http://schemas.microsoft.com/office/drawing/2014/main" id="{D92F6333-61E0-48AD-9BCB-02F85E5F88DF}"/>
              </a:ext>
            </a:extLst>
          </p:cNvPr>
          <p:cNvSpPr txBox="1"/>
          <p:nvPr/>
        </p:nvSpPr>
        <p:spPr>
          <a:xfrm>
            <a:off x="1458945" y="1229973"/>
            <a:ext cx="304800" cy="123111"/>
          </a:xfrm>
          <a:prstGeom prst="rect">
            <a:avLst/>
          </a:prstGeom>
          <a:noFill/>
        </p:spPr>
        <p:txBody>
          <a:bodyPr wrap="square" lIns="0" tIns="0" rIns="0" bIns="0" rtlCol="0">
            <a:spAutoFit/>
          </a:bodyPr>
          <a:lstStyle/>
          <a:p>
            <a:pPr algn="ctr"/>
            <a:r>
              <a:rPr lang="en-US" sz="800"/>
              <a:t>VM2</a:t>
            </a:r>
            <a:endParaRPr lang="en-AU" sz="800"/>
          </a:p>
        </p:txBody>
      </p:sp>
      <p:sp>
        <p:nvSpPr>
          <p:cNvPr id="32" name="TextBox 31">
            <a:extLst>
              <a:ext uri="{FF2B5EF4-FFF2-40B4-BE49-F238E27FC236}">
                <a16:creationId xmlns:a16="http://schemas.microsoft.com/office/drawing/2014/main" id="{E949BC64-09EF-4B2B-B8BA-F185A24E8157}"/>
              </a:ext>
            </a:extLst>
          </p:cNvPr>
          <p:cNvSpPr txBox="1"/>
          <p:nvPr/>
        </p:nvSpPr>
        <p:spPr>
          <a:xfrm>
            <a:off x="2116396" y="1224325"/>
            <a:ext cx="304800" cy="123111"/>
          </a:xfrm>
          <a:prstGeom prst="rect">
            <a:avLst/>
          </a:prstGeom>
          <a:noFill/>
        </p:spPr>
        <p:txBody>
          <a:bodyPr wrap="square" lIns="0" tIns="0" rIns="0" bIns="0" rtlCol="0">
            <a:spAutoFit/>
          </a:bodyPr>
          <a:lstStyle/>
          <a:p>
            <a:pPr algn="ctr"/>
            <a:r>
              <a:rPr lang="en-US" sz="800"/>
              <a:t>VM3</a:t>
            </a:r>
            <a:endParaRPr lang="en-AU" sz="800"/>
          </a:p>
        </p:txBody>
      </p:sp>
      <p:sp>
        <p:nvSpPr>
          <p:cNvPr id="33" name="TextBox 32">
            <a:extLst>
              <a:ext uri="{FF2B5EF4-FFF2-40B4-BE49-F238E27FC236}">
                <a16:creationId xmlns:a16="http://schemas.microsoft.com/office/drawing/2014/main" id="{B2991892-4E69-4CA8-A327-92974F4E1478}"/>
              </a:ext>
            </a:extLst>
          </p:cNvPr>
          <p:cNvSpPr txBox="1"/>
          <p:nvPr/>
        </p:nvSpPr>
        <p:spPr>
          <a:xfrm>
            <a:off x="589192" y="4230267"/>
            <a:ext cx="2035175" cy="169277"/>
          </a:xfrm>
          <a:prstGeom prst="rect">
            <a:avLst/>
          </a:prstGeom>
          <a:noFill/>
        </p:spPr>
        <p:txBody>
          <a:bodyPr wrap="square" lIns="0" tIns="0" rIns="0" bIns="0" rtlCol="0">
            <a:spAutoFit/>
          </a:bodyPr>
          <a:lstStyle/>
          <a:p>
            <a:pPr algn="ctr"/>
            <a:r>
              <a:rPr lang="en-US" sz="1100">
                <a:solidFill>
                  <a:schemeClr val="bg1"/>
                </a:solidFill>
              </a:rPr>
              <a:t>Virtual Machines</a:t>
            </a:r>
            <a:endParaRPr lang="en-AU" sz="1100">
              <a:solidFill>
                <a:schemeClr val="bg1"/>
              </a:solidFill>
            </a:endParaRPr>
          </a:p>
        </p:txBody>
      </p:sp>
      <p:sp>
        <p:nvSpPr>
          <p:cNvPr id="34" name="Rectangle 33">
            <a:extLst>
              <a:ext uri="{FF2B5EF4-FFF2-40B4-BE49-F238E27FC236}">
                <a16:creationId xmlns:a16="http://schemas.microsoft.com/office/drawing/2014/main" id="{99BEA7F6-EC83-4DA5-AF92-0BA35193F90B}"/>
              </a:ext>
            </a:extLst>
          </p:cNvPr>
          <p:cNvSpPr/>
          <p:nvPr/>
        </p:nvSpPr>
        <p:spPr>
          <a:xfrm>
            <a:off x="3554653" y="3487497"/>
            <a:ext cx="1939637" cy="585354"/>
          </a:xfrm>
          <a:prstGeom prst="rect">
            <a:avLst/>
          </a:prstGeom>
          <a:solidFill>
            <a:srgbClr val="58595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pic>
        <p:nvPicPr>
          <p:cNvPr id="35" name="Picture 34" descr="computers8.png">
            <a:extLst>
              <a:ext uri="{FF2B5EF4-FFF2-40B4-BE49-F238E27FC236}">
                <a16:creationId xmlns:a16="http://schemas.microsoft.com/office/drawing/2014/main" id="{FCE6BE4C-5F8D-464D-9481-B316F83263F4}"/>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3770857" y="3591194"/>
            <a:ext cx="301752" cy="301752"/>
          </a:xfrm>
          <a:prstGeom prst="rect">
            <a:avLst/>
          </a:prstGeom>
        </p:spPr>
      </p:pic>
      <p:pic>
        <p:nvPicPr>
          <p:cNvPr id="36" name="Picture 35" descr="stack22.png">
            <a:extLst>
              <a:ext uri="{FF2B5EF4-FFF2-40B4-BE49-F238E27FC236}">
                <a16:creationId xmlns:a16="http://schemas.microsoft.com/office/drawing/2014/main" id="{27B2B3A3-B2E8-4A0A-9EB4-8AA4DF5AD831}"/>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4373595" y="3591194"/>
            <a:ext cx="301752" cy="301752"/>
          </a:xfrm>
          <a:prstGeom prst="rect">
            <a:avLst/>
          </a:prstGeom>
        </p:spPr>
      </p:pic>
      <p:pic>
        <p:nvPicPr>
          <p:cNvPr id="37" name="Picture 36" descr="computers30.png">
            <a:extLst>
              <a:ext uri="{FF2B5EF4-FFF2-40B4-BE49-F238E27FC236}">
                <a16:creationId xmlns:a16="http://schemas.microsoft.com/office/drawing/2014/main" id="{488D31FD-A687-46DE-9E06-37B85EB9E1F9}"/>
              </a:ext>
            </a:extLst>
          </p:cNvPr>
          <p:cNvPicPr>
            <a:picLocks noChangeAspect="1"/>
          </p:cNvPicPr>
          <p:nvPr/>
        </p:nvPicPr>
        <p:blipFill>
          <a:blip r:embed="rId5">
            <a:lum bright="70000" contrast="-70000"/>
            <a:extLst>
              <a:ext uri="{28A0092B-C50C-407E-A947-70E740481C1C}">
                <a14:useLocalDpi xmlns:a14="http://schemas.microsoft.com/office/drawing/2010/main"/>
              </a:ext>
            </a:extLst>
          </a:blip>
          <a:stretch>
            <a:fillRect/>
          </a:stretch>
        </p:blipFill>
        <p:spPr>
          <a:xfrm>
            <a:off x="4975568" y="3591194"/>
            <a:ext cx="301752" cy="301752"/>
          </a:xfrm>
          <a:prstGeom prst="rect">
            <a:avLst/>
          </a:prstGeom>
        </p:spPr>
      </p:pic>
      <p:sp>
        <p:nvSpPr>
          <p:cNvPr id="38" name="TextBox 37">
            <a:extLst>
              <a:ext uri="{FF2B5EF4-FFF2-40B4-BE49-F238E27FC236}">
                <a16:creationId xmlns:a16="http://schemas.microsoft.com/office/drawing/2014/main" id="{B131BAE3-C60C-4305-8AB2-A563597C573C}"/>
              </a:ext>
            </a:extLst>
          </p:cNvPr>
          <p:cNvSpPr txBox="1"/>
          <p:nvPr/>
        </p:nvSpPr>
        <p:spPr>
          <a:xfrm>
            <a:off x="4102877" y="3909457"/>
            <a:ext cx="843188" cy="153888"/>
          </a:xfrm>
          <a:prstGeom prst="rect">
            <a:avLst/>
          </a:prstGeom>
          <a:noFill/>
        </p:spPr>
        <p:txBody>
          <a:bodyPr wrap="square" lIns="0" tIns="0" rIns="0" bIns="0" rtlCol="0">
            <a:spAutoFit/>
          </a:bodyPr>
          <a:lstStyle/>
          <a:p>
            <a:pPr algn="ctr"/>
            <a:r>
              <a:rPr lang="en-US" sz="1000">
                <a:solidFill>
                  <a:schemeClr val="tx2">
                    <a:lumMod val="95000"/>
                  </a:schemeClr>
                </a:solidFill>
              </a:rPr>
              <a:t>Hardware</a:t>
            </a:r>
            <a:endParaRPr lang="en-AU" sz="1000">
              <a:solidFill>
                <a:schemeClr val="tx2">
                  <a:lumMod val="95000"/>
                </a:schemeClr>
              </a:solidFill>
            </a:endParaRPr>
          </a:p>
        </p:txBody>
      </p:sp>
      <p:sp>
        <p:nvSpPr>
          <p:cNvPr id="39" name="Rectangle 38">
            <a:extLst>
              <a:ext uri="{FF2B5EF4-FFF2-40B4-BE49-F238E27FC236}">
                <a16:creationId xmlns:a16="http://schemas.microsoft.com/office/drawing/2014/main" id="{CE20C846-183A-43D5-8FFE-5A1359494F77}"/>
              </a:ext>
            </a:extLst>
          </p:cNvPr>
          <p:cNvSpPr/>
          <p:nvPr/>
        </p:nvSpPr>
        <p:spPr>
          <a:xfrm>
            <a:off x="3554653" y="3137669"/>
            <a:ext cx="1939637" cy="297980"/>
          </a:xfrm>
          <a:prstGeom prst="rect">
            <a:avLst/>
          </a:prstGeom>
          <a:solidFill>
            <a:schemeClr val="tx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lumMod val="95000"/>
                  </a:schemeClr>
                </a:solidFill>
              </a:rPr>
              <a:t>Host Operating System</a:t>
            </a:r>
            <a:endParaRPr lang="en-AU" sz="1000">
              <a:solidFill>
                <a:schemeClr val="tx2">
                  <a:lumMod val="95000"/>
                </a:schemeClr>
              </a:solidFill>
            </a:endParaRPr>
          </a:p>
        </p:txBody>
      </p:sp>
      <p:sp>
        <p:nvSpPr>
          <p:cNvPr id="40" name="Rectangle 39">
            <a:extLst>
              <a:ext uri="{FF2B5EF4-FFF2-40B4-BE49-F238E27FC236}">
                <a16:creationId xmlns:a16="http://schemas.microsoft.com/office/drawing/2014/main" id="{113A39BB-25FB-4332-B155-2A6FD41F571F}"/>
              </a:ext>
            </a:extLst>
          </p:cNvPr>
          <p:cNvSpPr/>
          <p:nvPr/>
        </p:nvSpPr>
        <p:spPr>
          <a:xfrm>
            <a:off x="3554652" y="2787841"/>
            <a:ext cx="1939637" cy="297980"/>
          </a:xfrm>
          <a:prstGeom prst="rect">
            <a:avLst/>
          </a:prstGeom>
          <a:solidFill>
            <a:schemeClr val="bg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Container Engine Service</a:t>
            </a:r>
            <a:endParaRPr lang="en-AU" sz="1000">
              <a:solidFill>
                <a:schemeClr val="tx2"/>
              </a:solidFill>
            </a:endParaRPr>
          </a:p>
        </p:txBody>
      </p:sp>
      <p:sp>
        <p:nvSpPr>
          <p:cNvPr id="44" name="Rectangle 43">
            <a:extLst>
              <a:ext uri="{FF2B5EF4-FFF2-40B4-BE49-F238E27FC236}">
                <a16:creationId xmlns:a16="http://schemas.microsoft.com/office/drawing/2014/main" id="{9877AD66-FE2E-4962-8905-FDCC4F389A39}"/>
              </a:ext>
            </a:extLst>
          </p:cNvPr>
          <p:cNvSpPr/>
          <p:nvPr/>
        </p:nvSpPr>
        <p:spPr>
          <a:xfrm>
            <a:off x="3561292" y="2160925"/>
            <a:ext cx="614505"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45" name="Rectangle 44">
            <a:extLst>
              <a:ext uri="{FF2B5EF4-FFF2-40B4-BE49-F238E27FC236}">
                <a16:creationId xmlns:a16="http://schemas.microsoft.com/office/drawing/2014/main" id="{F9D8FD39-8587-46B8-AAC5-D1D1392922D2}"/>
              </a:ext>
            </a:extLst>
          </p:cNvPr>
          <p:cNvSpPr/>
          <p:nvPr/>
        </p:nvSpPr>
        <p:spPr>
          <a:xfrm>
            <a:off x="3583227" y="2464872"/>
            <a:ext cx="576072"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Bins/Libs</a:t>
            </a:r>
            <a:endParaRPr lang="en-AU" sz="700">
              <a:solidFill>
                <a:schemeClr val="tx2"/>
              </a:solidFill>
            </a:endParaRPr>
          </a:p>
        </p:txBody>
      </p:sp>
      <p:sp>
        <p:nvSpPr>
          <p:cNvPr id="46" name="Rectangle 45">
            <a:extLst>
              <a:ext uri="{FF2B5EF4-FFF2-40B4-BE49-F238E27FC236}">
                <a16:creationId xmlns:a16="http://schemas.microsoft.com/office/drawing/2014/main" id="{82C10C8D-5C5F-4BB6-BEC8-DCB612B20407}"/>
              </a:ext>
            </a:extLst>
          </p:cNvPr>
          <p:cNvSpPr/>
          <p:nvPr/>
        </p:nvSpPr>
        <p:spPr>
          <a:xfrm>
            <a:off x="3583227" y="2191191"/>
            <a:ext cx="576072"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App 1</a:t>
            </a:r>
            <a:endParaRPr lang="en-AU" sz="700">
              <a:solidFill>
                <a:schemeClr val="tx2"/>
              </a:solidFill>
            </a:endParaRPr>
          </a:p>
        </p:txBody>
      </p:sp>
      <p:sp>
        <p:nvSpPr>
          <p:cNvPr id="47" name="Rectangle 46">
            <a:extLst>
              <a:ext uri="{FF2B5EF4-FFF2-40B4-BE49-F238E27FC236}">
                <a16:creationId xmlns:a16="http://schemas.microsoft.com/office/drawing/2014/main" id="{D8388A02-A381-4FCC-975D-968569BFEBD5}"/>
              </a:ext>
            </a:extLst>
          </p:cNvPr>
          <p:cNvSpPr/>
          <p:nvPr/>
        </p:nvSpPr>
        <p:spPr>
          <a:xfrm>
            <a:off x="4241541" y="2464872"/>
            <a:ext cx="569070"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Bins/Libs</a:t>
            </a:r>
            <a:endParaRPr lang="en-AU" sz="700">
              <a:solidFill>
                <a:schemeClr val="tx2"/>
              </a:solidFill>
            </a:endParaRPr>
          </a:p>
        </p:txBody>
      </p:sp>
      <p:sp>
        <p:nvSpPr>
          <p:cNvPr id="48" name="Rectangle 47">
            <a:extLst>
              <a:ext uri="{FF2B5EF4-FFF2-40B4-BE49-F238E27FC236}">
                <a16:creationId xmlns:a16="http://schemas.microsoft.com/office/drawing/2014/main" id="{0B819B49-6FBD-402F-878B-C4BD7B363EB0}"/>
              </a:ext>
            </a:extLst>
          </p:cNvPr>
          <p:cNvSpPr/>
          <p:nvPr/>
        </p:nvSpPr>
        <p:spPr>
          <a:xfrm>
            <a:off x="4236895" y="2190891"/>
            <a:ext cx="569070"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App 2</a:t>
            </a:r>
            <a:endParaRPr lang="en-AU" sz="700">
              <a:solidFill>
                <a:schemeClr val="tx2"/>
              </a:solidFill>
            </a:endParaRPr>
          </a:p>
        </p:txBody>
      </p:sp>
      <p:sp>
        <p:nvSpPr>
          <p:cNvPr id="49" name="Rectangle 48">
            <a:extLst>
              <a:ext uri="{FF2B5EF4-FFF2-40B4-BE49-F238E27FC236}">
                <a16:creationId xmlns:a16="http://schemas.microsoft.com/office/drawing/2014/main" id="{4BE99E4D-B178-4434-B9EE-61188A647D33}"/>
              </a:ext>
            </a:extLst>
          </p:cNvPr>
          <p:cNvSpPr/>
          <p:nvPr/>
        </p:nvSpPr>
        <p:spPr>
          <a:xfrm>
            <a:off x="4892818" y="2464872"/>
            <a:ext cx="576072"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Bins/Libs</a:t>
            </a:r>
            <a:endParaRPr lang="en-AU" sz="700">
              <a:solidFill>
                <a:schemeClr val="tx2"/>
              </a:solidFill>
            </a:endParaRPr>
          </a:p>
        </p:txBody>
      </p:sp>
      <p:sp>
        <p:nvSpPr>
          <p:cNvPr id="50" name="Rectangle 49">
            <a:extLst>
              <a:ext uri="{FF2B5EF4-FFF2-40B4-BE49-F238E27FC236}">
                <a16:creationId xmlns:a16="http://schemas.microsoft.com/office/drawing/2014/main" id="{219E2678-BD94-425F-98E6-42B33BED8C93}"/>
              </a:ext>
            </a:extLst>
          </p:cNvPr>
          <p:cNvSpPr/>
          <p:nvPr/>
        </p:nvSpPr>
        <p:spPr>
          <a:xfrm>
            <a:off x="4890367" y="2191191"/>
            <a:ext cx="576072"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App 3</a:t>
            </a:r>
            <a:endParaRPr lang="en-AU" sz="700">
              <a:solidFill>
                <a:schemeClr val="tx2"/>
              </a:solidFill>
            </a:endParaRPr>
          </a:p>
        </p:txBody>
      </p:sp>
      <p:sp>
        <p:nvSpPr>
          <p:cNvPr id="51" name="Rectangle 50">
            <a:extLst>
              <a:ext uri="{FF2B5EF4-FFF2-40B4-BE49-F238E27FC236}">
                <a16:creationId xmlns:a16="http://schemas.microsoft.com/office/drawing/2014/main" id="{9A73270F-82C5-4C53-96F1-082ED4A103C2}"/>
              </a:ext>
            </a:extLst>
          </p:cNvPr>
          <p:cNvSpPr/>
          <p:nvPr/>
        </p:nvSpPr>
        <p:spPr>
          <a:xfrm>
            <a:off x="4216526" y="2160925"/>
            <a:ext cx="614505"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52" name="Rectangle 51">
            <a:extLst>
              <a:ext uri="{FF2B5EF4-FFF2-40B4-BE49-F238E27FC236}">
                <a16:creationId xmlns:a16="http://schemas.microsoft.com/office/drawing/2014/main" id="{AF727260-5AC6-4BD5-9445-AF0245CC97F9}"/>
              </a:ext>
            </a:extLst>
          </p:cNvPr>
          <p:cNvSpPr/>
          <p:nvPr/>
        </p:nvSpPr>
        <p:spPr>
          <a:xfrm>
            <a:off x="4868289" y="2160925"/>
            <a:ext cx="620228"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53" name="TextBox 52">
            <a:extLst>
              <a:ext uri="{FF2B5EF4-FFF2-40B4-BE49-F238E27FC236}">
                <a16:creationId xmlns:a16="http://schemas.microsoft.com/office/drawing/2014/main" id="{4638B28E-AF91-4A69-A2FF-77FEF68E8BE7}"/>
              </a:ext>
            </a:extLst>
          </p:cNvPr>
          <p:cNvSpPr txBox="1"/>
          <p:nvPr/>
        </p:nvSpPr>
        <p:spPr>
          <a:xfrm>
            <a:off x="3716144" y="2012765"/>
            <a:ext cx="304800" cy="123111"/>
          </a:xfrm>
          <a:prstGeom prst="rect">
            <a:avLst/>
          </a:prstGeom>
          <a:noFill/>
        </p:spPr>
        <p:txBody>
          <a:bodyPr wrap="square" lIns="0" tIns="0" rIns="0" bIns="0" rtlCol="0">
            <a:spAutoFit/>
          </a:bodyPr>
          <a:lstStyle/>
          <a:p>
            <a:pPr algn="ctr"/>
            <a:r>
              <a:rPr lang="en-US" sz="800"/>
              <a:t>C1</a:t>
            </a:r>
            <a:endParaRPr lang="en-AU" sz="800"/>
          </a:p>
        </p:txBody>
      </p:sp>
      <p:sp>
        <p:nvSpPr>
          <p:cNvPr id="54" name="TextBox 53">
            <a:extLst>
              <a:ext uri="{FF2B5EF4-FFF2-40B4-BE49-F238E27FC236}">
                <a16:creationId xmlns:a16="http://schemas.microsoft.com/office/drawing/2014/main" id="{DC9337B1-EA7D-4093-A4C6-45C1833C69D1}"/>
              </a:ext>
            </a:extLst>
          </p:cNvPr>
          <p:cNvSpPr txBox="1"/>
          <p:nvPr/>
        </p:nvSpPr>
        <p:spPr>
          <a:xfrm>
            <a:off x="4373595" y="2012765"/>
            <a:ext cx="304800" cy="123111"/>
          </a:xfrm>
          <a:prstGeom prst="rect">
            <a:avLst/>
          </a:prstGeom>
          <a:noFill/>
        </p:spPr>
        <p:txBody>
          <a:bodyPr wrap="square" lIns="0" tIns="0" rIns="0" bIns="0" rtlCol="0">
            <a:spAutoFit/>
          </a:bodyPr>
          <a:lstStyle/>
          <a:p>
            <a:pPr algn="ctr"/>
            <a:r>
              <a:rPr lang="en-US" sz="800"/>
              <a:t>C2</a:t>
            </a:r>
            <a:endParaRPr lang="en-AU" sz="800"/>
          </a:p>
        </p:txBody>
      </p:sp>
      <p:sp>
        <p:nvSpPr>
          <p:cNvPr id="55" name="TextBox 54">
            <a:extLst>
              <a:ext uri="{FF2B5EF4-FFF2-40B4-BE49-F238E27FC236}">
                <a16:creationId xmlns:a16="http://schemas.microsoft.com/office/drawing/2014/main" id="{C45D172A-7A39-411E-BE8E-7FD8D699B495}"/>
              </a:ext>
            </a:extLst>
          </p:cNvPr>
          <p:cNvSpPr txBox="1"/>
          <p:nvPr/>
        </p:nvSpPr>
        <p:spPr>
          <a:xfrm>
            <a:off x="5031046" y="2007117"/>
            <a:ext cx="304800" cy="123111"/>
          </a:xfrm>
          <a:prstGeom prst="rect">
            <a:avLst/>
          </a:prstGeom>
          <a:noFill/>
        </p:spPr>
        <p:txBody>
          <a:bodyPr wrap="square" lIns="0" tIns="0" rIns="0" bIns="0" rtlCol="0">
            <a:spAutoFit/>
          </a:bodyPr>
          <a:lstStyle/>
          <a:p>
            <a:pPr algn="ctr"/>
            <a:r>
              <a:rPr lang="en-US" sz="800"/>
              <a:t>C3</a:t>
            </a:r>
            <a:endParaRPr lang="en-AU" sz="800"/>
          </a:p>
        </p:txBody>
      </p:sp>
      <p:sp>
        <p:nvSpPr>
          <p:cNvPr id="56" name="TextBox 55">
            <a:extLst>
              <a:ext uri="{FF2B5EF4-FFF2-40B4-BE49-F238E27FC236}">
                <a16:creationId xmlns:a16="http://schemas.microsoft.com/office/drawing/2014/main" id="{E0EE1AFF-0264-4B64-8811-CE02F36639D2}"/>
              </a:ext>
            </a:extLst>
          </p:cNvPr>
          <p:cNvSpPr txBox="1"/>
          <p:nvPr/>
        </p:nvSpPr>
        <p:spPr>
          <a:xfrm>
            <a:off x="3503842" y="4230267"/>
            <a:ext cx="2035175" cy="169277"/>
          </a:xfrm>
          <a:prstGeom prst="rect">
            <a:avLst/>
          </a:prstGeom>
          <a:noFill/>
        </p:spPr>
        <p:txBody>
          <a:bodyPr wrap="square" lIns="0" tIns="0" rIns="0" bIns="0" rtlCol="0">
            <a:spAutoFit/>
          </a:bodyPr>
          <a:lstStyle/>
          <a:p>
            <a:pPr algn="ctr"/>
            <a:r>
              <a:rPr lang="en-US" sz="1100">
                <a:solidFill>
                  <a:schemeClr val="bg1"/>
                </a:solidFill>
              </a:rPr>
              <a:t>Containers</a:t>
            </a:r>
            <a:endParaRPr lang="en-AU" sz="1100">
              <a:solidFill>
                <a:schemeClr val="bg1"/>
              </a:solidFill>
            </a:endParaRPr>
          </a:p>
        </p:txBody>
      </p:sp>
      <p:sp>
        <p:nvSpPr>
          <p:cNvPr id="57" name="Rectangle 56">
            <a:extLst>
              <a:ext uri="{FF2B5EF4-FFF2-40B4-BE49-F238E27FC236}">
                <a16:creationId xmlns:a16="http://schemas.microsoft.com/office/drawing/2014/main" id="{E76FA39D-8003-4CA0-9760-B90E4576AF55}"/>
              </a:ext>
            </a:extLst>
          </p:cNvPr>
          <p:cNvSpPr/>
          <p:nvPr/>
        </p:nvSpPr>
        <p:spPr>
          <a:xfrm>
            <a:off x="6469303" y="3476715"/>
            <a:ext cx="1939637" cy="585354"/>
          </a:xfrm>
          <a:prstGeom prst="rect">
            <a:avLst/>
          </a:prstGeom>
          <a:solidFill>
            <a:srgbClr val="58595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pic>
        <p:nvPicPr>
          <p:cNvPr id="58" name="Picture 57" descr="computers8.png">
            <a:extLst>
              <a:ext uri="{FF2B5EF4-FFF2-40B4-BE49-F238E27FC236}">
                <a16:creationId xmlns:a16="http://schemas.microsoft.com/office/drawing/2014/main" id="{7941DA26-7450-4A23-B02C-B5C590C3357C}"/>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6685507" y="3580412"/>
            <a:ext cx="301752" cy="301752"/>
          </a:xfrm>
          <a:prstGeom prst="rect">
            <a:avLst/>
          </a:prstGeom>
        </p:spPr>
      </p:pic>
      <p:pic>
        <p:nvPicPr>
          <p:cNvPr id="59" name="Picture 58" descr="stack22.png">
            <a:extLst>
              <a:ext uri="{FF2B5EF4-FFF2-40B4-BE49-F238E27FC236}">
                <a16:creationId xmlns:a16="http://schemas.microsoft.com/office/drawing/2014/main" id="{6D4B5855-6A78-4D3C-AD96-4632A4562776}"/>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7288245" y="3580412"/>
            <a:ext cx="301752" cy="301752"/>
          </a:xfrm>
          <a:prstGeom prst="rect">
            <a:avLst/>
          </a:prstGeom>
        </p:spPr>
      </p:pic>
      <p:pic>
        <p:nvPicPr>
          <p:cNvPr id="60" name="Picture 59" descr="computers30.png">
            <a:extLst>
              <a:ext uri="{FF2B5EF4-FFF2-40B4-BE49-F238E27FC236}">
                <a16:creationId xmlns:a16="http://schemas.microsoft.com/office/drawing/2014/main" id="{712D1DF7-7F35-4264-839B-6EE360846199}"/>
              </a:ext>
            </a:extLst>
          </p:cNvPr>
          <p:cNvPicPr>
            <a:picLocks noChangeAspect="1"/>
          </p:cNvPicPr>
          <p:nvPr/>
        </p:nvPicPr>
        <p:blipFill>
          <a:blip r:embed="rId5">
            <a:lum bright="70000" contrast="-70000"/>
            <a:extLst>
              <a:ext uri="{28A0092B-C50C-407E-A947-70E740481C1C}">
                <a14:useLocalDpi xmlns:a14="http://schemas.microsoft.com/office/drawing/2010/main"/>
              </a:ext>
            </a:extLst>
          </a:blip>
          <a:stretch>
            <a:fillRect/>
          </a:stretch>
        </p:blipFill>
        <p:spPr>
          <a:xfrm>
            <a:off x="7890218" y="3580412"/>
            <a:ext cx="301752" cy="301752"/>
          </a:xfrm>
          <a:prstGeom prst="rect">
            <a:avLst/>
          </a:prstGeom>
        </p:spPr>
      </p:pic>
      <p:sp>
        <p:nvSpPr>
          <p:cNvPr id="61" name="TextBox 60">
            <a:extLst>
              <a:ext uri="{FF2B5EF4-FFF2-40B4-BE49-F238E27FC236}">
                <a16:creationId xmlns:a16="http://schemas.microsoft.com/office/drawing/2014/main" id="{3B395631-93EE-4596-B8BA-9A13141168E3}"/>
              </a:ext>
            </a:extLst>
          </p:cNvPr>
          <p:cNvSpPr txBox="1"/>
          <p:nvPr/>
        </p:nvSpPr>
        <p:spPr>
          <a:xfrm>
            <a:off x="7017527" y="3898675"/>
            <a:ext cx="843188" cy="153888"/>
          </a:xfrm>
          <a:prstGeom prst="rect">
            <a:avLst/>
          </a:prstGeom>
          <a:noFill/>
        </p:spPr>
        <p:txBody>
          <a:bodyPr wrap="square" lIns="0" tIns="0" rIns="0" bIns="0" rtlCol="0">
            <a:spAutoFit/>
          </a:bodyPr>
          <a:lstStyle/>
          <a:p>
            <a:pPr algn="ctr"/>
            <a:r>
              <a:rPr lang="en-US" sz="1000">
                <a:solidFill>
                  <a:schemeClr val="tx2">
                    <a:lumMod val="95000"/>
                  </a:schemeClr>
                </a:solidFill>
              </a:rPr>
              <a:t>Hardware</a:t>
            </a:r>
            <a:endParaRPr lang="en-AU" sz="1000">
              <a:solidFill>
                <a:schemeClr val="tx2">
                  <a:lumMod val="95000"/>
                </a:schemeClr>
              </a:solidFill>
            </a:endParaRPr>
          </a:p>
        </p:txBody>
      </p:sp>
      <p:sp>
        <p:nvSpPr>
          <p:cNvPr id="62" name="Rectangle 61">
            <a:extLst>
              <a:ext uri="{FF2B5EF4-FFF2-40B4-BE49-F238E27FC236}">
                <a16:creationId xmlns:a16="http://schemas.microsoft.com/office/drawing/2014/main" id="{A9EC5C1F-1E95-404D-80E7-6BA0EB81734B}"/>
              </a:ext>
            </a:extLst>
          </p:cNvPr>
          <p:cNvSpPr/>
          <p:nvPr/>
        </p:nvSpPr>
        <p:spPr>
          <a:xfrm>
            <a:off x="6469303" y="3126887"/>
            <a:ext cx="1939637" cy="297980"/>
          </a:xfrm>
          <a:prstGeom prst="rect">
            <a:avLst/>
          </a:prstGeom>
          <a:solidFill>
            <a:schemeClr val="tx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lumMod val="95000"/>
                  </a:schemeClr>
                </a:solidFill>
              </a:rPr>
              <a:t>Host Operating System</a:t>
            </a:r>
            <a:endParaRPr lang="en-AU" sz="1000">
              <a:solidFill>
                <a:schemeClr val="tx2">
                  <a:lumMod val="95000"/>
                </a:schemeClr>
              </a:solidFill>
            </a:endParaRPr>
          </a:p>
        </p:txBody>
      </p:sp>
      <p:sp>
        <p:nvSpPr>
          <p:cNvPr id="63" name="Rectangle 62">
            <a:extLst>
              <a:ext uri="{FF2B5EF4-FFF2-40B4-BE49-F238E27FC236}">
                <a16:creationId xmlns:a16="http://schemas.microsoft.com/office/drawing/2014/main" id="{A9DB1C5A-BBA9-4676-B25E-0B9D17ABCA6D}"/>
              </a:ext>
            </a:extLst>
          </p:cNvPr>
          <p:cNvSpPr/>
          <p:nvPr/>
        </p:nvSpPr>
        <p:spPr>
          <a:xfrm>
            <a:off x="6469302" y="2777059"/>
            <a:ext cx="1939637" cy="297980"/>
          </a:xfrm>
          <a:prstGeom prst="rect">
            <a:avLst/>
          </a:prstGeom>
          <a:solidFill>
            <a:schemeClr val="tx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Hypervisor Service</a:t>
            </a:r>
            <a:endParaRPr lang="en-AU" sz="1000">
              <a:solidFill>
                <a:schemeClr val="tx2"/>
              </a:solidFill>
            </a:endParaRPr>
          </a:p>
        </p:txBody>
      </p:sp>
      <p:sp>
        <p:nvSpPr>
          <p:cNvPr id="64" name="Rectangle 63">
            <a:extLst>
              <a:ext uri="{FF2B5EF4-FFF2-40B4-BE49-F238E27FC236}">
                <a16:creationId xmlns:a16="http://schemas.microsoft.com/office/drawing/2014/main" id="{3FC65C00-1857-491C-BCDF-CEFA22B62172}"/>
              </a:ext>
            </a:extLst>
          </p:cNvPr>
          <p:cNvSpPr/>
          <p:nvPr/>
        </p:nvSpPr>
        <p:spPr>
          <a:xfrm>
            <a:off x="6497877" y="2190890"/>
            <a:ext cx="576072" cy="528207"/>
          </a:xfrm>
          <a:prstGeom prst="rect">
            <a:avLst/>
          </a:prstGeom>
          <a:solidFill>
            <a:schemeClr val="bg2">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Guest OS</a:t>
            </a:r>
            <a:endParaRPr lang="en-AU" sz="700">
              <a:solidFill>
                <a:schemeClr val="tx2"/>
              </a:solidFill>
            </a:endParaRPr>
          </a:p>
        </p:txBody>
      </p:sp>
      <p:sp>
        <p:nvSpPr>
          <p:cNvPr id="65" name="Rectangle 64">
            <a:extLst>
              <a:ext uri="{FF2B5EF4-FFF2-40B4-BE49-F238E27FC236}">
                <a16:creationId xmlns:a16="http://schemas.microsoft.com/office/drawing/2014/main" id="{592E846C-39F3-42F5-A968-29A725E4E8E0}"/>
              </a:ext>
            </a:extLst>
          </p:cNvPr>
          <p:cNvSpPr/>
          <p:nvPr/>
        </p:nvSpPr>
        <p:spPr>
          <a:xfrm>
            <a:off x="7151546" y="2190890"/>
            <a:ext cx="569069" cy="528208"/>
          </a:xfrm>
          <a:prstGeom prst="rect">
            <a:avLst/>
          </a:prstGeom>
          <a:solidFill>
            <a:schemeClr val="bg2">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00">
                <a:solidFill>
                  <a:schemeClr val="tx2"/>
                </a:solidFill>
              </a:rPr>
              <a:t>Guest OS</a:t>
            </a:r>
            <a:endParaRPr lang="en-AU" sz="700">
              <a:solidFill>
                <a:schemeClr val="tx2"/>
              </a:solidFill>
            </a:endParaRPr>
          </a:p>
        </p:txBody>
      </p:sp>
      <p:sp>
        <p:nvSpPr>
          <p:cNvPr id="66" name="Rectangle 65">
            <a:extLst>
              <a:ext uri="{FF2B5EF4-FFF2-40B4-BE49-F238E27FC236}">
                <a16:creationId xmlns:a16="http://schemas.microsoft.com/office/drawing/2014/main" id="{D960112C-9303-4AE0-BF9C-412A20A6AF1F}"/>
              </a:ext>
            </a:extLst>
          </p:cNvPr>
          <p:cNvSpPr/>
          <p:nvPr/>
        </p:nvSpPr>
        <p:spPr>
          <a:xfrm>
            <a:off x="7807468" y="2189422"/>
            <a:ext cx="576072" cy="529675"/>
          </a:xfrm>
          <a:prstGeom prst="rect">
            <a:avLst/>
          </a:prstGeom>
          <a:solidFill>
            <a:schemeClr val="bg2">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Guest OS</a:t>
            </a:r>
            <a:endParaRPr lang="en-AU" sz="700">
              <a:solidFill>
                <a:schemeClr val="tx2"/>
              </a:solidFill>
            </a:endParaRPr>
          </a:p>
        </p:txBody>
      </p:sp>
      <p:sp>
        <p:nvSpPr>
          <p:cNvPr id="67" name="Rectangle 66">
            <a:extLst>
              <a:ext uri="{FF2B5EF4-FFF2-40B4-BE49-F238E27FC236}">
                <a16:creationId xmlns:a16="http://schemas.microsoft.com/office/drawing/2014/main" id="{BD941E1F-F239-4FF2-A969-F52441F6D970}"/>
              </a:ext>
            </a:extLst>
          </p:cNvPr>
          <p:cNvSpPr/>
          <p:nvPr/>
        </p:nvSpPr>
        <p:spPr>
          <a:xfrm>
            <a:off x="6475942" y="1371800"/>
            <a:ext cx="614505" cy="1361227"/>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68" name="Rectangle 67">
            <a:extLst>
              <a:ext uri="{FF2B5EF4-FFF2-40B4-BE49-F238E27FC236}">
                <a16:creationId xmlns:a16="http://schemas.microsoft.com/office/drawing/2014/main" id="{5789F8C7-F96B-41DE-842E-50D2FF72AB74}"/>
              </a:ext>
            </a:extLst>
          </p:cNvPr>
          <p:cNvSpPr/>
          <p:nvPr/>
        </p:nvSpPr>
        <p:spPr>
          <a:xfrm>
            <a:off x="6497877" y="1667831"/>
            <a:ext cx="274320"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69" name="Rectangle 68">
            <a:extLst>
              <a:ext uri="{FF2B5EF4-FFF2-40B4-BE49-F238E27FC236}">
                <a16:creationId xmlns:a16="http://schemas.microsoft.com/office/drawing/2014/main" id="{39A097E5-57FC-4B9B-A375-7DF2007D9802}"/>
              </a:ext>
            </a:extLst>
          </p:cNvPr>
          <p:cNvSpPr/>
          <p:nvPr/>
        </p:nvSpPr>
        <p:spPr>
          <a:xfrm>
            <a:off x="6497877" y="1394150"/>
            <a:ext cx="274320"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1</a:t>
            </a:r>
            <a:endParaRPr lang="en-AU" sz="600">
              <a:solidFill>
                <a:schemeClr val="tx2"/>
              </a:solidFill>
            </a:endParaRPr>
          </a:p>
        </p:txBody>
      </p:sp>
      <p:sp>
        <p:nvSpPr>
          <p:cNvPr id="74" name="Rectangle 73">
            <a:extLst>
              <a:ext uri="{FF2B5EF4-FFF2-40B4-BE49-F238E27FC236}">
                <a16:creationId xmlns:a16="http://schemas.microsoft.com/office/drawing/2014/main" id="{0F89250C-52BD-44E0-BA57-11387AB5D72A}"/>
              </a:ext>
            </a:extLst>
          </p:cNvPr>
          <p:cNvSpPr/>
          <p:nvPr/>
        </p:nvSpPr>
        <p:spPr>
          <a:xfrm>
            <a:off x="7131176" y="1371800"/>
            <a:ext cx="614505" cy="1361227"/>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75" name="Rectangle 74">
            <a:extLst>
              <a:ext uri="{FF2B5EF4-FFF2-40B4-BE49-F238E27FC236}">
                <a16:creationId xmlns:a16="http://schemas.microsoft.com/office/drawing/2014/main" id="{159A6ABA-A1A6-4452-9D11-8EA616D6DF29}"/>
              </a:ext>
            </a:extLst>
          </p:cNvPr>
          <p:cNvSpPr/>
          <p:nvPr/>
        </p:nvSpPr>
        <p:spPr>
          <a:xfrm>
            <a:off x="7782939" y="1371800"/>
            <a:ext cx="620228" cy="1361227"/>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76" name="TextBox 75">
            <a:extLst>
              <a:ext uri="{FF2B5EF4-FFF2-40B4-BE49-F238E27FC236}">
                <a16:creationId xmlns:a16="http://schemas.microsoft.com/office/drawing/2014/main" id="{AFE9BC19-A81B-4797-88BA-EA65F7238EB5}"/>
              </a:ext>
            </a:extLst>
          </p:cNvPr>
          <p:cNvSpPr txBox="1"/>
          <p:nvPr/>
        </p:nvSpPr>
        <p:spPr>
          <a:xfrm>
            <a:off x="6630794" y="1219191"/>
            <a:ext cx="304800" cy="123111"/>
          </a:xfrm>
          <a:prstGeom prst="rect">
            <a:avLst/>
          </a:prstGeom>
          <a:noFill/>
        </p:spPr>
        <p:txBody>
          <a:bodyPr wrap="square" lIns="0" tIns="0" rIns="0" bIns="0" rtlCol="0">
            <a:spAutoFit/>
          </a:bodyPr>
          <a:lstStyle/>
          <a:p>
            <a:pPr algn="ctr"/>
            <a:r>
              <a:rPr lang="en-US" sz="800"/>
              <a:t>VM1</a:t>
            </a:r>
            <a:endParaRPr lang="en-AU" sz="800"/>
          </a:p>
        </p:txBody>
      </p:sp>
      <p:sp>
        <p:nvSpPr>
          <p:cNvPr id="77" name="TextBox 76">
            <a:extLst>
              <a:ext uri="{FF2B5EF4-FFF2-40B4-BE49-F238E27FC236}">
                <a16:creationId xmlns:a16="http://schemas.microsoft.com/office/drawing/2014/main" id="{FC2F52C6-09B7-4BB5-ADDE-AB9C12A90306}"/>
              </a:ext>
            </a:extLst>
          </p:cNvPr>
          <p:cNvSpPr txBox="1"/>
          <p:nvPr/>
        </p:nvSpPr>
        <p:spPr>
          <a:xfrm>
            <a:off x="7288245" y="1219191"/>
            <a:ext cx="304800" cy="123111"/>
          </a:xfrm>
          <a:prstGeom prst="rect">
            <a:avLst/>
          </a:prstGeom>
          <a:noFill/>
        </p:spPr>
        <p:txBody>
          <a:bodyPr wrap="square" lIns="0" tIns="0" rIns="0" bIns="0" rtlCol="0">
            <a:spAutoFit/>
          </a:bodyPr>
          <a:lstStyle/>
          <a:p>
            <a:pPr algn="ctr"/>
            <a:r>
              <a:rPr lang="en-US" sz="800"/>
              <a:t>VM2</a:t>
            </a:r>
            <a:endParaRPr lang="en-AU" sz="800"/>
          </a:p>
        </p:txBody>
      </p:sp>
      <p:sp>
        <p:nvSpPr>
          <p:cNvPr id="78" name="TextBox 77">
            <a:extLst>
              <a:ext uri="{FF2B5EF4-FFF2-40B4-BE49-F238E27FC236}">
                <a16:creationId xmlns:a16="http://schemas.microsoft.com/office/drawing/2014/main" id="{876AC897-FABB-49EE-A69E-5CA3AF3EBE25}"/>
              </a:ext>
            </a:extLst>
          </p:cNvPr>
          <p:cNvSpPr txBox="1"/>
          <p:nvPr/>
        </p:nvSpPr>
        <p:spPr>
          <a:xfrm>
            <a:off x="7945696" y="1213543"/>
            <a:ext cx="304800" cy="123111"/>
          </a:xfrm>
          <a:prstGeom prst="rect">
            <a:avLst/>
          </a:prstGeom>
          <a:noFill/>
        </p:spPr>
        <p:txBody>
          <a:bodyPr wrap="square" lIns="0" tIns="0" rIns="0" bIns="0" rtlCol="0">
            <a:spAutoFit/>
          </a:bodyPr>
          <a:lstStyle/>
          <a:p>
            <a:pPr algn="ctr"/>
            <a:r>
              <a:rPr lang="en-US" sz="800"/>
              <a:t>VM3</a:t>
            </a:r>
            <a:endParaRPr lang="en-AU" sz="800"/>
          </a:p>
        </p:txBody>
      </p:sp>
      <p:sp>
        <p:nvSpPr>
          <p:cNvPr id="79" name="TextBox 78">
            <a:extLst>
              <a:ext uri="{FF2B5EF4-FFF2-40B4-BE49-F238E27FC236}">
                <a16:creationId xmlns:a16="http://schemas.microsoft.com/office/drawing/2014/main" id="{5DB0A8E9-C2B3-4A5A-89C7-E4BA581B73F2}"/>
              </a:ext>
            </a:extLst>
          </p:cNvPr>
          <p:cNvSpPr txBox="1"/>
          <p:nvPr/>
        </p:nvSpPr>
        <p:spPr>
          <a:xfrm>
            <a:off x="6418492" y="4219485"/>
            <a:ext cx="2035175" cy="169277"/>
          </a:xfrm>
          <a:prstGeom prst="rect">
            <a:avLst/>
          </a:prstGeom>
          <a:noFill/>
        </p:spPr>
        <p:txBody>
          <a:bodyPr wrap="square" lIns="0" tIns="0" rIns="0" bIns="0" rtlCol="0">
            <a:spAutoFit/>
          </a:bodyPr>
          <a:lstStyle/>
          <a:p>
            <a:pPr algn="ctr"/>
            <a:r>
              <a:rPr lang="en-US" sz="1100">
                <a:solidFill>
                  <a:schemeClr val="bg1"/>
                </a:solidFill>
              </a:rPr>
              <a:t>Containers on VMs</a:t>
            </a:r>
            <a:endParaRPr lang="en-AU" sz="1100">
              <a:solidFill>
                <a:schemeClr val="bg1"/>
              </a:solidFill>
            </a:endParaRPr>
          </a:p>
        </p:txBody>
      </p:sp>
      <p:sp>
        <p:nvSpPr>
          <p:cNvPr id="80" name="Rectangle 79">
            <a:extLst>
              <a:ext uri="{FF2B5EF4-FFF2-40B4-BE49-F238E27FC236}">
                <a16:creationId xmlns:a16="http://schemas.microsoft.com/office/drawing/2014/main" id="{43E6B4F9-FD63-4914-B56B-48E2972894FF}"/>
              </a:ext>
            </a:extLst>
          </p:cNvPr>
          <p:cNvSpPr/>
          <p:nvPr/>
        </p:nvSpPr>
        <p:spPr>
          <a:xfrm>
            <a:off x="7151545" y="1936082"/>
            <a:ext cx="569070" cy="238297"/>
          </a:xfrm>
          <a:prstGeom prst="rect">
            <a:avLst/>
          </a:prstGeom>
          <a:solidFill>
            <a:schemeClr val="bg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Container Engine</a:t>
            </a:r>
            <a:endParaRPr lang="en-AU" sz="700">
              <a:solidFill>
                <a:schemeClr val="tx2"/>
              </a:solidFill>
            </a:endParaRPr>
          </a:p>
        </p:txBody>
      </p:sp>
      <p:sp>
        <p:nvSpPr>
          <p:cNvPr id="81" name="Rectangle 80">
            <a:extLst>
              <a:ext uri="{FF2B5EF4-FFF2-40B4-BE49-F238E27FC236}">
                <a16:creationId xmlns:a16="http://schemas.microsoft.com/office/drawing/2014/main" id="{16CD577C-D33D-418B-9BF3-99CD86189A3A}"/>
              </a:ext>
            </a:extLst>
          </p:cNvPr>
          <p:cNvSpPr/>
          <p:nvPr/>
        </p:nvSpPr>
        <p:spPr>
          <a:xfrm>
            <a:off x="6498659" y="1937844"/>
            <a:ext cx="569070" cy="238297"/>
          </a:xfrm>
          <a:prstGeom prst="rect">
            <a:avLst/>
          </a:prstGeom>
          <a:solidFill>
            <a:schemeClr val="bg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Container Engine</a:t>
            </a:r>
            <a:endParaRPr lang="en-AU" sz="700">
              <a:solidFill>
                <a:schemeClr val="tx2"/>
              </a:solidFill>
            </a:endParaRPr>
          </a:p>
        </p:txBody>
      </p:sp>
      <p:sp>
        <p:nvSpPr>
          <p:cNvPr id="82" name="Rectangle 81">
            <a:extLst>
              <a:ext uri="{FF2B5EF4-FFF2-40B4-BE49-F238E27FC236}">
                <a16:creationId xmlns:a16="http://schemas.microsoft.com/office/drawing/2014/main" id="{4AC8A102-DFF1-4301-AA08-6BA48A642CF4}"/>
              </a:ext>
            </a:extLst>
          </p:cNvPr>
          <p:cNvSpPr/>
          <p:nvPr/>
        </p:nvSpPr>
        <p:spPr>
          <a:xfrm>
            <a:off x="7808518" y="1936082"/>
            <a:ext cx="575022" cy="238297"/>
          </a:xfrm>
          <a:prstGeom prst="rect">
            <a:avLst/>
          </a:prstGeom>
          <a:solidFill>
            <a:schemeClr val="bg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Container Engine</a:t>
            </a:r>
            <a:endParaRPr lang="en-AU" sz="700">
              <a:solidFill>
                <a:schemeClr val="tx2"/>
              </a:solidFill>
            </a:endParaRPr>
          </a:p>
        </p:txBody>
      </p:sp>
      <p:sp>
        <p:nvSpPr>
          <p:cNvPr id="83" name="Rectangle 82">
            <a:extLst>
              <a:ext uri="{FF2B5EF4-FFF2-40B4-BE49-F238E27FC236}">
                <a16:creationId xmlns:a16="http://schemas.microsoft.com/office/drawing/2014/main" id="{AA4DE2BF-D937-4BF9-95FA-AB04CF827AD7}"/>
              </a:ext>
            </a:extLst>
          </p:cNvPr>
          <p:cNvSpPr/>
          <p:nvPr/>
        </p:nvSpPr>
        <p:spPr>
          <a:xfrm>
            <a:off x="6795458" y="1667831"/>
            <a:ext cx="274320"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84" name="Rectangle 83">
            <a:extLst>
              <a:ext uri="{FF2B5EF4-FFF2-40B4-BE49-F238E27FC236}">
                <a16:creationId xmlns:a16="http://schemas.microsoft.com/office/drawing/2014/main" id="{2CE2F1B4-FF53-40B0-A679-C2407DD9238B}"/>
              </a:ext>
            </a:extLst>
          </p:cNvPr>
          <p:cNvSpPr/>
          <p:nvPr/>
        </p:nvSpPr>
        <p:spPr>
          <a:xfrm>
            <a:off x="6797507" y="1390279"/>
            <a:ext cx="270222"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2</a:t>
            </a:r>
            <a:endParaRPr lang="en-AU" sz="600">
              <a:solidFill>
                <a:schemeClr val="tx2"/>
              </a:solidFill>
            </a:endParaRPr>
          </a:p>
        </p:txBody>
      </p:sp>
      <p:sp>
        <p:nvSpPr>
          <p:cNvPr id="85" name="Rectangle 84">
            <a:extLst>
              <a:ext uri="{FF2B5EF4-FFF2-40B4-BE49-F238E27FC236}">
                <a16:creationId xmlns:a16="http://schemas.microsoft.com/office/drawing/2014/main" id="{6B111E5F-4D36-4B35-943C-227D8F78F7F1}"/>
              </a:ext>
            </a:extLst>
          </p:cNvPr>
          <p:cNvSpPr/>
          <p:nvPr/>
        </p:nvSpPr>
        <p:spPr>
          <a:xfrm>
            <a:off x="7150763" y="1667831"/>
            <a:ext cx="274320"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86" name="Rectangle 85">
            <a:extLst>
              <a:ext uri="{FF2B5EF4-FFF2-40B4-BE49-F238E27FC236}">
                <a16:creationId xmlns:a16="http://schemas.microsoft.com/office/drawing/2014/main" id="{99E80D67-BA5D-4A88-B085-DE1717870010}"/>
              </a:ext>
            </a:extLst>
          </p:cNvPr>
          <p:cNvSpPr/>
          <p:nvPr/>
        </p:nvSpPr>
        <p:spPr>
          <a:xfrm>
            <a:off x="7150763" y="1394150"/>
            <a:ext cx="274320"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3</a:t>
            </a:r>
            <a:endParaRPr lang="en-AU" sz="600">
              <a:solidFill>
                <a:schemeClr val="tx2"/>
              </a:solidFill>
            </a:endParaRPr>
          </a:p>
        </p:txBody>
      </p:sp>
      <p:sp>
        <p:nvSpPr>
          <p:cNvPr id="87" name="Rectangle 86">
            <a:extLst>
              <a:ext uri="{FF2B5EF4-FFF2-40B4-BE49-F238E27FC236}">
                <a16:creationId xmlns:a16="http://schemas.microsoft.com/office/drawing/2014/main" id="{0E0DE49B-C596-465D-8424-5764E605984F}"/>
              </a:ext>
            </a:extLst>
          </p:cNvPr>
          <p:cNvSpPr/>
          <p:nvPr/>
        </p:nvSpPr>
        <p:spPr>
          <a:xfrm>
            <a:off x="7448344" y="1667831"/>
            <a:ext cx="270222"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88" name="Rectangle 87">
            <a:extLst>
              <a:ext uri="{FF2B5EF4-FFF2-40B4-BE49-F238E27FC236}">
                <a16:creationId xmlns:a16="http://schemas.microsoft.com/office/drawing/2014/main" id="{945E4624-2E33-4BED-8CDC-72E96C0B8F6E}"/>
              </a:ext>
            </a:extLst>
          </p:cNvPr>
          <p:cNvSpPr/>
          <p:nvPr/>
        </p:nvSpPr>
        <p:spPr>
          <a:xfrm>
            <a:off x="7450393" y="1390279"/>
            <a:ext cx="268173"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2</a:t>
            </a:r>
            <a:endParaRPr lang="en-AU" sz="600">
              <a:solidFill>
                <a:schemeClr val="tx2"/>
              </a:solidFill>
            </a:endParaRPr>
          </a:p>
        </p:txBody>
      </p:sp>
      <p:sp>
        <p:nvSpPr>
          <p:cNvPr id="89" name="Rectangle 88">
            <a:extLst>
              <a:ext uri="{FF2B5EF4-FFF2-40B4-BE49-F238E27FC236}">
                <a16:creationId xmlns:a16="http://schemas.microsoft.com/office/drawing/2014/main" id="{E641E362-7C7B-42D5-A10E-5241F41327A4}"/>
              </a:ext>
            </a:extLst>
          </p:cNvPr>
          <p:cNvSpPr/>
          <p:nvPr/>
        </p:nvSpPr>
        <p:spPr>
          <a:xfrm>
            <a:off x="7807736" y="1667950"/>
            <a:ext cx="274320"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90" name="Rectangle 89">
            <a:extLst>
              <a:ext uri="{FF2B5EF4-FFF2-40B4-BE49-F238E27FC236}">
                <a16:creationId xmlns:a16="http://schemas.microsoft.com/office/drawing/2014/main" id="{58EC90C7-FD9E-4717-A87A-E633E3FDED6E}"/>
              </a:ext>
            </a:extLst>
          </p:cNvPr>
          <p:cNvSpPr/>
          <p:nvPr/>
        </p:nvSpPr>
        <p:spPr>
          <a:xfrm>
            <a:off x="7807736" y="1394269"/>
            <a:ext cx="274320"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1</a:t>
            </a:r>
            <a:endParaRPr lang="en-AU" sz="600">
              <a:solidFill>
                <a:schemeClr val="tx2"/>
              </a:solidFill>
            </a:endParaRPr>
          </a:p>
        </p:txBody>
      </p:sp>
      <p:sp>
        <p:nvSpPr>
          <p:cNvPr id="91" name="Rectangle 90">
            <a:extLst>
              <a:ext uri="{FF2B5EF4-FFF2-40B4-BE49-F238E27FC236}">
                <a16:creationId xmlns:a16="http://schemas.microsoft.com/office/drawing/2014/main" id="{E2FF0FE5-9B76-436E-B911-49F69103F45C}"/>
              </a:ext>
            </a:extLst>
          </p:cNvPr>
          <p:cNvSpPr/>
          <p:nvPr/>
        </p:nvSpPr>
        <p:spPr>
          <a:xfrm>
            <a:off x="8105316" y="1667950"/>
            <a:ext cx="278223"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92" name="Rectangle 91">
            <a:extLst>
              <a:ext uri="{FF2B5EF4-FFF2-40B4-BE49-F238E27FC236}">
                <a16:creationId xmlns:a16="http://schemas.microsoft.com/office/drawing/2014/main" id="{336CF051-1911-4136-B24F-25DF2BFD35C3}"/>
              </a:ext>
            </a:extLst>
          </p:cNvPr>
          <p:cNvSpPr/>
          <p:nvPr/>
        </p:nvSpPr>
        <p:spPr>
          <a:xfrm>
            <a:off x="8107366" y="1390398"/>
            <a:ext cx="274320"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3</a:t>
            </a:r>
            <a:endParaRPr lang="en-AU" sz="600">
              <a:solidFill>
                <a:schemeClr val="tx2"/>
              </a:solidFill>
            </a:endParaRPr>
          </a:p>
        </p:txBody>
      </p:sp>
    </p:spTree>
    <p:extLst>
      <p:ext uri="{BB962C8B-B14F-4D97-AF65-F5344CB8AC3E}">
        <p14:creationId xmlns:p14="http://schemas.microsoft.com/office/powerpoint/2010/main" val="3648271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5F74-D6FF-473B-8C63-24F157A2B81A}"/>
              </a:ext>
            </a:extLst>
          </p:cNvPr>
          <p:cNvSpPr>
            <a:spLocks noGrp="1"/>
          </p:cNvSpPr>
          <p:nvPr>
            <p:ph type="title"/>
          </p:nvPr>
        </p:nvSpPr>
        <p:spPr/>
        <p:txBody>
          <a:bodyPr/>
          <a:lstStyle/>
          <a:p>
            <a:r>
              <a:rPr lang="en-AU"/>
              <a:t>Next Generation Virtualisation</a:t>
            </a:r>
          </a:p>
        </p:txBody>
      </p:sp>
      <p:sp>
        <p:nvSpPr>
          <p:cNvPr id="34" name="Rectangle 33">
            <a:extLst>
              <a:ext uri="{FF2B5EF4-FFF2-40B4-BE49-F238E27FC236}">
                <a16:creationId xmlns:a16="http://schemas.microsoft.com/office/drawing/2014/main" id="{99BEA7F6-EC83-4DA5-AF92-0BA35193F90B}"/>
              </a:ext>
            </a:extLst>
          </p:cNvPr>
          <p:cNvSpPr/>
          <p:nvPr/>
        </p:nvSpPr>
        <p:spPr>
          <a:xfrm>
            <a:off x="777586" y="3462098"/>
            <a:ext cx="1939637" cy="585354"/>
          </a:xfrm>
          <a:prstGeom prst="rect">
            <a:avLst/>
          </a:prstGeom>
          <a:solidFill>
            <a:srgbClr val="58595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pic>
        <p:nvPicPr>
          <p:cNvPr id="35" name="Picture 34" descr="computers8.png">
            <a:extLst>
              <a:ext uri="{FF2B5EF4-FFF2-40B4-BE49-F238E27FC236}">
                <a16:creationId xmlns:a16="http://schemas.microsoft.com/office/drawing/2014/main" id="{FCE6BE4C-5F8D-464D-9481-B316F83263F4}"/>
              </a:ext>
            </a:extLst>
          </p:cNvPr>
          <p:cNvPicPr>
            <a:picLocks noChangeAspect="1"/>
          </p:cNvPicPr>
          <p:nvPr/>
        </p:nvPicPr>
        <p:blipFill>
          <a:blip r:embed="rId2">
            <a:lum bright="70000" contrast="-70000"/>
            <a:extLst>
              <a:ext uri="{28A0092B-C50C-407E-A947-70E740481C1C}">
                <a14:useLocalDpi xmlns:a14="http://schemas.microsoft.com/office/drawing/2010/main"/>
              </a:ext>
            </a:extLst>
          </a:blip>
          <a:stretch>
            <a:fillRect/>
          </a:stretch>
        </p:blipFill>
        <p:spPr>
          <a:xfrm>
            <a:off x="993790" y="3565795"/>
            <a:ext cx="301752" cy="301752"/>
          </a:xfrm>
          <a:prstGeom prst="rect">
            <a:avLst/>
          </a:prstGeom>
        </p:spPr>
      </p:pic>
      <p:pic>
        <p:nvPicPr>
          <p:cNvPr id="36" name="Picture 35" descr="stack22.png">
            <a:extLst>
              <a:ext uri="{FF2B5EF4-FFF2-40B4-BE49-F238E27FC236}">
                <a16:creationId xmlns:a16="http://schemas.microsoft.com/office/drawing/2014/main" id="{27B2B3A3-B2E8-4A0A-9EB4-8AA4DF5AD831}"/>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1596528" y="3565795"/>
            <a:ext cx="301752" cy="301752"/>
          </a:xfrm>
          <a:prstGeom prst="rect">
            <a:avLst/>
          </a:prstGeom>
        </p:spPr>
      </p:pic>
      <p:pic>
        <p:nvPicPr>
          <p:cNvPr id="37" name="Picture 36" descr="computers30.png">
            <a:extLst>
              <a:ext uri="{FF2B5EF4-FFF2-40B4-BE49-F238E27FC236}">
                <a16:creationId xmlns:a16="http://schemas.microsoft.com/office/drawing/2014/main" id="{488D31FD-A687-46DE-9E06-37B85EB9E1F9}"/>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2198501" y="3565795"/>
            <a:ext cx="301752" cy="301752"/>
          </a:xfrm>
          <a:prstGeom prst="rect">
            <a:avLst/>
          </a:prstGeom>
        </p:spPr>
      </p:pic>
      <p:sp>
        <p:nvSpPr>
          <p:cNvPr id="38" name="TextBox 37">
            <a:extLst>
              <a:ext uri="{FF2B5EF4-FFF2-40B4-BE49-F238E27FC236}">
                <a16:creationId xmlns:a16="http://schemas.microsoft.com/office/drawing/2014/main" id="{B131BAE3-C60C-4305-8AB2-A563597C573C}"/>
              </a:ext>
            </a:extLst>
          </p:cNvPr>
          <p:cNvSpPr txBox="1"/>
          <p:nvPr/>
        </p:nvSpPr>
        <p:spPr>
          <a:xfrm>
            <a:off x="1325810" y="3884058"/>
            <a:ext cx="843188" cy="153888"/>
          </a:xfrm>
          <a:prstGeom prst="rect">
            <a:avLst/>
          </a:prstGeom>
          <a:noFill/>
        </p:spPr>
        <p:txBody>
          <a:bodyPr wrap="square" lIns="0" tIns="0" rIns="0" bIns="0" rtlCol="0">
            <a:spAutoFit/>
          </a:bodyPr>
          <a:lstStyle/>
          <a:p>
            <a:pPr algn="ctr"/>
            <a:r>
              <a:rPr lang="en-US" sz="1000">
                <a:solidFill>
                  <a:schemeClr val="tx2">
                    <a:lumMod val="95000"/>
                  </a:schemeClr>
                </a:solidFill>
              </a:rPr>
              <a:t>Hardware</a:t>
            </a:r>
            <a:endParaRPr lang="en-AU" sz="1000">
              <a:solidFill>
                <a:schemeClr val="tx2">
                  <a:lumMod val="95000"/>
                </a:schemeClr>
              </a:solidFill>
            </a:endParaRPr>
          </a:p>
        </p:txBody>
      </p:sp>
      <p:sp>
        <p:nvSpPr>
          <p:cNvPr id="39" name="Rectangle 38">
            <a:extLst>
              <a:ext uri="{FF2B5EF4-FFF2-40B4-BE49-F238E27FC236}">
                <a16:creationId xmlns:a16="http://schemas.microsoft.com/office/drawing/2014/main" id="{CE20C846-183A-43D5-8FFE-5A1359494F77}"/>
              </a:ext>
            </a:extLst>
          </p:cNvPr>
          <p:cNvSpPr/>
          <p:nvPr/>
        </p:nvSpPr>
        <p:spPr>
          <a:xfrm>
            <a:off x="777586" y="3112270"/>
            <a:ext cx="1939637" cy="297980"/>
          </a:xfrm>
          <a:prstGeom prst="rect">
            <a:avLst/>
          </a:prstGeom>
          <a:solidFill>
            <a:schemeClr val="tx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lumMod val="95000"/>
                  </a:schemeClr>
                </a:solidFill>
              </a:rPr>
              <a:t>Host Operating System</a:t>
            </a:r>
            <a:endParaRPr lang="en-AU" sz="1000">
              <a:solidFill>
                <a:schemeClr val="tx2">
                  <a:lumMod val="95000"/>
                </a:schemeClr>
              </a:solidFill>
            </a:endParaRPr>
          </a:p>
        </p:txBody>
      </p:sp>
      <p:sp>
        <p:nvSpPr>
          <p:cNvPr id="40" name="Rectangle 39">
            <a:extLst>
              <a:ext uri="{FF2B5EF4-FFF2-40B4-BE49-F238E27FC236}">
                <a16:creationId xmlns:a16="http://schemas.microsoft.com/office/drawing/2014/main" id="{113A39BB-25FB-4332-B155-2A6FD41F571F}"/>
              </a:ext>
            </a:extLst>
          </p:cNvPr>
          <p:cNvSpPr/>
          <p:nvPr/>
        </p:nvSpPr>
        <p:spPr>
          <a:xfrm>
            <a:off x="1418676" y="2762442"/>
            <a:ext cx="1298546" cy="297980"/>
          </a:xfrm>
          <a:prstGeom prst="rect">
            <a:avLst/>
          </a:prstGeom>
          <a:solidFill>
            <a:schemeClr val="bg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r>
              <a:rPr lang="en-US" sz="900">
                <a:solidFill>
                  <a:schemeClr val="tx2"/>
                </a:solidFill>
              </a:rPr>
              <a:t>Container Engine</a:t>
            </a:r>
            <a:endParaRPr lang="en-AU" sz="900">
              <a:solidFill>
                <a:schemeClr val="tx2"/>
              </a:solidFill>
            </a:endParaRPr>
          </a:p>
        </p:txBody>
      </p:sp>
      <p:sp>
        <p:nvSpPr>
          <p:cNvPr id="56" name="TextBox 55">
            <a:extLst>
              <a:ext uri="{FF2B5EF4-FFF2-40B4-BE49-F238E27FC236}">
                <a16:creationId xmlns:a16="http://schemas.microsoft.com/office/drawing/2014/main" id="{E0EE1AFF-0264-4B64-8811-CE02F36639D2}"/>
              </a:ext>
            </a:extLst>
          </p:cNvPr>
          <p:cNvSpPr txBox="1"/>
          <p:nvPr/>
        </p:nvSpPr>
        <p:spPr>
          <a:xfrm>
            <a:off x="726775" y="4204868"/>
            <a:ext cx="2035175" cy="169277"/>
          </a:xfrm>
          <a:prstGeom prst="rect">
            <a:avLst/>
          </a:prstGeom>
          <a:noFill/>
        </p:spPr>
        <p:txBody>
          <a:bodyPr wrap="square" lIns="0" tIns="0" rIns="0" bIns="0" rtlCol="0">
            <a:spAutoFit/>
          </a:bodyPr>
          <a:lstStyle/>
          <a:p>
            <a:pPr algn="ctr"/>
            <a:r>
              <a:rPr lang="en-US" sz="1100">
                <a:solidFill>
                  <a:schemeClr val="bg1"/>
                </a:solidFill>
              </a:rPr>
              <a:t>Containers &amp; VMs</a:t>
            </a:r>
            <a:endParaRPr lang="en-AU" sz="1100">
              <a:solidFill>
                <a:schemeClr val="bg1"/>
              </a:solidFill>
            </a:endParaRPr>
          </a:p>
        </p:txBody>
      </p:sp>
      <p:sp>
        <p:nvSpPr>
          <p:cNvPr id="93" name="Rectangle 92">
            <a:extLst>
              <a:ext uri="{FF2B5EF4-FFF2-40B4-BE49-F238E27FC236}">
                <a16:creationId xmlns:a16="http://schemas.microsoft.com/office/drawing/2014/main" id="{F15C765D-4DFC-47D4-BC30-01213F8162A0}"/>
              </a:ext>
            </a:extLst>
          </p:cNvPr>
          <p:cNvSpPr/>
          <p:nvPr/>
        </p:nvSpPr>
        <p:spPr>
          <a:xfrm>
            <a:off x="777585" y="2763878"/>
            <a:ext cx="614505" cy="297980"/>
          </a:xfrm>
          <a:prstGeom prst="rect">
            <a:avLst/>
          </a:prstGeom>
          <a:solidFill>
            <a:schemeClr val="tx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a:solidFill>
                  <a:schemeClr val="tx2"/>
                </a:solidFill>
              </a:rPr>
              <a:t>Hypervisor</a:t>
            </a:r>
            <a:endParaRPr lang="en-AU" sz="900">
              <a:solidFill>
                <a:schemeClr val="tx2"/>
              </a:solidFill>
            </a:endParaRPr>
          </a:p>
        </p:txBody>
      </p:sp>
      <p:sp>
        <p:nvSpPr>
          <p:cNvPr id="94" name="Rectangle 93">
            <a:extLst>
              <a:ext uri="{FF2B5EF4-FFF2-40B4-BE49-F238E27FC236}">
                <a16:creationId xmlns:a16="http://schemas.microsoft.com/office/drawing/2014/main" id="{0C53A8B3-1DB1-45C4-8A8B-62345AC2546A}"/>
              </a:ext>
            </a:extLst>
          </p:cNvPr>
          <p:cNvSpPr/>
          <p:nvPr/>
        </p:nvSpPr>
        <p:spPr>
          <a:xfrm>
            <a:off x="800489" y="1932083"/>
            <a:ext cx="576072" cy="77758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Guest OS</a:t>
            </a:r>
            <a:endParaRPr lang="en-AU" sz="700">
              <a:solidFill>
                <a:schemeClr val="tx2"/>
              </a:solidFill>
            </a:endParaRPr>
          </a:p>
        </p:txBody>
      </p:sp>
      <p:sp>
        <p:nvSpPr>
          <p:cNvPr id="95" name="Rectangle 94">
            <a:extLst>
              <a:ext uri="{FF2B5EF4-FFF2-40B4-BE49-F238E27FC236}">
                <a16:creationId xmlns:a16="http://schemas.microsoft.com/office/drawing/2014/main" id="{95D4DB64-04BB-4BAB-BF7D-DAA040E34F6F}"/>
              </a:ext>
            </a:extLst>
          </p:cNvPr>
          <p:cNvSpPr/>
          <p:nvPr/>
        </p:nvSpPr>
        <p:spPr>
          <a:xfrm>
            <a:off x="778554" y="1362371"/>
            <a:ext cx="614505" cy="1361227"/>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96" name="Rectangle 95">
            <a:extLst>
              <a:ext uri="{FF2B5EF4-FFF2-40B4-BE49-F238E27FC236}">
                <a16:creationId xmlns:a16="http://schemas.microsoft.com/office/drawing/2014/main" id="{B176F3B7-A469-40D8-8F09-54D42394FF0A}"/>
              </a:ext>
            </a:extLst>
          </p:cNvPr>
          <p:cNvSpPr/>
          <p:nvPr/>
        </p:nvSpPr>
        <p:spPr>
          <a:xfrm>
            <a:off x="800489" y="1658402"/>
            <a:ext cx="576072"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Bins/Libs</a:t>
            </a:r>
            <a:endParaRPr lang="en-AU" sz="700">
              <a:solidFill>
                <a:schemeClr val="tx2"/>
              </a:solidFill>
            </a:endParaRPr>
          </a:p>
        </p:txBody>
      </p:sp>
      <p:sp>
        <p:nvSpPr>
          <p:cNvPr id="97" name="Rectangle 96">
            <a:extLst>
              <a:ext uri="{FF2B5EF4-FFF2-40B4-BE49-F238E27FC236}">
                <a16:creationId xmlns:a16="http://schemas.microsoft.com/office/drawing/2014/main" id="{2DAF76B0-C98F-49CC-9B23-F35FBE9C8BF6}"/>
              </a:ext>
            </a:extLst>
          </p:cNvPr>
          <p:cNvSpPr/>
          <p:nvPr/>
        </p:nvSpPr>
        <p:spPr>
          <a:xfrm>
            <a:off x="800489" y="1384721"/>
            <a:ext cx="576072"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2"/>
                </a:solidFill>
              </a:rPr>
              <a:t>App 1</a:t>
            </a:r>
            <a:endParaRPr lang="en-AU" sz="700">
              <a:solidFill>
                <a:schemeClr val="tx2"/>
              </a:solidFill>
            </a:endParaRPr>
          </a:p>
        </p:txBody>
      </p:sp>
      <p:sp>
        <p:nvSpPr>
          <p:cNvPr id="98" name="TextBox 97">
            <a:extLst>
              <a:ext uri="{FF2B5EF4-FFF2-40B4-BE49-F238E27FC236}">
                <a16:creationId xmlns:a16="http://schemas.microsoft.com/office/drawing/2014/main" id="{B400029F-56EA-4DE0-A700-1AAD7914D3D9}"/>
              </a:ext>
            </a:extLst>
          </p:cNvPr>
          <p:cNvSpPr txBox="1"/>
          <p:nvPr/>
        </p:nvSpPr>
        <p:spPr>
          <a:xfrm>
            <a:off x="933406" y="1209762"/>
            <a:ext cx="304800" cy="123111"/>
          </a:xfrm>
          <a:prstGeom prst="rect">
            <a:avLst/>
          </a:prstGeom>
          <a:noFill/>
        </p:spPr>
        <p:txBody>
          <a:bodyPr wrap="square" lIns="0" tIns="0" rIns="0" bIns="0" rtlCol="0">
            <a:spAutoFit/>
          </a:bodyPr>
          <a:lstStyle/>
          <a:p>
            <a:pPr algn="ctr"/>
            <a:r>
              <a:rPr lang="en-US" sz="800"/>
              <a:t>VM1</a:t>
            </a:r>
            <a:endParaRPr lang="en-AU" sz="800"/>
          </a:p>
        </p:txBody>
      </p:sp>
      <p:sp>
        <p:nvSpPr>
          <p:cNvPr id="107" name="Rectangle 106">
            <a:extLst>
              <a:ext uri="{FF2B5EF4-FFF2-40B4-BE49-F238E27FC236}">
                <a16:creationId xmlns:a16="http://schemas.microsoft.com/office/drawing/2014/main" id="{87334051-0A84-4F72-859C-3E5480695435}"/>
              </a:ext>
            </a:extLst>
          </p:cNvPr>
          <p:cNvSpPr/>
          <p:nvPr/>
        </p:nvSpPr>
        <p:spPr>
          <a:xfrm>
            <a:off x="1435650" y="2443010"/>
            <a:ext cx="274320"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108" name="Rectangle 107">
            <a:extLst>
              <a:ext uri="{FF2B5EF4-FFF2-40B4-BE49-F238E27FC236}">
                <a16:creationId xmlns:a16="http://schemas.microsoft.com/office/drawing/2014/main" id="{F4D9E8B1-16DD-41D5-AB39-852FEEEBCDE1}"/>
              </a:ext>
            </a:extLst>
          </p:cNvPr>
          <p:cNvSpPr/>
          <p:nvPr/>
        </p:nvSpPr>
        <p:spPr>
          <a:xfrm>
            <a:off x="1435650" y="2169329"/>
            <a:ext cx="274320"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3</a:t>
            </a:r>
            <a:endParaRPr lang="en-AU" sz="600">
              <a:solidFill>
                <a:schemeClr val="tx2"/>
              </a:solidFill>
            </a:endParaRPr>
          </a:p>
        </p:txBody>
      </p:sp>
      <p:sp>
        <p:nvSpPr>
          <p:cNvPr id="109" name="Rectangle 108">
            <a:extLst>
              <a:ext uri="{FF2B5EF4-FFF2-40B4-BE49-F238E27FC236}">
                <a16:creationId xmlns:a16="http://schemas.microsoft.com/office/drawing/2014/main" id="{C635031F-CAF0-4B48-85EC-FC15570955E8}"/>
              </a:ext>
            </a:extLst>
          </p:cNvPr>
          <p:cNvSpPr/>
          <p:nvPr/>
        </p:nvSpPr>
        <p:spPr>
          <a:xfrm>
            <a:off x="1776283" y="2443010"/>
            <a:ext cx="270222"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110" name="Rectangle 109">
            <a:extLst>
              <a:ext uri="{FF2B5EF4-FFF2-40B4-BE49-F238E27FC236}">
                <a16:creationId xmlns:a16="http://schemas.microsoft.com/office/drawing/2014/main" id="{4635574C-A9C5-45E8-A74A-855442880F8E}"/>
              </a:ext>
            </a:extLst>
          </p:cNvPr>
          <p:cNvSpPr/>
          <p:nvPr/>
        </p:nvSpPr>
        <p:spPr>
          <a:xfrm>
            <a:off x="1778332" y="2165458"/>
            <a:ext cx="268173"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2</a:t>
            </a:r>
            <a:endParaRPr lang="en-AU" sz="600">
              <a:solidFill>
                <a:schemeClr val="tx2"/>
              </a:solidFill>
            </a:endParaRPr>
          </a:p>
        </p:txBody>
      </p:sp>
      <p:sp>
        <p:nvSpPr>
          <p:cNvPr id="111" name="Rectangle 110">
            <a:extLst>
              <a:ext uri="{FF2B5EF4-FFF2-40B4-BE49-F238E27FC236}">
                <a16:creationId xmlns:a16="http://schemas.microsoft.com/office/drawing/2014/main" id="{82224C73-0090-42C3-8DD1-BAA0D25E8E2B}"/>
              </a:ext>
            </a:extLst>
          </p:cNvPr>
          <p:cNvSpPr/>
          <p:nvPr/>
        </p:nvSpPr>
        <p:spPr>
          <a:xfrm>
            <a:off x="2105569" y="2439472"/>
            <a:ext cx="274320"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112" name="Rectangle 111">
            <a:extLst>
              <a:ext uri="{FF2B5EF4-FFF2-40B4-BE49-F238E27FC236}">
                <a16:creationId xmlns:a16="http://schemas.microsoft.com/office/drawing/2014/main" id="{39A8244D-19DD-4338-AC79-9B18B184A3AB}"/>
              </a:ext>
            </a:extLst>
          </p:cNvPr>
          <p:cNvSpPr/>
          <p:nvPr/>
        </p:nvSpPr>
        <p:spPr>
          <a:xfrm>
            <a:off x="2105569" y="2165791"/>
            <a:ext cx="274320"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3</a:t>
            </a:r>
            <a:endParaRPr lang="en-AU" sz="600">
              <a:solidFill>
                <a:schemeClr val="tx2"/>
              </a:solidFill>
            </a:endParaRPr>
          </a:p>
        </p:txBody>
      </p:sp>
      <p:sp>
        <p:nvSpPr>
          <p:cNvPr id="113" name="Rectangle 112">
            <a:extLst>
              <a:ext uri="{FF2B5EF4-FFF2-40B4-BE49-F238E27FC236}">
                <a16:creationId xmlns:a16="http://schemas.microsoft.com/office/drawing/2014/main" id="{CD38047B-3629-4786-B093-41D0BAA5296E}"/>
              </a:ext>
            </a:extLst>
          </p:cNvPr>
          <p:cNvSpPr/>
          <p:nvPr/>
        </p:nvSpPr>
        <p:spPr>
          <a:xfrm>
            <a:off x="2435468" y="2441575"/>
            <a:ext cx="270222"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Bins/</a:t>
            </a:r>
            <a:br>
              <a:rPr lang="en-US" sz="600">
                <a:solidFill>
                  <a:schemeClr val="tx2"/>
                </a:solidFill>
              </a:rPr>
            </a:br>
            <a:r>
              <a:rPr lang="en-US" sz="600">
                <a:solidFill>
                  <a:schemeClr val="tx2"/>
                </a:solidFill>
              </a:rPr>
              <a:t>Libs</a:t>
            </a:r>
            <a:endParaRPr lang="en-AU" sz="600">
              <a:solidFill>
                <a:schemeClr val="tx2"/>
              </a:solidFill>
            </a:endParaRPr>
          </a:p>
        </p:txBody>
      </p:sp>
      <p:sp>
        <p:nvSpPr>
          <p:cNvPr id="114" name="Rectangle 113">
            <a:extLst>
              <a:ext uri="{FF2B5EF4-FFF2-40B4-BE49-F238E27FC236}">
                <a16:creationId xmlns:a16="http://schemas.microsoft.com/office/drawing/2014/main" id="{7C916272-8750-4F43-A813-9A7791499177}"/>
              </a:ext>
            </a:extLst>
          </p:cNvPr>
          <p:cNvSpPr/>
          <p:nvPr/>
        </p:nvSpPr>
        <p:spPr>
          <a:xfrm>
            <a:off x="2437517" y="2167487"/>
            <a:ext cx="268173"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a:solidFill>
                  <a:schemeClr val="tx2"/>
                </a:solidFill>
              </a:rPr>
              <a:t>App 2</a:t>
            </a:r>
            <a:endParaRPr lang="en-AU" sz="600">
              <a:solidFill>
                <a:schemeClr val="tx2"/>
              </a:solidFill>
            </a:endParaRPr>
          </a:p>
        </p:txBody>
      </p:sp>
      <p:sp>
        <p:nvSpPr>
          <p:cNvPr id="115" name="Rectangle 114">
            <a:extLst>
              <a:ext uri="{FF2B5EF4-FFF2-40B4-BE49-F238E27FC236}">
                <a16:creationId xmlns:a16="http://schemas.microsoft.com/office/drawing/2014/main" id="{F86C8FB6-1025-48CC-940B-57F726BFE43E}"/>
              </a:ext>
            </a:extLst>
          </p:cNvPr>
          <p:cNvSpPr/>
          <p:nvPr/>
        </p:nvSpPr>
        <p:spPr>
          <a:xfrm>
            <a:off x="1418676" y="2135526"/>
            <a:ext cx="311092"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116" name="Rectangle 115">
            <a:extLst>
              <a:ext uri="{FF2B5EF4-FFF2-40B4-BE49-F238E27FC236}">
                <a16:creationId xmlns:a16="http://schemas.microsoft.com/office/drawing/2014/main" id="{74C3D1FD-F8DD-4DFA-ACF7-D913F3923BF0}"/>
              </a:ext>
            </a:extLst>
          </p:cNvPr>
          <p:cNvSpPr/>
          <p:nvPr/>
        </p:nvSpPr>
        <p:spPr>
          <a:xfrm>
            <a:off x="1754370" y="2135526"/>
            <a:ext cx="311092"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117" name="Rectangle 116">
            <a:extLst>
              <a:ext uri="{FF2B5EF4-FFF2-40B4-BE49-F238E27FC236}">
                <a16:creationId xmlns:a16="http://schemas.microsoft.com/office/drawing/2014/main" id="{A8632A79-DC70-4F06-B24E-4AE112B0CACE}"/>
              </a:ext>
            </a:extLst>
          </p:cNvPr>
          <p:cNvSpPr/>
          <p:nvPr/>
        </p:nvSpPr>
        <p:spPr>
          <a:xfrm>
            <a:off x="2089167" y="2135526"/>
            <a:ext cx="311092"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118" name="Rectangle 117">
            <a:extLst>
              <a:ext uri="{FF2B5EF4-FFF2-40B4-BE49-F238E27FC236}">
                <a16:creationId xmlns:a16="http://schemas.microsoft.com/office/drawing/2014/main" id="{A0A5E1B3-EC10-4367-B971-F265EFA1D7E2}"/>
              </a:ext>
            </a:extLst>
          </p:cNvPr>
          <p:cNvSpPr/>
          <p:nvPr/>
        </p:nvSpPr>
        <p:spPr>
          <a:xfrm>
            <a:off x="2422194" y="2135526"/>
            <a:ext cx="295028"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a:solidFill>
                <a:schemeClr val="bg2"/>
              </a:solidFill>
            </a:endParaRPr>
          </a:p>
        </p:txBody>
      </p:sp>
      <p:sp>
        <p:nvSpPr>
          <p:cNvPr id="119" name="TextBox 118">
            <a:extLst>
              <a:ext uri="{FF2B5EF4-FFF2-40B4-BE49-F238E27FC236}">
                <a16:creationId xmlns:a16="http://schemas.microsoft.com/office/drawing/2014/main" id="{B3454023-38A6-4B58-9486-497B83D7CF83}"/>
              </a:ext>
            </a:extLst>
          </p:cNvPr>
          <p:cNvSpPr txBox="1"/>
          <p:nvPr/>
        </p:nvSpPr>
        <p:spPr>
          <a:xfrm>
            <a:off x="1424968" y="1984146"/>
            <a:ext cx="304800" cy="123111"/>
          </a:xfrm>
          <a:prstGeom prst="rect">
            <a:avLst/>
          </a:prstGeom>
          <a:noFill/>
        </p:spPr>
        <p:txBody>
          <a:bodyPr wrap="square" lIns="0" tIns="0" rIns="0" bIns="0" rtlCol="0">
            <a:spAutoFit/>
          </a:bodyPr>
          <a:lstStyle/>
          <a:p>
            <a:pPr algn="ctr"/>
            <a:r>
              <a:rPr lang="en-US" sz="800"/>
              <a:t>C1</a:t>
            </a:r>
            <a:endParaRPr lang="en-AU" sz="800"/>
          </a:p>
        </p:txBody>
      </p:sp>
      <p:sp>
        <p:nvSpPr>
          <p:cNvPr id="120" name="TextBox 119">
            <a:extLst>
              <a:ext uri="{FF2B5EF4-FFF2-40B4-BE49-F238E27FC236}">
                <a16:creationId xmlns:a16="http://schemas.microsoft.com/office/drawing/2014/main" id="{B8EC3FFF-40F9-4EC6-B66D-3451D0CA475C}"/>
              </a:ext>
            </a:extLst>
          </p:cNvPr>
          <p:cNvSpPr txBox="1"/>
          <p:nvPr/>
        </p:nvSpPr>
        <p:spPr>
          <a:xfrm>
            <a:off x="1741705" y="1984626"/>
            <a:ext cx="304800" cy="123111"/>
          </a:xfrm>
          <a:prstGeom prst="rect">
            <a:avLst/>
          </a:prstGeom>
          <a:noFill/>
        </p:spPr>
        <p:txBody>
          <a:bodyPr wrap="square" lIns="0" tIns="0" rIns="0" bIns="0" rtlCol="0">
            <a:spAutoFit/>
          </a:bodyPr>
          <a:lstStyle/>
          <a:p>
            <a:pPr algn="ctr"/>
            <a:r>
              <a:rPr lang="en-US" sz="800"/>
              <a:t>C2</a:t>
            </a:r>
            <a:endParaRPr lang="en-AU" sz="800"/>
          </a:p>
        </p:txBody>
      </p:sp>
      <p:sp>
        <p:nvSpPr>
          <p:cNvPr id="121" name="TextBox 120">
            <a:extLst>
              <a:ext uri="{FF2B5EF4-FFF2-40B4-BE49-F238E27FC236}">
                <a16:creationId xmlns:a16="http://schemas.microsoft.com/office/drawing/2014/main" id="{213A2DA5-C716-4A2B-A175-8D6541383A5C}"/>
              </a:ext>
            </a:extLst>
          </p:cNvPr>
          <p:cNvSpPr txBox="1"/>
          <p:nvPr/>
        </p:nvSpPr>
        <p:spPr>
          <a:xfrm>
            <a:off x="2082511" y="1986033"/>
            <a:ext cx="304800" cy="123111"/>
          </a:xfrm>
          <a:prstGeom prst="rect">
            <a:avLst/>
          </a:prstGeom>
          <a:noFill/>
        </p:spPr>
        <p:txBody>
          <a:bodyPr wrap="square" lIns="0" tIns="0" rIns="0" bIns="0" rtlCol="0">
            <a:spAutoFit/>
          </a:bodyPr>
          <a:lstStyle/>
          <a:p>
            <a:pPr algn="ctr"/>
            <a:r>
              <a:rPr lang="en-US" sz="800"/>
              <a:t>C3</a:t>
            </a:r>
            <a:endParaRPr lang="en-AU" sz="800"/>
          </a:p>
        </p:txBody>
      </p:sp>
      <p:sp>
        <p:nvSpPr>
          <p:cNvPr id="122" name="TextBox 121">
            <a:extLst>
              <a:ext uri="{FF2B5EF4-FFF2-40B4-BE49-F238E27FC236}">
                <a16:creationId xmlns:a16="http://schemas.microsoft.com/office/drawing/2014/main" id="{D700E564-D635-46F5-B364-CA0E48A720B7}"/>
              </a:ext>
            </a:extLst>
          </p:cNvPr>
          <p:cNvSpPr txBox="1"/>
          <p:nvPr/>
        </p:nvSpPr>
        <p:spPr>
          <a:xfrm>
            <a:off x="2419220" y="1989063"/>
            <a:ext cx="304800" cy="123111"/>
          </a:xfrm>
          <a:prstGeom prst="rect">
            <a:avLst/>
          </a:prstGeom>
          <a:noFill/>
        </p:spPr>
        <p:txBody>
          <a:bodyPr wrap="square" lIns="0" tIns="0" rIns="0" bIns="0" rtlCol="0">
            <a:spAutoFit/>
          </a:bodyPr>
          <a:lstStyle/>
          <a:p>
            <a:pPr algn="ctr"/>
            <a:r>
              <a:rPr lang="en-US" sz="800"/>
              <a:t>C4</a:t>
            </a:r>
            <a:endParaRPr lang="en-AU" sz="800"/>
          </a:p>
        </p:txBody>
      </p:sp>
      <p:sp>
        <p:nvSpPr>
          <p:cNvPr id="3" name="TextBox 2">
            <a:extLst>
              <a:ext uri="{FF2B5EF4-FFF2-40B4-BE49-F238E27FC236}">
                <a16:creationId xmlns:a16="http://schemas.microsoft.com/office/drawing/2014/main" id="{5C90D512-9A1A-4039-993D-A93221239155}"/>
              </a:ext>
            </a:extLst>
          </p:cNvPr>
          <p:cNvSpPr txBox="1"/>
          <p:nvPr/>
        </p:nvSpPr>
        <p:spPr>
          <a:xfrm>
            <a:off x="3421939" y="1245345"/>
            <a:ext cx="5387628" cy="249299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AU" sz="1800"/>
              <a:t>Containers and VMs co-existing on the same infrastructure</a:t>
            </a:r>
          </a:p>
          <a:p>
            <a:pPr marL="285750" indent="-285750">
              <a:buFont typeface="Arial" panose="020B0604020202020204" pitchFamily="34" charset="0"/>
              <a:buChar char="•"/>
            </a:pPr>
            <a:endParaRPr lang="en-AU" sz="1800"/>
          </a:p>
          <a:p>
            <a:pPr marL="285750" indent="-285750">
              <a:buFont typeface="Arial" panose="020B0604020202020204" pitchFamily="34" charset="0"/>
              <a:buChar char="•"/>
            </a:pPr>
            <a:r>
              <a:rPr lang="en-AU" sz="1800"/>
              <a:t>Flexibility to leverage the host OS kernel or provide a guest OS if needed </a:t>
            </a:r>
            <a:endParaRPr lang="en-AU" sz="1400"/>
          </a:p>
          <a:p>
            <a:pPr marL="285750" indent="-285750">
              <a:buFont typeface="Arial" panose="020B0604020202020204" pitchFamily="34" charset="0"/>
              <a:buChar char="•"/>
            </a:pPr>
            <a:endParaRPr lang="en-AU" sz="1800"/>
          </a:p>
          <a:p>
            <a:pPr marL="285750" indent="-285750">
              <a:buFont typeface="Arial" panose="020B0604020202020204" pitchFamily="34" charset="0"/>
              <a:buChar char="•"/>
            </a:pPr>
            <a:r>
              <a:rPr lang="en-AU" sz="1800"/>
              <a:t>Maximises hardware utilization and provides additional application redundancy without increasing capacity requirements</a:t>
            </a:r>
            <a:endParaRPr lang="en-AU" sz="2400"/>
          </a:p>
        </p:txBody>
      </p:sp>
    </p:spTree>
    <p:extLst>
      <p:ext uri="{BB962C8B-B14F-4D97-AF65-F5344CB8AC3E}">
        <p14:creationId xmlns:p14="http://schemas.microsoft.com/office/powerpoint/2010/main" val="227670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0299CA-7CBB-4D69-A920-1CB1CBF8B8E6}"/>
              </a:ext>
            </a:extLst>
          </p:cNvPr>
          <p:cNvSpPr/>
          <p:nvPr/>
        </p:nvSpPr>
        <p:spPr>
          <a:xfrm>
            <a:off x="1" y="0"/>
            <a:ext cx="9144000" cy="5143500"/>
          </a:xfrm>
          <a:prstGeom prst="rect">
            <a:avLst/>
          </a:prstGeom>
          <a:solidFill>
            <a:schemeClr val="tx1">
              <a:alpha val="47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ctrTitle"/>
          </p:nvPr>
        </p:nvSpPr>
        <p:spPr>
          <a:xfrm>
            <a:off x="285749" y="1245334"/>
            <a:ext cx="8259041" cy="664797"/>
          </a:xfrm>
        </p:spPr>
        <p:txBody>
          <a:bodyPr/>
          <a:lstStyle/>
          <a:p>
            <a:r>
              <a:rPr lang="en-US" sz="4800"/>
              <a:t>Docker</a:t>
            </a:r>
          </a:p>
        </p:txBody>
      </p:sp>
      <p:sp>
        <p:nvSpPr>
          <p:cNvPr id="3" name="Subtitle 2"/>
          <p:cNvSpPr>
            <a:spLocks noGrp="1"/>
          </p:cNvSpPr>
          <p:nvPr>
            <p:ph type="subTitle" idx="1"/>
          </p:nvPr>
        </p:nvSpPr>
        <p:spPr/>
        <p:txBody>
          <a:bodyPr/>
          <a:lstStyle/>
          <a:p>
            <a:r>
              <a:rPr lang="en-US" dirty="0"/>
              <a:t>Piper Day 2: Module 2</a:t>
            </a:r>
          </a:p>
          <a:p>
            <a:endParaRPr lang="en-US" dirty="0"/>
          </a:p>
          <a:p>
            <a:r>
              <a:rPr lang="en-US" dirty="0"/>
              <a:t>Yusra</a:t>
            </a:r>
          </a:p>
        </p:txBody>
      </p:sp>
    </p:spTree>
    <p:extLst>
      <p:ext uri="{BB962C8B-B14F-4D97-AF65-F5344CB8AC3E}">
        <p14:creationId xmlns:p14="http://schemas.microsoft.com/office/powerpoint/2010/main" val="4841654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408CF6-B72E-4220-91D8-B16C754F15DF}"/>
              </a:ext>
            </a:extLst>
          </p:cNvPr>
          <p:cNvSpPr>
            <a:spLocks noGrp="1"/>
          </p:cNvSpPr>
          <p:nvPr>
            <p:ph type="title"/>
          </p:nvPr>
        </p:nvSpPr>
        <p:spPr/>
        <p:txBody>
          <a:bodyPr/>
          <a:lstStyle/>
          <a:p>
            <a:r>
              <a:rPr lang="en-AU"/>
              <a:t>Container technology is not new</a:t>
            </a:r>
          </a:p>
        </p:txBody>
      </p:sp>
      <p:grpSp>
        <p:nvGrpSpPr>
          <p:cNvPr id="15" name="Group 14">
            <a:extLst>
              <a:ext uri="{FF2B5EF4-FFF2-40B4-BE49-F238E27FC236}">
                <a16:creationId xmlns:a16="http://schemas.microsoft.com/office/drawing/2014/main" id="{AFEFC95B-36D6-4925-A8E8-F76771FD5DBC}"/>
              </a:ext>
            </a:extLst>
          </p:cNvPr>
          <p:cNvGrpSpPr>
            <a:grpSpLocks noChangeAspect="1"/>
          </p:cNvGrpSpPr>
          <p:nvPr/>
        </p:nvGrpSpPr>
        <p:grpSpPr>
          <a:xfrm>
            <a:off x="2614722" y="864179"/>
            <a:ext cx="5771202" cy="1404789"/>
            <a:chOff x="408237" y="931762"/>
            <a:chExt cx="8174437" cy="1750997"/>
          </a:xfrm>
        </p:grpSpPr>
        <p:sp>
          <p:nvSpPr>
            <p:cNvPr id="16" name="Rectangle 15">
              <a:extLst>
                <a:ext uri="{FF2B5EF4-FFF2-40B4-BE49-F238E27FC236}">
                  <a16:creationId xmlns:a16="http://schemas.microsoft.com/office/drawing/2014/main" id="{55FB9F84-AB09-4E1C-B8D9-83B014A09C1A}"/>
                </a:ext>
              </a:extLst>
            </p:cNvPr>
            <p:cNvSpPr/>
            <p:nvPr/>
          </p:nvSpPr>
          <p:spPr>
            <a:xfrm>
              <a:off x="3368233" y="931762"/>
              <a:ext cx="2066081" cy="810228"/>
            </a:xfrm>
            <a:prstGeom prst="rect">
              <a:avLst/>
            </a:prstGeom>
            <a:solidFill>
              <a:srgbClr val="444444"/>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a:ea typeface="+mn-ea"/>
                  <a:cs typeface="+mn-cs"/>
                </a:rPr>
                <a:t>Linux Containers</a:t>
              </a:r>
            </a:p>
          </p:txBody>
        </p:sp>
        <p:sp>
          <p:nvSpPr>
            <p:cNvPr id="17" name="Flowchart: Terminator 16">
              <a:extLst>
                <a:ext uri="{FF2B5EF4-FFF2-40B4-BE49-F238E27FC236}">
                  <a16:creationId xmlns:a16="http://schemas.microsoft.com/office/drawing/2014/main" id="{3DCEA0FD-8A99-455F-9D95-51D4FA8C3EDA}"/>
                </a:ext>
              </a:extLst>
            </p:cNvPr>
            <p:cNvSpPr/>
            <p:nvPr/>
          </p:nvSpPr>
          <p:spPr>
            <a:xfrm>
              <a:off x="408237" y="2046788"/>
              <a:ext cx="2118167" cy="635971"/>
            </a:xfrm>
            <a:prstGeom prst="flowChartTerminator">
              <a:avLst/>
            </a:prstGeom>
            <a:solidFill>
              <a:srgbClr val="007DB8">
                <a:lumMod val="50000"/>
              </a:srgbClr>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a:ea typeface="+mn-ea"/>
                  <a:cs typeface="+mn-cs"/>
                </a:rPr>
                <a:t>namespaces</a:t>
              </a:r>
            </a:p>
          </p:txBody>
        </p:sp>
        <p:sp>
          <p:nvSpPr>
            <p:cNvPr id="18" name="Flowchart: Terminator 17">
              <a:extLst>
                <a:ext uri="{FF2B5EF4-FFF2-40B4-BE49-F238E27FC236}">
                  <a16:creationId xmlns:a16="http://schemas.microsoft.com/office/drawing/2014/main" id="{9297AA70-7B51-49DD-8B99-941862AE3DF2}"/>
                </a:ext>
              </a:extLst>
            </p:cNvPr>
            <p:cNvSpPr/>
            <p:nvPr/>
          </p:nvSpPr>
          <p:spPr>
            <a:xfrm>
              <a:off x="3342192" y="2046788"/>
              <a:ext cx="2118167" cy="635971"/>
            </a:xfrm>
            <a:prstGeom prst="flowChartTerminator">
              <a:avLst/>
            </a:prstGeom>
            <a:solidFill>
              <a:srgbClr val="007DB8">
                <a:lumMod val="75000"/>
              </a:srgbClr>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US" sz="1050" b="0" i="0" u="none" strike="noStrike" kern="0" cap="none" spc="0" normalizeH="0" baseline="0" noProof="0" err="1">
                  <a:ln>
                    <a:noFill/>
                  </a:ln>
                  <a:solidFill>
                    <a:srgbClr val="FFFFFF"/>
                  </a:solidFill>
                  <a:effectLst/>
                  <a:uLnTx/>
                  <a:uFillTx/>
                  <a:latin typeface="Arial"/>
                  <a:ea typeface="+mn-ea"/>
                  <a:cs typeface="+mn-cs"/>
                </a:rPr>
                <a:t>cgroups</a:t>
              </a: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cxnSp>
          <p:nvCxnSpPr>
            <p:cNvPr id="19" name="Elbow Connector 8">
              <a:extLst>
                <a:ext uri="{FF2B5EF4-FFF2-40B4-BE49-F238E27FC236}">
                  <a16:creationId xmlns:a16="http://schemas.microsoft.com/office/drawing/2014/main" id="{9555E7EF-2EB4-41ED-8D35-BE0174D6748A}"/>
                </a:ext>
              </a:extLst>
            </p:cNvPr>
            <p:cNvCxnSpPr>
              <a:stCxn id="16" idx="2"/>
              <a:endCxn id="18" idx="0"/>
            </p:cNvCxnSpPr>
            <p:nvPr/>
          </p:nvCxnSpPr>
          <p:spPr>
            <a:xfrm rot="16200000" flipH="1">
              <a:off x="4248876" y="1894388"/>
              <a:ext cx="304798" cy="2"/>
            </a:xfrm>
            <a:prstGeom prst="bentConnector3">
              <a:avLst/>
            </a:prstGeom>
            <a:noFill/>
            <a:ln w="12700" cap="flat" cmpd="sng" algn="ctr">
              <a:solidFill>
                <a:srgbClr val="000000"/>
              </a:solidFill>
              <a:prstDash val="solid"/>
              <a:tailEnd type="triangle"/>
            </a:ln>
            <a:effectLst/>
          </p:spPr>
        </p:cxnSp>
        <p:cxnSp>
          <p:nvCxnSpPr>
            <p:cNvPr id="20" name="Elbow Connector 9">
              <a:extLst>
                <a:ext uri="{FF2B5EF4-FFF2-40B4-BE49-F238E27FC236}">
                  <a16:creationId xmlns:a16="http://schemas.microsoft.com/office/drawing/2014/main" id="{254C00E1-81C9-4FE6-A5DA-9835F6008DEE}"/>
                </a:ext>
              </a:extLst>
            </p:cNvPr>
            <p:cNvCxnSpPr>
              <a:stCxn id="16" idx="2"/>
              <a:endCxn id="17" idx="0"/>
            </p:cNvCxnSpPr>
            <p:nvPr/>
          </p:nvCxnSpPr>
          <p:spPr>
            <a:xfrm rot="5400000">
              <a:off x="2781899" y="427413"/>
              <a:ext cx="304798" cy="2933953"/>
            </a:xfrm>
            <a:prstGeom prst="bentConnector3">
              <a:avLst>
                <a:gd name="adj1" fmla="val 50000"/>
              </a:avLst>
            </a:prstGeom>
            <a:noFill/>
            <a:ln w="12700" cap="flat" cmpd="sng" algn="ctr">
              <a:solidFill>
                <a:srgbClr val="000000"/>
              </a:solidFill>
              <a:prstDash val="solid"/>
              <a:tailEnd type="triangle"/>
            </a:ln>
            <a:effectLst/>
          </p:spPr>
        </p:cxnSp>
        <p:sp>
          <p:nvSpPr>
            <p:cNvPr id="21" name="Flowchart: Terminator 20">
              <a:extLst>
                <a:ext uri="{FF2B5EF4-FFF2-40B4-BE49-F238E27FC236}">
                  <a16:creationId xmlns:a16="http://schemas.microsoft.com/office/drawing/2014/main" id="{569DA4B7-E3BE-46CD-AB08-90C767D1E57D}"/>
                </a:ext>
              </a:extLst>
            </p:cNvPr>
            <p:cNvSpPr/>
            <p:nvPr/>
          </p:nvSpPr>
          <p:spPr>
            <a:xfrm>
              <a:off x="6464507" y="2035769"/>
              <a:ext cx="2118167" cy="635971"/>
            </a:xfrm>
            <a:prstGeom prst="flowChartTerminator">
              <a:avLst/>
            </a:prstGeom>
            <a:solidFill>
              <a:srgbClr val="007DB8"/>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US" sz="1050" b="0" i="0" u="none" strike="noStrike" kern="0" cap="none" spc="0" normalizeH="0" baseline="0" noProof="0" err="1">
                  <a:ln>
                    <a:noFill/>
                  </a:ln>
                  <a:solidFill>
                    <a:srgbClr val="FFFFFF"/>
                  </a:solidFill>
                  <a:effectLst/>
                  <a:uLnTx/>
                  <a:uFillTx/>
                  <a:latin typeface="Arial"/>
                  <a:ea typeface="+mn-ea"/>
                  <a:cs typeface="+mn-cs"/>
                </a:rPr>
                <a:t>SELinux</a:t>
              </a:r>
              <a:r>
                <a:rPr kumimoji="0" lang="en-US" sz="1050" b="0" i="0" u="none" strike="noStrike" kern="0" cap="none" spc="0" normalizeH="0" baseline="0" noProof="0">
                  <a:ln>
                    <a:noFill/>
                  </a:ln>
                  <a:solidFill>
                    <a:srgbClr val="FFFFFF"/>
                  </a:solidFill>
                  <a:effectLst/>
                  <a:uLnTx/>
                  <a:uFillTx/>
                  <a:latin typeface="Arial"/>
                  <a:ea typeface="+mn-ea"/>
                  <a:cs typeface="+mn-cs"/>
                </a:rPr>
                <a:t> / </a:t>
              </a:r>
              <a:r>
                <a:rPr kumimoji="0" lang="en-US" sz="1050" b="0" i="0" u="none" strike="noStrike" kern="0" cap="none" spc="0" normalizeH="0" baseline="0" noProof="0" err="1">
                  <a:ln>
                    <a:noFill/>
                  </a:ln>
                  <a:solidFill>
                    <a:srgbClr val="FFFFFF"/>
                  </a:solidFill>
                  <a:effectLst/>
                  <a:uLnTx/>
                  <a:uFillTx/>
                  <a:latin typeface="Arial"/>
                  <a:ea typeface="+mn-ea"/>
                  <a:cs typeface="+mn-cs"/>
                </a:rPr>
                <a:t>AppArmor</a:t>
              </a:r>
              <a:endParaRPr kumimoji="0" lang="en-US" sz="1050" b="0" i="0" u="none" strike="noStrike" kern="0" cap="none" spc="0" normalizeH="0" baseline="0" noProof="0">
                <a:ln>
                  <a:noFill/>
                </a:ln>
                <a:solidFill>
                  <a:srgbClr val="FFFFFF"/>
                </a:solidFill>
                <a:effectLst/>
                <a:uLnTx/>
                <a:uFillTx/>
                <a:latin typeface="Arial"/>
                <a:ea typeface="+mn-ea"/>
                <a:cs typeface="+mn-cs"/>
              </a:endParaRPr>
            </a:p>
          </p:txBody>
        </p:sp>
        <p:cxnSp>
          <p:nvCxnSpPr>
            <p:cNvPr id="22" name="Elbow Connector 14">
              <a:extLst>
                <a:ext uri="{FF2B5EF4-FFF2-40B4-BE49-F238E27FC236}">
                  <a16:creationId xmlns:a16="http://schemas.microsoft.com/office/drawing/2014/main" id="{5C609CCE-B135-4A41-9B16-B09136075ECE}"/>
                </a:ext>
              </a:extLst>
            </p:cNvPr>
            <p:cNvCxnSpPr>
              <a:stCxn id="16" idx="2"/>
              <a:endCxn id="21" idx="0"/>
            </p:cNvCxnSpPr>
            <p:nvPr/>
          </p:nvCxnSpPr>
          <p:spPr>
            <a:xfrm rot="16200000" flipH="1">
              <a:off x="5815543" y="327721"/>
              <a:ext cx="293779" cy="3122317"/>
            </a:xfrm>
            <a:prstGeom prst="bentConnector3">
              <a:avLst>
                <a:gd name="adj1" fmla="val 50000"/>
              </a:avLst>
            </a:prstGeom>
            <a:noFill/>
            <a:ln w="12700" cap="flat" cmpd="sng" algn="ctr">
              <a:solidFill>
                <a:srgbClr val="000000"/>
              </a:solidFill>
              <a:prstDash val="solid"/>
              <a:tailEnd type="triangle"/>
            </a:ln>
            <a:effectLst/>
          </p:spPr>
        </p:cxnSp>
      </p:grpSp>
      <p:graphicFrame>
        <p:nvGraphicFramePr>
          <p:cNvPr id="23" name="Table 22">
            <a:extLst>
              <a:ext uri="{FF2B5EF4-FFF2-40B4-BE49-F238E27FC236}">
                <a16:creationId xmlns:a16="http://schemas.microsoft.com/office/drawing/2014/main" id="{70579D29-7705-4894-952B-622751091266}"/>
              </a:ext>
            </a:extLst>
          </p:cNvPr>
          <p:cNvGraphicFramePr>
            <a:graphicFrameLocks noGrp="1" noChangeAspect="1"/>
          </p:cNvGraphicFramePr>
          <p:nvPr/>
        </p:nvGraphicFramePr>
        <p:xfrm>
          <a:off x="165716" y="2380076"/>
          <a:ext cx="8812568" cy="1115013"/>
        </p:xfrm>
        <a:graphic>
          <a:graphicData uri="http://schemas.openxmlformats.org/drawingml/2006/table">
            <a:tbl>
              <a:tblPr firstRow="1" bandRow="1"/>
              <a:tblGrid>
                <a:gridCol w="1835963">
                  <a:extLst>
                    <a:ext uri="{9D8B030D-6E8A-4147-A177-3AD203B41FA5}">
                      <a16:colId xmlns:a16="http://schemas.microsoft.com/office/drawing/2014/main" val="20000"/>
                    </a:ext>
                  </a:extLst>
                </a:gridCol>
                <a:gridCol w="2288615">
                  <a:extLst>
                    <a:ext uri="{9D8B030D-6E8A-4147-A177-3AD203B41FA5}">
                      <a16:colId xmlns:a16="http://schemas.microsoft.com/office/drawing/2014/main" val="20001"/>
                    </a:ext>
                  </a:extLst>
                </a:gridCol>
                <a:gridCol w="2445366">
                  <a:extLst>
                    <a:ext uri="{9D8B030D-6E8A-4147-A177-3AD203B41FA5}">
                      <a16:colId xmlns:a16="http://schemas.microsoft.com/office/drawing/2014/main" val="20002"/>
                    </a:ext>
                  </a:extLst>
                </a:gridCol>
                <a:gridCol w="2242624">
                  <a:extLst>
                    <a:ext uri="{9D8B030D-6E8A-4147-A177-3AD203B41FA5}">
                      <a16:colId xmlns:a16="http://schemas.microsoft.com/office/drawing/2014/main" val="20003"/>
                    </a:ext>
                  </a:extLst>
                </a:gridCol>
              </a:tblGrid>
              <a:tr h="679895">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algn="l"/>
                      <a:r>
                        <a:rPr lang="en-US" sz="1200" b="1"/>
                        <a:t>Purpose</a:t>
                      </a:r>
                    </a:p>
                  </a:txBody>
                  <a:tcPr marL="98757" marR="98757" marT="53639" marB="53639"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algn="l"/>
                      <a:r>
                        <a:rPr lang="en-US" sz="1200"/>
                        <a:t>Isolates and virtualizes processes</a:t>
                      </a:r>
                    </a:p>
                  </a:txBody>
                  <a:tcPr marL="98757" marR="98757" marT="53639" marB="53639"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algn="l"/>
                      <a:r>
                        <a:rPr lang="en-US" sz="1200"/>
                        <a:t>Limits and accounts for resources</a:t>
                      </a:r>
                    </a:p>
                  </a:txBody>
                  <a:tcPr marL="98757" marR="98757" marT="53639" marB="53639"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algn="l"/>
                      <a:r>
                        <a:rPr lang="en-US" sz="1200"/>
                        <a:t>access control security policies and profiles</a:t>
                      </a:r>
                    </a:p>
                  </a:txBody>
                  <a:tcPr marL="98757" marR="98757" marT="53639" marB="53639"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118">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algn="l"/>
                      <a:r>
                        <a:rPr lang="en-US" sz="1200" b="1"/>
                        <a:t>Initial Release</a:t>
                      </a:r>
                    </a:p>
                  </a:txBody>
                  <a:tcPr marL="98757" marR="98757" marT="53639" marB="53639"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algn="l"/>
                      <a:r>
                        <a:rPr lang="en-US" sz="1200">
                          <a:solidFill>
                            <a:schemeClr val="bg2"/>
                          </a:solidFill>
                        </a:rPr>
                        <a:t>2002 (18 </a:t>
                      </a:r>
                      <a:r>
                        <a:rPr lang="en-US" sz="1200" err="1">
                          <a:solidFill>
                            <a:schemeClr val="bg2"/>
                          </a:solidFill>
                        </a:rPr>
                        <a:t>yrs</a:t>
                      </a:r>
                      <a:r>
                        <a:rPr lang="en-US" sz="1200">
                          <a:solidFill>
                            <a:schemeClr val="bg2"/>
                          </a:solidFill>
                        </a:rPr>
                        <a:t> ago)</a:t>
                      </a:r>
                    </a:p>
                  </a:txBody>
                  <a:tcPr marL="98757" marR="98757" marT="53639" marB="53639"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7AB800"/>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algn="l"/>
                      <a:r>
                        <a:rPr lang="en-US" sz="1200">
                          <a:solidFill>
                            <a:schemeClr val="bg2"/>
                          </a:solidFill>
                        </a:rPr>
                        <a:t>2007</a:t>
                      </a:r>
                      <a:r>
                        <a:rPr lang="en-US" sz="1200" baseline="0">
                          <a:solidFill>
                            <a:schemeClr val="bg2"/>
                          </a:solidFill>
                        </a:rPr>
                        <a:t> (13 </a:t>
                      </a:r>
                      <a:r>
                        <a:rPr lang="en-US" sz="1200" baseline="0" err="1">
                          <a:solidFill>
                            <a:schemeClr val="bg2"/>
                          </a:solidFill>
                        </a:rPr>
                        <a:t>yrs</a:t>
                      </a:r>
                      <a:r>
                        <a:rPr lang="en-US" sz="1200" baseline="0">
                          <a:solidFill>
                            <a:schemeClr val="bg2"/>
                          </a:solidFill>
                        </a:rPr>
                        <a:t> ago)</a:t>
                      </a:r>
                      <a:endParaRPr lang="en-US" sz="1200">
                        <a:solidFill>
                          <a:schemeClr val="bg2"/>
                        </a:solidFill>
                      </a:endParaRPr>
                    </a:p>
                  </a:txBody>
                  <a:tcPr marL="98757" marR="98757" marT="53639" marB="53639"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7AB800"/>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algn="l"/>
                      <a:r>
                        <a:rPr lang="en-US" sz="1200">
                          <a:solidFill>
                            <a:schemeClr val="bg2"/>
                          </a:solidFill>
                        </a:rPr>
                        <a:t>1998 (22 </a:t>
                      </a:r>
                      <a:r>
                        <a:rPr lang="en-US" sz="1200" err="1">
                          <a:solidFill>
                            <a:schemeClr val="bg2"/>
                          </a:solidFill>
                        </a:rPr>
                        <a:t>yrs</a:t>
                      </a:r>
                      <a:r>
                        <a:rPr lang="en-US" sz="1200">
                          <a:solidFill>
                            <a:schemeClr val="bg2"/>
                          </a:solidFill>
                        </a:rPr>
                        <a:t> ago)</a:t>
                      </a:r>
                    </a:p>
                  </a:txBody>
                  <a:tcPr marL="98757" marR="98757" marT="53639" marB="53639"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7AB800"/>
                    </a:solidFill>
                  </a:tcPr>
                </a:tc>
                <a:extLst>
                  <a:ext uri="{0D108BD9-81ED-4DB2-BD59-A6C34878D82A}">
                    <a16:rowId xmlns:a16="http://schemas.microsoft.com/office/drawing/2014/main" val="10001"/>
                  </a:ext>
                </a:extLst>
              </a:tr>
            </a:tbl>
          </a:graphicData>
        </a:graphic>
      </p:graphicFrame>
      <p:sp>
        <p:nvSpPr>
          <p:cNvPr id="24" name="Rectangle 23">
            <a:extLst>
              <a:ext uri="{FF2B5EF4-FFF2-40B4-BE49-F238E27FC236}">
                <a16:creationId xmlns:a16="http://schemas.microsoft.com/office/drawing/2014/main" id="{BC04BFD1-82AC-427F-A8AC-43D591AB75CC}"/>
              </a:ext>
            </a:extLst>
          </p:cNvPr>
          <p:cNvSpPr>
            <a:spLocks noChangeAspect="1"/>
          </p:cNvSpPr>
          <p:nvPr/>
        </p:nvSpPr>
        <p:spPr>
          <a:xfrm>
            <a:off x="165716" y="3606197"/>
            <a:ext cx="8812573" cy="1093362"/>
          </a:xfrm>
          <a:prstGeom prst="rect">
            <a:avLst/>
          </a:prstGeom>
          <a:solidFill>
            <a:srgbClr val="444444"/>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Arial"/>
                <a:ea typeface="+mn-ea"/>
                <a:cs typeface="+mn-cs"/>
              </a:rPr>
              <a:t>… and have been around for well over 10+ years.</a:t>
            </a:r>
          </a:p>
        </p:txBody>
      </p:sp>
    </p:spTree>
    <p:extLst>
      <p:ext uri="{BB962C8B-B14F-4D97-AF65-F5344CB8AC3E}">
        <p14:creationId xmlns:p14="http://schemas.microsoft.com/office/powerpoint/2010/main" val="3518165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D4A2AA-46E6-4C38-ADC8-477309339084}"/>
              </a:ext>
            </a:extLst>
          </p:cNvPr>
          <p:cNvSpPr>
            <a:spLocks noGrp="1"/>
          </p:cNvSpPr>
          <p:nvPr>
            <p:ph type="title"/>
          </p:nvPr>
        </p:nvSpPr>
        <p:spPr/>
        <p:txBody>
          <a:bodyPr/>
          <a:lstStyle/>
          <a:p>
            <a:r>
              <a:rPr lang="en-AU"/>
              <a:t>Docker</a:t>
            </a:r>
          </a:p>
        </p:txBody>
      </p:sp>
      <p:sp>
        <p:nvSpPr>
          <p:cNvPr id="3" name="Google Shape;3670;p667">
            <a:extLst>
              <a:ext uri="{FF2B5EF4-FFF2-40B4-BE49-F238E27FC236}">
                <a16:creationId xmlns:a16="http://schemas.microsoft.com/office/drawing/2014/main" id="{BB36D69B-FD70-4A52-871D-A34777F95737}"/>
              </a:ext>
            </a:extLst>
          </p:cNvPr>
          <p:cNvSpPr txBox="1">
            <a:spLocks/>
          </p:cNvSpPr>
          <p:nvPr/>
        </p:nvSpPr>
        <p:spPr>
          <a:xfrm>
            <a:off x="285750" y="620578"/>
            <a:ext cx="5508050" cy="5026000"/>
          </a:xfrm>
          <a:prstGeom prst="rect">
            <a:avLst/>
          </a:prstGeom>
        </p:spPr>
        <p:txBody>
          <a:bodyPr spcFirstLastPara="1" wrap="square" lIns="121900" tIns="121900" rIns="121900" bIns="121900" anchor="t" anchorCtr="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
                <a:srgbClr val="6E2585"/>
              </a:buClr>
              <a:buSzPts val="1100"/>
              <a:buFont typeface="Arial" panose="020B0604020202020204" pitchFamily="34" charset="0"/>
              <a:buNone/>
              <a:tabLst/>
              <a:defRPr/>
            </a:pPr>
            <a:r>
              <a:rPr kumimoji="0" lang="en-US" sz="1800" b="1" i="0" u="none" strike="noStrike" kern="1200" cap="none" spc="0" normalizeH="0" baseline="0" noProof="0">
                <a:ln>
                  <a:noFill/>
                </a:ln>
                <a:solidFill>
                  <a:srgbClr val="000000"/>
                </a:solidFill>
                <a:effectLst/>
                <a:uLnTx/>
                <a:uFillTx/>
                <a:latin typeface="Arial"/>
                <a:ea typeface="+mn-ea"/>
                <a:cs typeface="+mn-cs"/>
              </a:rPr>
              <a:t>Docker popularized containers...</a:t>
            </a:r>
          </a:p>
          <a:p>
            <a:pPr marL="171450" marR="0" lvl="0" indent="-171450" algn="l" defTabSz="685800" rtl="0" eaLnBrk="1" fontAlgn="auto" latinLnBrk="0" hangingPunct="1">
              <a:lnSpc>
                <a:spcPct val="90000"/>
              </a:lnSpc>
              <a:spcBef>
                <a:spcPts val="1333"/>
              </a:spcBef>
              <a:spcAft>
                <a:spcPts val="0"/>
              </a:spcAft>
              <a:buClr>
                <a:srgbClr val="0070C0"/>
              </a:buClr>
              <a:buSzPts val="1800"/>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Started as proprietary software from </a:t>
            </a:r>
            <a:r>
              <a:rPr kumimoji="0" lang="en-US" sz="1600" b="0" i="0" u="none" strike="noStrike" kern="1200" cap="none" spc="0" normalizeH="0" baseline="0" noProof="0" err="1">
                <a:ln>
                  <a:noFill/>
                </a:ln>
                <a:solidFill>
                  <a:srgbClr val="444444"/>
                </a:solidFill>
                <a:effectLst/>
                <a:uLnTx/>
                <a:uFillTx/>
                <a:latin typeface="Arial"/>
                <a:ea typeface="+mn-ea"/>
                <a:cs typeface="+mn-cs"/>
              </a:rPr>
              <a:t>dotCloud</a:t>
            </a:r>
            <a:endParaRPr kumimoji="0" lang="en-US" sz="1600" b="0" i="0" u="none" strike="noStrike" kern="1200" cap="none" spc="0" normalizeH="0" baseline="0" noProof="0">
              <a:ln>
                <a:noFill/>
              </a:ln>
              <a:solidFill>
                <a:srgbClr val="444444"/>
              </a:solidFill>
              <a:effectLst/>
              <a:uLnTx/>
              <a:uFillTx/>
              <a:latin typeface="Arial"/>
              <a:ea typeface="+mn-ea"/>
              <a:cs typeface="+mn-cs"/>
            </a:endParaRPr>
          </a:p>
          <a:p>
            <a:pPr marL="171450" marR="0" lvl="0" indent="-171450" algn="l" defTabSz="685800" rtl="0" eaLnBrk="1" fontAlgn="auto" latinLnBrk="0" hangingPunct="1">
              <a:lnSpc>
                <a:spcPct val="90000"/>
              </a:lnSpc>
              <a:spcBef>
                <a:spcPts val="1333"/>
              </a:spcBef>
              <a:spcAft>
                <a:spcPts val="0"/>
              </a:spcAft>
              <a:buClr>
                <a:srgbClr val="0070C0"/>
              </a:buClr>
              <a:buSzPts val="1800"/>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Open Sourced as Docker in 2013</a:t>
            </a:r>
          </a:p>
          <a:p>
            <a:pPr marL="171450" marR="0" lvl="0" indent="-171450" algn="l" defTabSz="685800" rtl="0" eaLnBrk="1" fontAlgn="auto" latinLnBrk="0" hangingPunct="1">
              <a:lnSpc>
                <a:spcPct val="90000"/>
              </a:lnSpc>
              <a:spcBef>
                <a:spcPts val="1333"/>
              </a:spcBef>
              <a:spcAft>
                <a:spcPts val="0"/>
              </a:spcAft>
              <a:buClr>
                <a:srgbClr val="0070C0"/>
              </a:buClr>
              <a:buSzPts val="1800"/>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Created a simple way to:</a:t>
            </a:r>
          </a:p>
          <a:p>
            <a:pPr marL="628650" marR="0" lvl="2" indent="-285750" algn="l" defTabSz="685800" rtl="0" eaLnBrk="1" fontAlgn="auto" latinLnBrk="0" hangingPunct="1">
              <a:lnSpc>
                <a:spcPct val="90000"/>
              </a:lnSpc>
              <a:spcBef>
                <a:spcPts val="1333"/>
              </a:spcBef>
              <a:spcAft>
                <a:spcPts val="0"/>
              </a:spcAft>
              <a:buClr>
                <a:srgbClr val="0070C0"/>
              </a:buClr>
              <a:buSzPts val="1800"/>
              <a:buFont typeface="Courier New" panose="02070309020205020404" pitchFamily="49" charset="0"/>
              <a:buChar char="o"/>
              <a:tabLst/>
              <a:defRPr/>
            </a:pPr>
            <a:r>
              <a:rPr kumimoji="0" lang="en-US" sz="1300" b="1" i="0" u="none" strike="noStrike" kern="1200" cap="none" spc="0" normalizeH="0" baseline="0" noProof="0">
                <a:ln>
                  <a:noFill/>
                </a:ln>
                <a:solidFill>
                  <a:srgbClr val="444444"/>
                </a:solidFill>
                <a:effectLst/>
                <a:uLnTx/>
                <a:uFillTx/>
                <a:latin typeface="Arial"/>
                <a:ea typeface="+mn-ea"/>
                <a:cs typeface="+mn-cs"/>
              </a:rPr>
              <a:t>Build</a:t>
            </a:r>
            <a:r>
              <a:rPr kumimoji="0" lang="en-US" sz="1300" b="0" i="0" u="none" strike="noStrike" kern="1200" cap="none" spc="0" normalizeH="0" baseline="0" noProof="0">
                <a:ln>
                  <a:noFill/>
                </a:ln>
                <a:solidFill>
                  <a:srgbClr val="444444"/>
                </a:solidFill>
                <a:effectLst/>
                <a:uLnTx/>
                <a:uFillTx/>
                <a:latin typeface="Arial"/>
                <a:ea typeface="+mn-ea"/>
                <a:cs typeface="+mn-cs"/>
              </a:rPr>
              <a:t> (container images)</a:t>
            </a:r>
          </a:p>
          <a:p>
            <a:pPr marL="628650" marR="0" lvl="2" indent="-285750" algn="l" defTabSz="685800" rtl="0" eaLnBrk="1" fontAlgn="auto" latinLnBrk="0" hangingPunct="1">
              <a:lnSpc>
                <a:spcPct val="90000"/>
              </a:lnSpc>
              <a:spcBef>
                <a:spcPts val="1333"/>
              </a:spcBef>
              <a:spcAft>
                <a:spcPts val="0"/>
              </a:spcAft>
              <a:buClr>
                <a:srgbClr val="0070C0"/>
              </a:buClr>
              <a:buSzPts val="1800"/>
              <a:buFont typeface="Courier New" panose="02070309020205020404" pitchFamily="49" charset="0"/>
              <a:buChar char="o"/>
              <a:tabLst/>
              <a:defRPr/>
            </a:pPr>
            <a:r>
              <a:rPr kumimoji="0" lang="en-US" sz="1300" b="1" i="0" u="none" strike="noStrike" kern="1200" cap="none" spc="0" normalizeH="0" baseline="0" noProof="0">
                <a:ln>
                  <a:noFill/>
                </a:ln>
                <a:solidFill>
                  <a:srgbClr val="444444"/>
                </a:solidFill>
                <a:effectLst/>
                <a:uLnTx/>
                <a:uFillTx/>
                <a:latin typeface="Arial"/>
                <a:ea typeface="+mn-ea"/>
                <a:cs typeface="+mn-cs"/>
              </a:rPr>
              <a:t>Push</a:t>
            </a:r>
            <a:r>
              <a:rPr kumimoji="0" lang="en-US" sz="1300" b="0" i="0" u="none" strike="noStrike" kern="1200" cap="none" spc="0" normalizeH="0" baseline="0" noProof="0">
                <a:ln>
                  <a:noFill/>
                </a:ln>
                <a:solidFill>
                  <a:srgbClr val="444444"/>
                </a:solidFill>
                <a:effectLst/>
                <a:uLnTx/>
                <a:uFillTx/>
                <a:latin typeface="Arial"/>
                <a:ea typeface="+mn-ea"/>
                <a:cs typeface="+mn-cs"/>
              </a:rPr>
              <a:t> (images to a repository)</a:t>
            </a:r>
          </a:p>
          <a:p>
            <a:pPr marL="628650" marR="0" lvl="2" indent="-285750" algn="l" defTabSz="685800" rtl="0" eaLnBrk="1" fontAlgn="auto" latinLnBrk="0" hangingPunct="1">
              <a:lnSpc>
                <a:spcPct val="90000"/>
              </a:lnSpc>
              <a:spcBef>
                <a:spcPts val="1333"/>
              </a:spcBef>
              <a:spcAft>
                <a:spcPts val="0"/>
              </a:spcAft>
              <a:buClr>
                <a:srgbClr val="0070C0"/>
              </a:buClr>
              <a:buSzPts val="1800"/>
              <a:buFont typeface="Courier New" panose="02070309020205020404" pitchFamily="49" charset="0"/>
              <a:buChar char="o"/>
              <a:tabLst/>
              <a:defRPr/>
            </a:pPr>
            <a:r>
              <a:rPr kumimoji="0" lang="en-US" sz="1300" b="1" i="0" u="none" strike="noStrike" kern="1200" cap="none" spc="0" normalizeH="0" baseline="0" noProof="0">
                <a:ln>
                  <a:noFill/>
                </a:ln>
                <a:solidFill>
                  <a:srgbClr val="444444"/>
                </a:solidFill>
                <a:effectLst/>
                <a:uLnTx/>
                <a:uFillTx/>
                <a:latin typeface="Arial"/>
                <a:ea typeface="+mn-ea"/>
                <a:cs typeface="+mn-cs"/>
              </a:rPr>
              <a:t>Pull</a:t>
            </a:r>
            <a:r>
              <a:rPr kumimoji="0" lang="en-US" sz="1300" b="0" i="0" u="none" strike="noStrike" kern="1200" cap="none" spc="0" normalizeH="0" baseline="0" noProof="0">
                <a:ln>
                  <a:noFill/>
                </a:ln>
                <a:solidFill>
                  <a:srgbClr val="444444"/>
                </a:solidFill>
                <a:effectLst/>
                <a:uLnTx/>
                <a:uFillTx/>
                <a:latin typeface="Arial"/>
                <a:ea typeface="+mn-ea"/>
                <a:cs typeface="+mn-cs"/>
              </a:rPr>
              <a:t> (images from a repository)</a:t>
            </a:r>
          </a:p>
          <a:p>
            <a:pPr marL="628650" marR="0" lvl="2" indent="-285750" algn="l" defTabSz="685800" rtl="0" eaLnBrk="1" fontAlgn="auto" latinLnBrk="0" hangingPunct="1">
              <a:lnSpc>
                <a:spcPct val="90000"/>
              </a:lnSpc>
              <a:spcBef>
                <a:spcPts val="1333"/>
              </a:spcBef>
              <a:spcAft>
                <a:spcPts val="0"/>
              </a:spcAft>
              <a:buClr>
                <a:srgbClr val="0070C0"/>
              </a:buClr>
              <a:buSzPts val="1800"/>
              <a:buFont typeface="Courier New" panose="02070309020205020404" pitchFamily="49" charset="0"/>
              <a:buChar char="o"/>
              <a:tabLst/>
              <a:defRPr/>
            </a:pPr>
            <a:r>
              <a:rPr kumimoji="0" lang="en-US" sz="1300" b="1" i="0" u="none" strike="noStrike" kern="1200" cap="none" spc="0" normalizeH="0" baseline="0" noProof="0">
                <a:ln>
                  <a:noFill/>
                </a:ln>
                <a:solidFill>
                  <a:srgbClr val="444444"/>
                </a:solidFill>
                <a:effectLst/>
                <a:uLnTx/>
                <a:uFillTx/>
                <a:latin typeface="Arial"/>
                <a:ea typeface="+mn-ea"/>
                <a:cs typeface="+mn-cs"/>
              </a:rPr>
              <a:t>Run</a:t>
            </a:r>
            <a:r>
              <a:rPr kumimoji="0" lang="en-US" sz="1300" b="0" i="0" u="none" strike="noStrike" kern="1200" cap="none" spc="0" normalizeH="0" baseline="0" noProof="0">
                <a:ln>
                  <a:noFill/>
                </a:ln>
                <a:solidFill>
                  <a:srgbClr val="444444"/>
                </a:solidFill>
                <a:effectLst/>
                <a:uLnTx/>
                <a:uFillTx/>
                <a:latin typeface="Arial"/>
                <a:ea typeface="+mn-ea"/>
                <a:cs typeface="+mn-cs"/>
              </a:rPr>
              <a:t> (containers)</a:t>
            </a:r>
          </a:p>
          <a:p>
            <a:pPr marL="171450" marR="0" lvl="0" indent="-171450" algn="l" defTabSz="685800" rtl="0" eaLnBrk="1" fontAlgn="auto" latinLnBrk="0" hangingPunct="1">
              <a:lnSpc>
                <a:spcPct val="90000"/>
              </a:lnSpc>
              <a:spcBef>
                <a:spcPts val="1333"/>
              </a:spcBef>
              <a:spcAft>
                <a:spcPts val="0"/>
              </a:spcAft>
              <a:buClr>
                <a:srgbClr val="0070C0"/>
              </a:buClr>
              <a:buSzPts val="1800"/>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Built an amazing community</a:t>
            </a:r>
          </a:p>
        </p:txBody>
      </p:sp>
      <p:pic>
        <p:nvPicPr>
          <p:cNvPr id="5" name="Picture 4">
            <a:extLst>
              <a:ext uri="{FF2B5EF4-FFF2-40B4-BE49-F238E27FC236}">
                <a16:creationId xmlns:a16="http://schemas.microsoft.com/office/drawing/2014/main" id="{8C20E1A7-90DD-4331-B31C-AEF922BCA89A}"/>
              </a:ext>
            </a:extLst>
          </p:cNvPr>
          <p:cNvPicPr>
            <a:picLocks noChangeAspect="1"/>
          </p:cNvPicPr>
          <p:nvPr/>
        </p:nvPicPr>
        <p:blipFill>
          <a:blip r:embed="rId3"/>
          <a:stretch>
            <a:fillRect/>
          </a:stretch>
        </p:blipFill>
        <p:spPr>
          <a:xfrm>
            <a:off x="5115723" y="796385"/>
            <a:ext cx="3508731" cy="2779804"/>
          </a:xfrm>
          <a:prstGeom prst="rect">
            <a:avLst/>
          </a:prstGeom>
        </p:spPr>
      </p:pic>
      <p:sp>
        <p:nvSpPr>
          <p:cNvPr id="6" name="Rectangle 5">
            <a:extLst>
              <a:ext uri="{FF2B5EF4-FFF2-40B4-BE49-F238E27FC236}">
                <a16:creationId xmlns:a16="http://schemas.microsoft.com/office/drawing/2014/main" id="{B843C3F1-76DA-4B2C-8374-EDB622B76886}"/>
              </a:ext>
            </a:extLst>
          </p:cNvPr>
          <p:cNvSpPr/>
          <p:nvPr/>
        </p:nvSpPr>
        <p:spPr>
          <a:xfrm>
            <a:off x="4635607" y="3694565"/>
            <a:ext cx="4508393" cy="400110"/>
          </a:xfrm>
          <a:prstGeom prst="rect">
            <a:avLst/>
          </a:prstGeom>
        </p:spPr>
        <p:txBody>
          <a:bodyPr wrap="square">
            <a:spAutoFit/>
          </a:bodyPr>
          <a:lstStyle/>
          <a:p>
            <a:pPr marL="0" marR="0" lvl="0" indent="0" algn="ctr" defTabSz="121917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444444"/>
                </a:solidFill>
                <a:effectLst/>
                <a:uLnTx/>
                <a:uFillTx/>
                <a:latin typeface="Arial" charset="0"/>
                <a:ea typeface="+mn-ea"/>
                <a:cs typeface="+mn-cs"/>
              </a:rPr>
              <a:t>Solomon </a:t>
            </a:r>
            <a:r>
              <a:rPr kumimoji="0" lang="en-US" sz="1000" b="0" i="0" u="none" strike="noStrike" kern="1200" cap="none" spc="0" normalizeH="0" baseline="0" noProof="0" err="1">
                <a:ln>
                  <a:noFill/>
                </a:ln>
                <a:solidFill>
                  <a:srgbClr val="444444"/>
                </a:solidFill>
                <a:effectLst/>
                <a:uLnTx/>
                <a:uFillTx/>
                <a:latin typeface="Arial" charset="0"/>
                <a:ea typeface="+mn-ea"/>
                <a:cs typeface="+mn-cs"/>
              </a:rPr>
              <a:t>Hykes</a:t>
            </a:r>
            <a:r>
              <a:rPr kumimoji="0" lang="en-US" sz="1000" b="0" i="0" u="none" strike="noStrike" kern="1200" cap="none" spc="0" normalizeH="0" baseline="0" noProof="0">
                <a:ln>
                  <a:noFill/>
                </a:ln>
                <a:solidFill>
                  <a:srgbClr val="444444"/>
                </a:solidFill>
                <a:effectLst/>
                <a:uLnTx/>
                <a:uFillTx/>
                <a:latin typeface="Arial" charset="0"/>
                <a:ea typeface="+mn-ea"/>
                <a:cs typeface="+mn-cs"/>
              </a:rPr>
              <a:t> shows Docker to the public for the first time at </a:t>
            </a:r>
            <a:r>
              <a:rPr kumimoji="0" lang="en-US" sz="1000" b="0" i="0" u="none" strike="noStrike" kern="1200" cap="none" spc="0" normalizeH="0" baseline="0" noProof="0" err="1">
                <a:ln>
                  <a:noFill/>
                </a:ln>
                <a:solidFill>
                  <a:srgbClr val="444444"/>
                </a:solidFill>
                <a:effectLst/>
                <a:uLnTx/>
                <a:uFillTx/>
                <a:latin typeface="Arial" charset="0"/>
                <a:ea typeface="+mn-ea"/>
                <a:cs typeface="+mn-cs"/>
              </a:rPr>
              <a:t>PyCon</a:t>
            </a:r>
            <a:r>
              <a:rPr kumimoji="0" lang="en-US" sz="1000" b="0" i="0" u="none" strike="noStrike" kern="1200" cap="none" spc="0" normalizeH="0" baseline="0" noProof="0">
                <a:ln>
                  <a:noFill/>
                </a:ln>
                <a:solidFill>
                  <a:srgbClr val="444444"/>
                </a:solidFill>
                <a:effectLst/>
                <a:uLnTx/>
                <a:uFillTx/>
                <a:latin typeface="Arial" charset="0"/>
                <a:ea typeface="+mn-ea"/>
                <a:cs typeface="+mn-cs"/>
              </a:rPr>
              <a:t> 2013 </a:t>
            </a:r>
            <a:r>
              <a:rPr kumimoji="0" lang="en-US" sz="1000" b="0" i="1" u="none" strike="noStrike" kern="1200" cap="none" spc="0" normalizeH="0" baseline="0" noProof="0">
                <a:ln>
                  <a:noFill/>
                </a:ln>
                <a:solidFill>
                  <a:srgbClr val="444444"/>
                </a:solidFill>
                <a:effectLst/>
                <a:uLnTx/>
                <a:uFillTx/>
                <a:latin typeface="Arial" charset="0"/>
                <a:ea typeface="+mn-ea"/>
                <a:cs typeface="+mn-cs"/>
                <a:hlinkClick r:id="rId4"/>
              </a:rPr>
              <a:t>https://www.youtube.com/watch?v=wW9CAH9nSLs</a:t>
            </a:r>
            <a:endParaRPr kumimoji="0" lang="en-US" sz="1000" b="0" i="1" u="none" strike="noStrike" kern="1200" cap="none" spc="0" normalizeH="0" baseline="0" noProof="0">
              <a:ln>
                <a:noFill/>
              </a:ln>
              <a:solidFill>
                <a:srgbClr val="444444"/>
              </a:solidFill>
              <a:effectLst/>
              <a:uLnTx/>
              <a:uFillTx/>
              <a:latin typeface="Arial" charset="0"/>
              <a:ea typeface="+mn-ea"/>
              <a:cs typeface="+mn-cs"/>
            </a:endParaRPr>
          </a:p>
        </p:txBody>
      </p:sp>
    </p:spTree>
    <p:extLst>
      <p:ext uri="{BB962C8B-B14F-4D97-AF65-F5344CB8AC3E}">
        <p14:creationId xmlns:p14="http://schemas.microsoft.com/office/powerpoint/2010/main" val="4289656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0406-8383-4196-AC77-4F436CC8A96A}"/>
              </a:ext>
            </a:extLst>
          </p:cNvPr>
          <p:cNvSpPr>
            <a:spLocks noGrp="1"/>
          </p:cNvSpPr>
          <p:nvPr>
            <p:ph type="title"/>
          </p:nvPr>
        </p:nvSpPr>
        <p:spPr/>
        <p:txBody>
          <a:bodyPr/>
          <a:lstStyle/>
          <a:p>
            <a:r>
              <a:rPr lang="en-AU"/>
              <a:t>Docker Concepts</a:t>
            </a:r>
          </a:p>
        </p:txBody>
      </p:sp>
      <p:grpSp>
        <p:nvGrpSpPr>
          <p:cNvPr id="49" name="Group 48">
            <a:extLst>
              <a:ext uri="{FF2B5EF4-FFF2-40B4-BE49-F238E27FC236}">
                <a16:creationId xmlns:a16="http://schemas.microsoft.com/office/drawing/2014/main" id="{37EC5719-D8B2-44EE-A8CC-A0D29E10D812}"/>
              </a:ext>
            </a:extLst>
          </p:cNvPr>
          <p:cNvGrpSpPr>
            <a:grpSpLocks noChangeAspect="1"/>
          </p:cNvGrpSpPr>
          <p:nvPr/>
        </p:nvGrpSpPr>
        <p:grpSpPr>
          <a:xfrm>
            <a:off x="4827813" y="2826816"/>
            <a:ext cx="914694" cy="930868"/>
            <a:chOff x="2656114" y="3142342"/>
            <a:chExt cx="776515" cy="790245"/>
          </a:xfrm>
        </p:grpSpPr>
        <p:sp>
          <p:nvSpPr>
            <p:cNvPr id="50" name="Rectangle 49">
              <a:extLst>
                <a:ext uri="{FF2B5EF4-FFF2-40B4-BE49-F238E27FC236}">
                  <a16:creationId xmlns:a16="http://schemas.microsoft.com/office/drawing/2014/main" id="{20D5553F-0473-4F4D-B036-BB559A6A3C02}"/>
                </a:ext>
              </a:extLst>
            </p:cNvPr>
            <p:cNvSpPr/>
            <p:nvPr/>
          </p:nvSpPr>
          <p:spPr>
            <a:xfrm>
              <a:off x="2656114" y="3142342"/>
              <a:ext cx="776515" cy="790245"/>
            </a:xfrm>
            <a:prstGeom prst="rect">
              <a:avLst/>
            </a:prstGeom>
            <a:solidFill>
              <a:srgbClr val="007DB8"/>
            </a:solidFill>
            <a:ln w="25400" cap="flat" cmpd="sng" algn="ctr">
              <a:solidFill>
                <a:srgbClr val="007DB8">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100" b="0" i="0" u="none" strike="noStrike" kern="0" cap="none" spc="0" normalizeH="0" baseline="0" noProof="0" err="1">
                <a:ln>
                  <a:noFill/>
                </a:ln>
                <a:solidFill>
                  <a:srgbClr val="FFFFFF"/>
                </a:solidFill>
                <a:effectLst/>
                <a:uLnTx/>
                <a:uFillTx/>
                <a:latin typeface="Arial"/>
                <a:ea typeface="+mn-ea"/>
                <a:cs typeface="+mn-cs"/>
              </a:endParaRPr>
            </a:p>
          </p:txBody>
        </p:sp>
        <p:sp>
          <p:nvSpPr>
            <p:cNvPr id="51" name="TextBox 50">
              <a:extLst>
                <a:ext uri="{FF2B5EF4-FFF2-40B4-BE49-F238E27FC236}">
                  <a16:creationId xmlns:a16="http://schemas.microsoft.com/office/drawing/2014/main" id="{2BBD3E00-12D3-45AA-BCAC-FFDFE5FE3E8F}"/>
                </a:ext>
              </a:extLst>
            </p:cNvPr>
            <p:cNvSpPr txBox="1"/>
            <p:nvPr/>
          </p:nvSpPr>
          <p:spPr>
            <a:xfrm>
              <a:off x="2736626" y="3409368"/>
              <a:ext cx="578631" cy="444179"/>
            </a:xfrm>
            <a:prstGeom prst="rect">
              <a:avLst/>
            </a:prstGeom>
            <a:noFill/>
          </p:spPr>
          <p:txBody>
            <a:bodyPr wrap="none" rtlCol="0">
              <a:spAutoFit/>
            </a:bodyPr>
            <a:lstStyle/>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400" b="0" i="0" u="none" strike="noStrike" kern="0" cap="none" spc="0" normalizeH="0" baseline="0" noProof="0">
                  <a:ln>
                    <a:noFill/>
                  </a:ln>
                  <a:solidFill>
                    <a:srgbClr val="000000"/>
                  </a:solidFill>
                  <a:effectLst/>
                  <a:uLnTx/>
                  <a:uFillTx/>
                  <a:latin typeface="Arial"/>
                  <a:ea typeface="+mn-ea"/>
                  <a:cs typeface="+mn-cs"/>
                </a:rPr>
                <a:t>App-1</a:t>
              </a:r>
            </a:p>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400" b="0" i="0" u="none" strike="noStrike" kern="0" cap="none" spc="0" normalizeH="0" baseline="0" noProof="0">
                  <a:ln>
                    <a:noFill/>
                  </a:ln>
                  <a:solidFill>
                    <a:srgbClr val="000000"/>
                  </a:solidFill>
                  <a:effectLst/>
                  <a:uLnTx/>
                  <a:uFillTx/>
                  <a:latin typeface="Arial"/>
                  <a:ea typeface="+mn-ea"/>
                  <a:cs typeface="+mn-cs"/>
                </a:rPr>
                <a:t>Image</a:t>
              </a:r>
              <a:endParaRPr kumimoji="0" lang="en-US" sz="1400" b="0" i="0" u="none" strike="noStrike" kern="0" cap="none" spc="0" normalizeH="0" baseline="0" noProof="0" err="1">
                <a:ln>
                  <a:noFill/>
                </a:ln>
                <a:solidFill>
                  <a:srgbClr val="000000"/>
                </a:solidFill>
                <a:effectLst/>
                <a:uLnTx/>
                <a:uFillTx/>
                <a:latin typeface="Arial"/>
                <a:ea typeface="+mn-ea"/>
                <a:cs typeface="+mn-cs"/>
              </a:endParaRPr>
            </a:p>
          </p:txBody>
        </p:sp>
      </p:grpSp>
      <p:sp>
        <p:nvSpPr>
          <p:cNvPr id="52" name="Content Placeholder 2">
            <a:extLst>
              <a:ext uri="{FF2B5EF4-FFF2-40B4-BE49-F238E27FC236}">
                <a16:creationId xmlns:a16="http://schemas.microsoft.com/office/drawing/2014/main" id="{70477B84-79EB-4052-8170-470B7F04C823}"/>
              </a:ext>
            </a:extLst>
          </p:cNvPr>
          <p:cNvSpPr txBox="1">
            <a:spLocks noChangeAspect="1"/>
          </p:cNvSpPr>
          <p:nvPr/>
        </p:nvSpPr>
        <p:spPr>
          <a:xfrm>
            <a:off x="285750" y="892569"/>
            <a:ext cx="9370910" cy="1279436"/>
          </a:xfrm>
          <a:prstGeom prst="rect">
            <a:avLst/>
          </a:prstGeom>
        </p:spPr>
        <p:txBody>
          <a:bodyPr wrap="square" lIns="0" tIns="0" rIns="0" bIns="0">
            <a:normAutofit/>
          </a:bodyPr>
          <a:lst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ea typeface="Museo Sans For Dell" pitchFamily="2" charset="0"/>
                <a:cs typeface="Arial" panose="020B0604020202020204" pitchFamily="34" charset="0"/>
              </a:defRPr>
            </a:lvl1pPr>
            <a:lvl2pPr marL="764098" indent="-309026"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Arial" panose="020B0604020202020204" pitchFamily="34" charset="0"/>
                <a:ea typeface="Museo Sans For Dell" pitchFamily="2" charset="0"/>
                <a:cs typeface="Arial" panose="020B0604020202020204" pitchFamily="34"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Arial" panose="020B0604020202020204" pitchFamily="34" charset="0"/>
                <a:ea typeface="Museo Sans For Dell" pitchFamily="2" charset="0"/>
                <a:cs typeface="Arial" panose="020B0604020202020204" pitchFamily="34"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chemeClr val="bg2"/>
                </a:solidFill>
                <a:latin typeface="Museo Sans For Dell" pitchFamily="2" charset="0"/>
                <a:ea typeface="Museo Sans For Dell" pitchFamily="2" charset="0"/>
              </a:defRPr>
            </a:lvl4pPr>
            <a:lvl5pPr marL="2144130" indent="-315376" algn="l" rtl="0" eaLnBrk="1" fontAlgn="base" hangingPunct="1">
              <a:lnSpc>
                <a:spcPct val="90000"/>
              </a:lnSpc>
              <a:spcBef>
                <a:spcPts val="400"/>
              </a:spcBef>
              <a:spcAft>
                <a:spcPts val="0"/>
              </a:spcAft>
              <a:buClr>
                <a:srgbClr val="AAAAAA"/>
              </a:buClr>
              <a:buFont typeface="Museo For Dell 300" pitchFamily="50" charset="0"/>
              <a:buChar char="–"/>
              <a:defRPr sz="1600">
                <a:solidFill>
                  <a:schemeClr val="tx1"/>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400">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400">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400">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400">
                <a:solidFill>
                  <a:schemeClr val="accent1"/>
                </a:solidFill>
                <a:latin typeface="+mn-lt"/>
              </a:defRPr>
            </a:lvl9pPr>
          </a:lstStyle>
          <a:p>
            <a:pPr marL="304792" marR="0" lvl="0" indent="-304792" algn="l" defTabSz="914400" rtl="0" eaLnBrk="1" fontAlgn="base" latinLnBrk="0" hangingPunct="1">
              <a:lnSpc>
                <a:spcPct val="100000"/>
              </a:lnSpc>
              <a:spcBef>
                <a:spcPts val="1600"/>
              </a:spcBef>
              <a:spcAft>
                <a:spcPts val="0"/>
              </a:spcAft>
              <a:buClr>
                <a:srgbClr val="AAAAAA"/>
              </a:buClr>
              <a:buSzTx/>
              <a:buFont typeface="Arial" pitchFamily="34" charset="0"/>
              <a:buChar char="•"/>
              <a:tabLst/>
              <a:defRPr/>
            </a:pPr>
            <a:r>
              <a:rPr kumimoji="0" lang="en-US"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Image</a:t>
            </a: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 File structure and metadata for how to run a container </a:t>
            </a:r>
          </a:p>
          <a:p>
            <a:pPr marL="304792" marR="0" lvl="0" indent="-304792" algn="l" defTabSz="914400" rtl="0" eaLnBrk="1" fontAlgn="base" latinLnBrk="0" hangingPunct="1">
              <a:lnSpc>
                <a:spcPct val="100000"/>
              </a:lnSpc>
              <a:spcBef>
                <a:spcPts val="1600"/>
              </a:spcBef>
              <a:spcAft>
                <a:spcPts val="0"/>
              </a:spcAft>
              <a:buClr>
                <a:srgbClr val="AAAAAA"/>
              </a:buClr>
              <a:buSzTx/>
              <a:buFont typeface="Arial" pitchFamily="34" charset="0"/>
              <a:buChar char="•"/>
              <a:tabLst/>
              <a:defRPr/>
            </a:pPr>
            <a:r>
              <a:rPr kumimoji="0" lang="en-US"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Registry</a:t>
            </a: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 Collection of image repositories</a:t>
            </a:r>
          </a:p>
          <a:p>
            <a:pPr marL="304792" marR="0" lvl="0" indent="-304792" algn="l" defTabSz="914400" rtl="0" eaLnBrk="1" fontAlgn="base" latinLnBrk="0" hangingPunct="1">
              <a:lnSpc>
                <a:spcPct val="100000"/>
              </a:lnSpc>
              <a:spcBef>
                <a:spcPts val="1600"/>
              </a:spcBef>
              <a:spcAft>
                <a:spcPts val="0"/>
              </a:spcAft>
              <a:buClr>
                <a:srgbClr val="AAAAAA"/>
              </a:buClr>
              <a:buSzTx/>
              <a:buFont typeface="Arial" pitchFamily="34" charset="0"/>
              <a:buChar char="•"/>
              <a:tabLst/>
              <a:defRPr/>
            </a:pPr>
            <a:r>
              <a:rPr kumimoji="0" lang="en-US"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Container</a:t>
            </a:r>
            <a:r>
              <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 Runtime instance of an image</a:t>
            </a:r>
          </a:p>
        </p:txBody>
      </p:sp>
      <p:pic>
        <p:nvPicPr>
          <p:cNvPr id="53" name="Picture 52">
            <a:extLst>
              <a:ext uri="{FF2B5EF4-FFF2-40B4-BE49-F238E27FC236}">
                <a16:creationId xmlns:a16="http://schemas.microsoft.com/office/drawing/2014/main" id="{0540E732-4027-4E4D-95F3-B3BC003F7E62}"/>
              </a:ext>
            </a:extLst>
          </p:cNvPr>
          <p:cNvPicPr>
            <a:picLocks noChangeAspect="1"/>
          </p:cNvPicPr>
          <p:nvPr/>
        </p:nvPicPr>
        <p:blipFill>
          <a:blip r:embed="rId3"/>
          <a:stretch>
            <a:fillRect/>
          </a:stretch>
        </p:blipFill>
        <p:spPr>
          <a:xfrm>
            <a:off x="6755370" y="616398"/>
            <a:ext cx="1571596" cy="1274698"/>
          </a:xfrm>
          <a:prstGeom prst="rect">
            <a:avLst/>
          </a:prstGeom>
        </p:spPr>
      </p:pic>
      <p:pic>
        <p:nvPicPr>
          <p:cNvPr id="54" name="Picture 53">
            <a:extLst>
              <a:ext uri="{FF2B5EF4-FFF2-40B4-BE49-F238E27FC236}">
                <a16:creationId xmlns:a16="http://schemas.microsoft.com/office/drawing/2014/main" id="{E77264CC-8D7B-41FA-84EE-9390021A6EB3}"/>
              </a:ext>
            </a:extLst>
          </p:cNvPr>
          <p:cNvPicPr>
            <a:picLocks noChangeAspect="1"/>
          </p:cNvPicPr>
          <p:nvPr/>
        </p:nvPicPr>
        <p:blipFill>
          <a:blip r:embed="rId4"/>
          <a:stretch>
            <a:fillRect/>
          </a:stretch>
        </p:blipFill>
        <p:spPr>
          <a:xfrm>
            <a:off x="7156150" y="2567974"/>
            <a:ext cx="585575" cy="585575"/>
          </a:xfrm>
          <a:prstGeom prst="rect">
            <a:avLst/>
          </a:prstGeom>
        </p:spPr>
      </p:pic>
      <p:sp>
        <p:nvSpPr>
          <p:cNvPr id="55" name="Rectangle 54">
            <a:extLst>
              <a:ext uri="{FF2B5EF4-FFF2-40B4-BE49-F238E27FC236}">
                <a16:creationId xmlns:a16="http://schemas.microsoft.com/office/drawing/2014/main" id="{98102373-4A8F-4975-BC41-FA9C3E580D49}"/>
              </a:ext>
            </a:extLst>
          </p:cNvPr>
          <p:cNvSpPr>
            <a:spLocks noChangeAspect="1"/>
          </p:cNvSpPr>
          <p:nvPr/>
        </p:nvSpPr>
        <p:spPr>
          <a:xfrm>
            <a:off x="4885867" y="2904223"/>
            <a:ext cx="799291" cy="205164"/>
          </a:xfrm>
          <a:prstGeom prst="rect">
            <a:avLst/>
          </a:prstGeom>
          <a:solidFill>
            <a:srgbClr val="000000"/>
          </a:solidFill>
          <a:ln w="25400" cap="flat" cmpd="sng" algn="ctr">
            <a:solidFill>
              <a:srgbClr val="0000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AU" sz="1100" b="1" i="0" u="none" strike="noStrike" kern="0" cap="none" spc="0" normalizeH="0" baseline="0" noProof="0">
                <a:ln>
                  <a:noFill/>
                </a:ln>
                <a:solidFill>
                  <a:srgbClr val="FFFFFF"/>
                </a:solidFill>
                <a:effectLst/>
                <a:uLnTx/>
                <a:uFillTx/>
                <a:latin typeface="Arial"/>
                <a:ea typeface="+mn-ea"/>
                <a:cs typeface="+mn-cs"/>
              </a:rPr>
              <a:t>V1.5</a:t>
            </a:r>
            <a:endParaRPr kumimoji="0" lang="en-US" sz="1100" b="1" i="0" u="none" strike="noStrike" kern="0" cap="none" spc="0" normalizeH="0" baseline="0" noProof="0" err="1">
              <a:ln>
                <a:noFill/>
              </a:ln>
              <a:solidFill>
                <a:srgbClr val="FFFFFF"/>
              </a:solidFill>
              <a:effectLst/>
              <a:uLnTx/>
              <a:uFillTx/>
              <a:latin typeface="Arial"/>
              <a:ea typeface="+mn-ea"/>
              <a:cs typeface="+mn-cs"/>
            </a:endParaRPr>
          </a:p>
        </p:txBody>
      </p:sp>
      <p:sp>
        <p:nvSpPr>
          <p:cNvPr id="56" name="Right Arrow 11">
            <a:extLst>
              <a:ext uri="{FF2B5EF4-FFF2-40B4-BE49-F238E27FC236}">
                <a16:creationId xmlns:a16="http://schemas.microsoft.com/office/drawing/2014/main" id="{83B2BA9F-CB19-40BD-8AE3-950DA8E2DC7E}"/>
              </a:ext>
            </a:extLst>
          </p:cNvPr>
          <p:cNvSpPr>
            <a:spLocks noChangeAspect="1"/>
          </p:cNvSpPr>
          <p:nvPr/>
        </p:nvSpPr>
        <p:spPr>
          <a:xfrm>
            <a:off x="6076046" y="3182847"/>
            <a:ext cx="735174" cy="386440"/>
          </a:xfrm>
          <a:prstGeom prst="rightArrow">
            <a:avLst/>
          </a:prstGeom>
          <a:solidFill>
            <a:srgbClr val="007DB8"/>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a:ea typeface="+mn-ea"/>
              <a:cs typeface="+mn-cs"/>
            </a:endParaRPr>
          </a:p>
        </p:txBody>
      </p:sp>
      <p:pic>
        <p:nvPicPr>
          <p:cNvPr id="57" name="Picture 56">
            <a:extLst>
              <a:ext uri="{FF2B5EF4-FFF2-40B4-BE49-F238E27FC236}">
                <a16:creationId xmlns:a16="http://schemas.microsoft.com/office/drawing/2014/main" id="{ED5F5145-93A4-4A5B-9A74-3E67F9A80AE9}"/>
              </a:ext>
            </a:extLst>
          </p:cNvPr>
          <p:cNvPicPr>
            <a:picLocks noChangeAspect="1"/>
          </p:cNvPicPr>
          <p:nvPr/>
        </p:nvPicPr>
        <p:blipFill>
          <a:blip r:embed="rId4"/>
          <a:stretch>
            <a:fillRect/>
          </a:stretch>
        </p:blipFill>
        <p:spPr>
          <a:xfrm>
            <a:off x="7359350" y="2771174"/>
            <a:ext cx="585575" cy="585575"/>
          </a:xfrm>
          <a:prstGeom prst="rect">
            <a:avLst/>
          </a:prstGeom>
        </p:spPr>
      </p:pic>
      <p:pic>
        <p:nvPicPr>
          <p:cNvPr id="58" name="Picture 57">
            <a:extLst>
              <a:ext uri="{FF2B5EF4-FFF2-40B4-BE49-F238E27FC236}">
                <a16:creationId xmlns:a16="http://schemas.microsoft.com/office/drawing/2014/main" id="{B221A618-1728-4313-8086-191FD7F56C5C}"/>
              </a:ext>
            </a:extLst>
          </p:cNvPr>
          <p:cNvPicPr>
            <a:picLocks noChangeAspect="1"/>
          </p:cNvPicPr>
          <p:nvPr/>
        </p:nvPicPr>
        <p:blipFill>
          <a:blip r:embed="rId4"/>
          <a:stretch>
            <a:fillRect/>
          </a:stretch>
        </p:blipFill>
        <p:spPr>
          <a:xfrm>
            <a:off x="7562550" y="2974374"/>
            <a:ext cx="585575" cy="585575"/>
          </a:xfrm>
          <a:prstGeom prst="rect">
            <a:avLst/>
          </a:prstGeom>
        </p:spPr>
      </p:pic>
      <p:pic>
        <p:nvPicPr>
          <p:cNvPr id="59" name="Picture 58">
            <a:extLst>
              <a:ext uri="{FF2B5EF4-FFF2-40B4-BE49-F238E27FC236}">
                <a16:creationId xmlns:a16="http://schemas.microsoft.com/office/drawing/2014/main" id="{50DFD44B-F75E-4AD4-86F9-0018F6C72B22}"/>
              </a:ext>
            </a:extLst>
          </p:cNvPr>
          <p:cNvPicPr>
            <a:picLocks noChangeAspect="1"/>
          </p:cNvPicPr>
          <p:nvPr/>
        </p:nvPicPr>
        <p:blipFill>
          <a:blip r:embed="rId4"/>
          <a:stretch>
            <a:fillRect/>
          </a:stretch>
        </p:blipFill>
        <p:spPr>
          <a:xfrm>
            <a:off x="7765750" y="3177574"/>
            <a:ext cx="585575" cy="585575"/>
          </a:xfrm>
          <a:prstGeom prst="rect">
            <a:avLst/>
          </a:prstGeom>
        </p:spPr>
      </p:pic>
      <p:pic>
        <p:nvPicPr>
          <p:cNvPr id="60" name="Picture 59">
            <a:extLst>
              <a:ext uri="{FF2B5EF4-FFF2-40B4-BE49-F238E27FC236}">
                <a16:creationId xmlns:a16="http://schemas.microsoft.com/office/drawing/2014/main" id="{F2C7C1E6-0EF7-44E6-9D0B-4F1F2B926AA4}"/>
              </a:ext>
            </a:extLst>
          </p:cNvPr>
          <p:cNvPicPr>
            <a:picLocks noChangeAspect="1"/>
          </p:cNvPicPr>
          <p:nvPr/>
        </p:nvPicPr>
        <p:blipFill>
          <a:blip r:embed="rId4"/>
          <a:stretch>
            <a:fillRect/>
          </a:stretch>
        </p:blipFill>
        <p:spPr>
          <a:xfrm>
            <a:off x="7968950" y="3380774"/>
            <a:ext cx="585575" cy="585575"/>
          </a:xfrm>
          <a:prstGeom prst="rect">
            <a:avLst/>
          </a:prstGeom>
        </p:spPr>
      </p:pic>
      <p:sp>
        <p:nvSpPr>
          <p:cNvPr id="61" name="Can 12">
            <a:extLst>
              <a:ext uri="{FF2B5EF4-FFF2-40B4-BE49-F238E27FC236}">
                <a16:creationId xmlns:a16="http://schemas.microsoft.com/office/drawing/2014/main" id="{D259AFC6-1E05-4F75-B28A-0579F98972CE}"/>
              </a:ext>
            </a:extLst>
          </p:cNvPr>
          <p:cNvSpPr>
            <a:spLocks noChangeAspect="1"/>
          </p:cNvSpPr>
          <p:nvPr/>
        </p:nvSpPr>
        <p:spPr>
          <a:xfrm>
            <a:off x="504366" y="2202700"/>
            <a:ext cx="3248399" cy="2655213"/>
          </a:xfrm>
          <a:prstGeom prst="can">
            <a:avLst/>
          </a:prstGeom>
          <a:gradFill rotWithShape="1">
            <a:gsLst>
              <a:gs pos="0">
                <a:srgbClr val="007DB8">
                  <a:tint val="50000"/>
                  <a:satMod val="300000"/>
                </a:srgbClr>
              </a:gs>
              <a:gs pos="35000">
                <a:srgbClr val="007DB8">
                  <a:tint val="37000"/>
                  <a:satMod val="300000"/>
                </a:srgbClr>
              </a:gs>
              <a:gs pos="100000">
                <a:srgbClr val="007DB8">
                  <a:tint val="15000"/>
                  <a:satMod val="350000"/>
                </a:srgbClr>
              </a:gs>
            </a:gsLst>
            <a:lin ang="16200000" scaled="1"/>
          </a:gradFill>
          <a:ln w="9525" cap="flat" cmpd="sng" algn="ctr">
            <a:solidFill>
              <a:srgbClr val="007DB8">
                <a:shade val="95000"/>
                <a:satMod val="105000"/>
              </a:srgbClr>
            </a:solidFill>
            <a:prstDash val="solid"/>
          </a:ln>
          <a:effectLst>
            <a:outerShdw blurRad="40000" dist="20000" dir="5400000" rotWithShape="0">
              <a:srgbClr val="000000">
                <a:alpha val="38000"/>
              </a:srgbClr>
            </a:outerShdw>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a:ea typeface="+mn-ea"/>
              <a:cs typeface="+mn-cs"/>
            </a:endParaRPr>
          </a:p>
        </p:txBody>
      </p:sp>
      <p:grpSp>
        <p:nvGrpSpPr>
          <p:cNvPr id="62" name="Group 61">
            <a:extLst>
              <a:ext uri="{FF2B5EF4-FFF2-40B4-BE49-F238E27FC236}">
                <a16:creationId xmlns:a16="http://schemas.microsoft.com/office/drawing/2014/main" id="{CD5FB6AF-88F4-4590-AD22-47357E206DEE}"/>
              </a:ext>
            </a:extLst>
          </p:cNvPr>
          <p:cNvGrpSpPr>
            <a:grpSpLocks noChangeAspect="1"/>
          </p:cNvGrpSpPr>
          <p:nvPr/>
        </p:nvGrpSpPr>
        <p:grpSpPr>
          <a:xfrm>
            <a:off x="595513" y="2685124"/>
            <a:ext cx="788606" cy="711203"/>
            <a:chOff x="7678057" y="3737427"/>
            <a:chExt cx="669473" cy="603764"/>
          </a:xfrm>
        </p:grpSpPr>
        <p:grpSp>
          <p:nvGrpSpPr>
            <p:cNvPr id="63" name="Group 62">
              <a:extLst>
                <a:ext uri="{FF2B5EF4-FFF2-40B4-BE49-F238E27FC236}">
                  <a16:creationId xmlns:a16="http://schemas.microsoft.com/office/drawing/2014/main" id="{4B4E4B51-34EB-4F7C-96BA-DB3548AF4368}"/>
                </a:ext>
              </a:extLst>
            </p:cNvPr>
            <p:cNvGrpSpPr/>
            <p:nvPr/>
          </p:nvGrpSpPr>
          <p:grpSpPr>
            <a:xfrm>
              <a:off x="7678057" y="3737427"/>
              <a:ext cx="669473" cy="603764"/>
              <a:chOff x="2656114" y="3142342"/>
              <a:chExt cx="776515" cy="790245"/>
            </a:xfrm>
          </p:grpSpPr>
          <p:sp>
            <p:nvSpPr>
              <p:cNvPr id="65" name="Rectangle 64">
                <a:extLst>
                  <a:ext uri="{FF2B5EF4-FFF2-40B4-BE49-F238E27FC236}">
                    <a16:creationId xmlns:a16="http://schemas.microsoft.com/office/drawing/2014/main" id="{C4260772-8927-4067-B4E9-C322CB1F4E55}"/>
                  </a:ext>
                </a:extLst>
              </p:cNvPr>
              <p:cNvSpPr/>
              <p:nvPr/>
            </p:nvSpPr>
            <p:spPr>
              <a:xfrm>
                <a:off x="2656114" y="3142342"/>
                <a:ext cx="776515" cy="790245"/>
              </a:xfrm>
              <a:prstGeom prst="rect">
                <a:avLst/>
              </a:prstGeom>
              <a:solidFill>
                <a:srgbClr val="007DB8"/>
              </a:solidFill>
              <a:ln w="25400" cap="flat" cmpd="sng" algn="ctr">
                <a:solidFill>
                  <a:srgbClr val="007DB8">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050" b="0" i="0" u="none" strike="noStrike" kern="0" cap="none" spc="0" normalizeH="0" baseline="0" noProof="0" err="1">
                  <a:ln>
                    <a:noFill/>
                  </a:ln>
                  <a:solidFill>
                    <a:srgbClr val="FFFFFF"/>
                  </a:solidFill>
                  <a:effectLst/>
                  <a:uLnTx/>
                  <a:uFillTx/>
                  <a:latin typeface="Arial"/>
                  <a:ea typeface="+mn-ea"/>
                  <a:cs typeface="+mn-cs"/>
                </a:endParaRPr>
              </a:p>
            </p:txBody>
          </p:sp>
          <p:sp>
            <p:nvSpPr>
              <p:cNvPr id="66" name="TextBox 65">
                <a:extLst>
                  <a:ext uri="{FF2B5EF4-FFF2-40B4-BE49-F238E27FC236}">
                    <a16:creationId xmlns:a16="http://schemas.microsoft.com/office/drawing/2014/main" id="{D95BC2C8-4C17-48CC-83CC-9D32503C6CC2}"/>
                  </a:ext>
                </a:extLst>
              </p:cNvPr>
              <p:cNvSpPr txBox="1"/>
              <p:nvPr/>
            </p:nvSpPr>
            <p:spPr>
              <a:xfrm>
                <a:off x="2742457" y="3409367"/>
                <a:ext cx="566971" cy="478775"/>
              </a:xfrm>
              <a:prstGeom prst="rect">
                <a:avLst/>
              </a:prstGeom>
              <a:noFill/>
            </p:spPr>
            <p:txBody>
              <a:bodyPr wrap="none" rtlCol="0">
                <a:spAutoFit/>
              </a:bodyPr>
              <a:lstStyle/>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App-1</a:t>
                </a:r>
              </a:p>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Image</a:t>
                </a:r>
                <a:endParaRPr kumimoji="0" lang="en-US" sz="1100" b="0" i="0" u="none" strike="noStrike" kern="0" cap="none" spc="0" normalizeH="0" baseline="0" noProof="0" err="1">
                  <a:ln>
                    <a:noFill/>
                  </a:ln>
                  <a:solidFill>
                    <a:srgbClr val="000000"/>
                  </a:solidFill>
                  <a:effectLst/>
                  <a:uLnTx/>
                  <a:uFillTx/>
                  <a:latin typeface="Arial"/>
                  <a:ea typeface="+mn-ea"/>
                  <a:cs typeface="+mn-cs"/>
                </a:endParaRPr>
              </a:p>
            </p:txBody>
          </p:sp>
        </p:grpSp>
        <p:sp>
          <p:nvSpPr>
            <p:cNvPr id="64" name="Rectangle 63">
              <a:extLst>
                <a:ext uri="{FF2B5EF4-FFF2-40B4-BE49-F238E27FC236}">
                  <a16:creationId xmlns:a16="http://schemas.microsoft.com/office/drawing/2014/main" id="{B4D04F38-E866-4B31-A233-DD9AFF9F2A61}"/>
                </a:ext>
              </a:extLst>
            </p:cNvPr>
            <p:cNvSpPr/>
            <p:nvPr/>
          </p:nvSpPr>
          <p:spPr>
            <a:xfrm>
              <a:off x="7728352" y="3780971"/>
              <a:ext cx="564748" cy="160472"/>
            </a:xfrm>
            <a:prstGeom prst="rect">
              <a:avLst/>
            </a:prstGeom>
            <a:solidFill>
              <a:srgbClr val="000000"/>
            </a:solidFill>
            <a:ln w="25400" cap="flat" cmpd="sng" algn="ctr">
              <a:solidFill>
                <a:srgbClr val="0000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AU" sz="900" b="1" i="0" u="none" strike="noStrike" kern="0" cap="none" spc="0" normalizeH="0" baseline="0" noProof="0">
                  <a:ln>
                    <a:noFill/>
                  </a:ln>
                  <a:solidFill>
                    <a:srgbClr val="FFFFFF"/>
                  </a:solidFill>
                  <a:effectLst/>
                  <a:uLnTx/>
                  <a:uFillTx/>
                  <a:latin typeface="Arial"/>
                  <a:ea typeface="+mn-ea"/>
                  <a:cs typeface="+mn-cs"/>
                </a:rPr>
                <a:t>V1.0</a:t>
              </a:r>
              <a:endParaRPr kumimoji="0" lang="en-US" sz="900" b="1" i="0" u="none" strike="noStrike" kern="0" cap="none" spc="0" normalizeH="0" baseline="0" noProof="0" err="1">
                <a:ln>
                  <a:noFill/>
                </a:ln>
                <a:solidFill>
                  <a:srgbClr val="FFFFFF"/>
                </a:solidFill>
                <a:effectLst/>
                <a:uLnTx/>
                <a:uFillTx/>
                <a:latin typeface="Arial"/>
                <a:ea typeface="+mn-ea"/>
                <a:cs typeface="+mn-cs"/>
              </a:endParaRPr>
            </a:p>
          </p:txBody>
        </p:sp>
      </p:grpSp>
      <p:grpSp>
        <p:nvGrpSpPr>
          <p:cNvPr id="67" name="Group 66">
            <a:extLst>
              <a:ext uri="{FF2B5EF4-FFF2-40B4-BE49-F238E27FC236}">
                <a16:creationId xmlns:a16="http://schemas.microsoft.com/office/drawing/2014/main" id="{8E68809A-A58B-465E-BB61-5724B63F76D7}"/>
              </a:ext>
            </a:extLst>
          </p:cNvPr>
          <p:cNvGrpSpPr>
            <a:grpSpLocks noChangeAspect="1"/>
          </p:cNvGrpSpPr>
          <p:nvPr/>
        </p:nvGrpSpPr>
        <p:grpSpPr>
          <a:xfrm>
            <a:off x="1624428" y="2692815"/>
            <a:ext cx="788606" cy="711203"/>
            <a:chOff x="7033731" y="3409367"/>
            <a:chExt cx="669473" cy="603764"/>
          </a:xfrm>
        </p:grpSpPr>
        <p:grpSp>
          <p:nvGrpSpPr>
            <p:cNvPr id="68" name="Group 67">
              <a:extLst>
                <a:ext uri="{FF2B5EF4-FFF2-40B4-BE49-F238E27FC236}">
                  <a16:creationId xmlns:a16="http://schemas.microsoft.com/office/drawing/2014/main" id="{DB634BF0-4F6B-4862-B047-3606BABB942B}"/>
                </a:ext>
              </a:extLst>
            </p:cNvPr>
            <p:cNvGrpSpPr/>
            <p:nvPr/>
          </p:nvGrpSpPr>
          <p:grpSpPr>
            <a:xfrm>
              <a:off x="7033731" y="3409367"/>
              <a:ext cx="669473" cy="603764"/>
              <a:chOff x="2656114" y="3142342"/>
              <a:chExt cx="776515" cy="790245"/>
            </a:xfrm>
          </p:grpSpPr>
          <p:sp>
            <p:nvSpPr>
              <p:cNvPr id="70" name="Rectangle 69">
                <a:extLst>
                  <a:ext uri="{FF2B5EF4-FFF2-40B4-BE49-F238E27FC236}">
                    <a16:creationId xmlns:a16="http://schemas.microsoft.com/office/drawing/2014/main" id="{2DB44094-8C3F-4CD6-A5FD-3872ADFBE162}"/>
                  </a:ext>
                </a:extLst>
              </p:cNvPr>
              <p:cNvSpPr/>
              <p:nvPr/>
            </p:nvSpPr>
            <p:spPr>
              <a:xfrm>
                <a:off x="2656114" y="3142342"/>
                <a:ext cx="776515" cy="790245"/>
              </a:xfrm>
              <a:prstGeom prst="rect">
                <a:avLst/>
              </a:prstGeom>
              <a:solidFill>
                <a:srgbClr val="007DB8"/>
              </a:solidFill>
              <a:ln w="25400" cap="flat" cmpd="sng" algn="ctr">
                <a:solidFill>
                  <a:srgbClr val="007DB8">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050" b="0" i="0" u="none" strike="noStrike" kern="0" cap="none" spc="0" normalizeH="0" baseline="0" noProof="0" err="1">
                  <a:ln>
                    <a:noFill/>
                  </a:ln>
                  <a:solidFill>
                    <a:srgbClr val="FFFFFF"/>
                  </a:solidFill>
                  <a:effectLst/>
                  <a:uLnTx/>
                  <a:uFillTx/>
                  <a:latin typeface="Arial"/>
                  <a:ea typeface="+mn-ea"/>
                  <a:cs typeface="+mn-cs"/>
                </a:endParaRPr>
              </a:p>
            </p:txBody>
          </p:sp>
          <p:sp>
            <p:nvSpPr>
              <p:cNvPr id="71" name="TextBox 70">
                <a:extLst>
                  <a:ext uri="{FF2B5EF4-FFF2-40B4-BE49-F238E27FC236}">
                    <a16:creationId xmlns:a16="http://schemas.microsoft.com/office/drawing/2014/main" id="{7F5F257C-46FE-4B6D-8EED-039B4D9124A0}"/>
                  </a:ext>
                </a:extLst>
              </p:cNvPr>
              <p:cNvSpPr txBox="1"/>
              <p:nvPr/>
            </p:nvSpPr>
            <p:spPr>
              <a:xfrm>
                <a:off x="2742457" y="3409367"/>
                <a:ext cx="566971" cy="478775"/>
              </a:xfrm>
              <a:prstGeom prst="rect">
                <a:avLst/>
              </a:prstGeom>
              <a:noFill/>
            </p:spPr>
            <p:txBody>
              <a:bodyPr wrap="none" rtlCol="0">
                <a:spAutoFit/>
              </a:bodyPr>
              <a:lstStyle/>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App-1</a:t>
                </a:r>
              </a:p>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Image</a:t>
                </a:r>
                <a:endParaRPr kumimoji="0" lang="en-US" sz="1100" b="0" i="0" u="none" strike="noStrike" kern="0" cap="none" spc="0" normalizeH="0" baseline="0" noProof="0" err="1">
                  <a:ln>
                    <a:noFill/>
                  </a:ln>
                  <a:solidFill>
                    <a:srgbClr val="000000"/>
                  </a:solidFill>
                  <a:effectLst/>
                  <a:uLnTx/>
                  <a:uFillTx/>
                  <a:latin typeface="Arial"/>
                  <a:ea typeface="+mn-ea"/>
                  <a:cs typeface="+mn-cs"/>
                </a:endParaRPr>
              </a:p>
            </p:txBody>
          </p:sp>
        </p:grpSp>
        <p:sp>
          <p:nvSpPr>
            <p:cNvPr id="69" name="Rectangle 68">
              <a:extLst>
                <a:ext uri="{FF2B5EF4-FFF2-40B4-BE49-F238E27FC236}">
                  <a16:creationId xmlns:a16="http://schemas.microsoft.com/office/drawing/2014/main" id="{8CAC3D65-2162-45AA-9135-94F5713942D5}"/>
                </a:ext>
              </a:extLst>
            </p:cNvPr>
            <p:cNvSpPr/>
            <p:nvPr/>
          </p:nvSpPr>
          <p:spPr>
            <a:xfrm>
              <a:off x="7084026" y="3452911"/>
              <a:ext cx="564748" cy="160472"/>
            </a:xfrm>
            <a:prstGeom prst="rect">
              <a:avLst/>
            </a:prstGeom>
            <a:solidFill>
              <a:srgbClr val="000000"/>
            </a:solidFill>
            <a:ln w="25400" cap="flat" cmpd="sng" algn="ctr">
              <a:solidFill>
                <a:srgbClr val="0000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AU" sz="900" b="1" i="0" u="none" strike="noStrike" kern="0" cap="none" spc="0" normalizeH="0" baseline="0" noProof="0">
                  <a:ln>
                    <a:noFill/>
                  </a:ln>
                  <a:solidFill>
                    <a:srgbClr val="FFFFFF"/>
                  </a:solidFill>
                  <a:effectLst/>
                  <a:uLnTx/>
                  <a:uFillTx/>
                  <a:latin typeface="Arial"/>
                  <a:ea typeface="+mn-ea"/>
                  <a:cs typeface="+mn-cs"/>
                </a:rPr>
                <a:t>V1.1</a:t>
              </a:r>
              <a:endParaRPr kumimoji="0" lang="en-US" sz="900" b="1" i="0" u="none" strike="noStrike" kern="0" cap="none" spc="0" normalizeH="0" baseline="0" noProof="0" err="1">
                <a:ln>
                  <a:noFill/>
                </a:ln>
                <a:solidFill>
                  <a:srgbClr val="FFFFFF"/>
                </a:solidFill>
                <a:effectLst/>
                <a:uLnTx/>
                <a:uFillTx/>
                <a:latin typeface="Arial"/>
                <a:ea typeface="+mn-ea"/>
                <a:cs typeface="+mn-cs"/>
              </a:endParaRPr>
            </a:p>
          </p:txBody>
        </p:sp>
      </p:grpSp>
      <p:grpSp>
        <p:nvGrpSpPr>
          <p:cNvPr id="72" name="Group 71">
            <a:extLst>
              <a:ext uri="{FF2B5EF4-FFF2-40B4-BE49-F238E27FC236}">
                <a16:creationId xmlns:a16="http://schemas.microsoft.com/office/drawing/2014/main" id="{BA8C7C31-B38C-4BF6-8E2D-29A466D0EFA3}"/>
              </a:ext>
            </a:extLst>
          </p:cNvPr>
          <p:cNvGrpSpPr>
            <a:grpSpLocks noChangeAspect="1"/>
          </p:cNvGrpSpPr>
          <p:nvPr/>
        </p:nvGrpSpPr>
        <p:grpSpPr>
          <a:xfrm>
            <a:off x="2849371" y="2689763"/>
            <a:ext cx="788606" cy="711203"/>
            <a:chOff x="8240886" y="2806846"/>
            <a:chExt cx="669473" cy="603764"/>
          </a:xfrm>
        </p:grpSpPr>
        <p:grpSp>
          <p:nvGrpSpPr>
            <p:cNvPr id="73" name="Group 72">
              <a:extLst>
                <a:ext uri="{FF2B5EF4-FFF2-40B4-BE49-F238E27FC236}">
                  <a16:creationId xmlns:a16="http://schemas.microsoft.com/office/drawing/2014/main" id="{CA82096F-4B08-4AA1-A0AA-F0ABB4741102}"/>
                </a:ext>
              </a:extLst>
            </p:cNvPr>
            <p:cNvGrpSpPr/>
            <p:nvPr/>
          </p:nvGrpSpPr>
          <p:grpSpPr>
            <a:xfrm>
              <a:off x="8240886" y="2806846"/>
              <a:ext cx="669473" cy="603764"/>
              <a:chOff x="2656114" y="3142342"/>
              <a:chExt cx="776515" cy="790245"/>
            </a:xfrm>
          </p:grpSpPr>
          <p:sp>
            <p:nvSpPr>
              <p:cNvPr id="75" name="Rectangle 74">
                <a:extLst>
                  <a:ext uri="{FF2B5EF4-FFF2-40B4-BE49-F238E27FC236}">
                    <a16:creationId xmlns:a16="http://schemas.microsoft.com/office/drawing/2014/main" id="{A98EB861-6CC3-4CBD-8195-31E310C47532}"/>
                  </a:ext>
                </a:extLst>
              </p:cNvPr>
              <p:cNvSpPr/>
              <p:nvPr/>
            </p:nvSpPr>
            <p:spPr>
              <a:xfrm>
                <a:off x="2656114" y="3142342"/>
                <a:ext cx="776515" cy="790245"/>
              </a:xfrm>
              <a:prstGeom prst="rect">
                <a:avLst/>
              </a:prstGeom>
              <a:solidFill>
                <a:srgbClr val="007DB8"/>
              </a:solidFill>
              <a:ln w="25400" cap="flat" cmpd="sng" algn="ctr">
                <a:solidFill>
                  <a:srgbClr val="007DB8">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050" b="0" i="0" u="none" strike="noStrike" kern="0" cap="none" spc="0" normalizeH="0" baseline="0" noProof="0" err="1">
                  <a:ln>
                    <a:noFill/>
                  </a:ln>
                  <a:solidFill>
                    <a:srgbClr val="FFFFFF"/>
                  </a:solidFill>
                  <a:effectLst/>
                  <a:uLnTx/>
                  <a:uFillTx/>
                  <a:latin typeface="Arial"/>
                  <a:ea typeface="+mn-ea"/>
                  <a:cs typeface="+mn-cs"/>
                </a:endParaRPr>
              </a:p>
            </p:txBody>
          </p:sp>
          <p:sp>
            <p:nvSpPr>
              <p:cNvPr id="76" name="TextBox 75">
                <a:extLst>
                  <a:ext uri="{FF2B5EF4-FFF2-40B4-BE49-F238E27FC236}">
                    <a16:creationId xmlns:a16="http://schemas.microsoft.com/office/drawing/2014/main" id="{4F7300C1-EECD-470E-B23B-7E561B1485A2}"/>
                  </a:ext>
                </a:extLst>
              </p:cNvPr>
              <p:cNvSpPr txBox="1"/>
              <p:nvPr/>
            </p:nvSpPr>
            <p:spPr>
              <a:xfrm>
                <a:off x="2742457" y="3409367"/>
                <a:ext cx="566971" cy="478775"/>
              </a:xfrm>
              <a:prstGeom prst="rect">
                <a:avLst/>
              </a:prstGeom>
              <a:noFill/>
            </p:spPr>
            <p:txBody>
              <a:bodyPr wrap="none" rtlCol="0">
                <a:spAutoFit/>
              </a:bodyPr>
              <a:lstStyle/>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App-1</a:t>
                </a:r>
              </a:p>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Image</a:t>
                </a:r>
                <a:endParaRPr kumimoji="0" lang="en-US" sz="1100" b="0" i="0" u="none" strike="noStrike" kern="0" cap="none" spc="0" normalizeH="0" baseline="0" noProof="0" err="1">
                  <a:ln>
                    <a:noFill/>
                  </a:ln>
                  <a:solidFill>
                    <a:srgbClr val="000000"/>
                  </a:solidFill>
                  <a:effectLst/>
                  <a:uLnTx/>
                  <a:uFillTx/>
                  <a:latin typeface="Arial"/>
                  <a:ea typeface="+mn-ea"/>
                  <a:cs typeface="+mn-cs"/>
                </a:endParaRPr>
              </a:p>
            </p:txBody>
          </p:sp>
        </p:grpSp>
        <p:sp>
          <p:nvSpPr>
            <p:cNvPr id="74" name="Rectangle 73">
              <a:extLst>
                <a:ext uri="{FF2B5EF4-FFF2-40B4-BE49-F238E27FC236}">
                  <a16:creationId xmlns:a16="http://schemas.microsoft.com/office/drawing/2014/main" id="{2C8BF5F3-C5C6-4B9E-A453-344622A975B5}"/>
                </a:ext>
              </a:extLst>
            </p:cNvPr>
            <p:cNvSpPr/>
            <p:nvPr/>
          </p:nvSpPr>
          <p:spPr>
            <a:xfrm>
              <a:off x="8291181" y="2850390"/>
              <a:ext cx="564748" cy="160472"/>
            </a:xfrm>
            <a:prstGeom prst="rect">
              <a:avLst/>
            </a:prstGeom>
            <a:solidFill>
              <a:srgbClr val="000000"/>
            </a:solidFill>
            <a:ln w="25400" cap="flat" cmpd="sng" algn="ctr">
              <a:solidFill>
                <a:srgbClr val="0000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AU" sz="900" b="1" i="0" u="none" strike="noStrike" kern="0" cap="none" spc="0" normalizeH="0" baseline="0" noProof="0">
                  <a:ln>
                    <a:noFill/>
                  </a:ln>
                  <a:solidFill>
                    <a:srgbClr val="FFFFFF"/>
                  </a:solidFill>
                  <a:effectLst/>
                  <a:uLnTx/>
                  <a:uFillTx/>
                  <a:latin typeface="Arial"/>
                  <a:ea typeface="+mn-ea"/>
                  <a:cs typeface="+mn-cs"/>
                </a:rPr>
                <a:t>V1.5</a:t>
              </a:r>
              <a:endParaRPr kumimoji="0" lang="en-US" sz="900" b="1" i="0" u="none" strike="noStrike" kern="0" cap="none" spc="0" normalizeH="0" baseline="0" noProof="0" err="1">
                <a:ln>
                  <a:noFill/>
                </a:ln>
                <a:solidFill>
                  <a:srgbClr val="FFFFFF"/>
                </a:solidFill>
                <a:effectLst/>
                <a:uLnTx/>
                <a:uFillTx/>
                <a:latin typeface="Arial"/>
                <a:ea typeface="+mn-ea"/>
                <a:cs typeface="+mn-cs"/>
              </a:endParaRPr>
            </a:p>
          </p:txBody>
        </p:sp>
      </p:grpSp>
      <p:sp>
        <p:nvSpPr>
          <p:cNvPr id="77" name="Right Arrow 33">
            <a:extLst>
              <a:ext uri="{FF2B5EF4-FFF2-40B4-BE49-F238E27FC236}">
                <a16:creationId xmlns:a16="http://schemas.microsoft.com/office/drawing/2014/main" id="{CC81E616-3324-484D-96A4-AD2AC5956C78}"/>
              </a:ext>
            </a:extLst>
          </p:cNvPr>
          <p:cNvSpPr>
            <a:spLocks noChangeAspect="1"/>
          </p:cNvSpPr>
          <p:nvPr/>
        </p:nvSpPr>
        <p:spPr>
          <a:xfrm>
            <a:off x="3979934" y="3182847"/>
            <a:ext cx="620710" cy="386440"/>
          </a:xfrm>
          <a:prstGeom prst="rightArrow">
            <a:avLst/>
          </a:prstGeom>
          <a:solidFill>
            <a:srgbClr val="007DB8"/>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Arial"/>
              <a:ea typeface="+mn-ea"/>
              <a:cs typeface="+mn-cs"/>
            </a:endParaRPr>
          </a:p>
        </p:txBody>
      </p:sp>
      <p:grpSp>
        <p:nvGrpSpPr>
          <p:cNvPr id="78" name="Group 77">
            <a:extLst>
              <a:ext uri="{FF2B5EF4-FFF2-40B4-BE49-F238E27FC236}">
                <a16:creationId xmlns:a16="http://schemas.microsoft.com/office/drawing/2014/main" id="{5E8C92EC-50DD-49CB-A5AA-4ACE9DFA181E}"/>
              </a:ext>
            </a:extLst>
          </p:cNvPr>
          <p:cNvGrpSpPr>
            <a:grpSpLocks noChangeAspect="1"/>
          </p:cNvGrpSpPr>
          <p:nvPr/>
        </p:nvGrpSpPr>
        <p:grpSpPr>
          <a:xfrm>
            <a:off x="601455" y="3875834"/>
            <a:ext cx="788607" cy="711203"/>
            <a:chOff x="7678057" y="3737427"/>
            <a:chExt cx="669473" cy="603764"/>
          </a:xfrm>
        </p:grpSpPr>
        <p:grpSp>
          <p:nvGrpSpPr>
            <p:cNvPr id="79" name="Group 78">
              <a:extLst>
                <a:ext uri="{FF2B5EF4-FFF2-40B4-BE49-F238E27FC236}">
                  <a16:creationId xmlns:a16="http://schemas.microsoft.com/office/drawing/2014/main" id="{FAF69656-F986-4FAD-B8BF-BCA974FDF74A}"/>
                </a:ext>
              </a:extLst>
            </p:cNvPr>
            <p:cNvGrpSpPr/>
            <p:nvPr/>
          </p:nvGrpSpPr>
          <p:grpSpPr>
            <a:xfrm>
              <a:off x="7678057" y="3737427"/>
              <a:ext cx="669473" cy="603764"/>
              <a:chOff x="2656114" y="3142342"/>
              <a:chExt cx="776515" cy="790245"/>
            </a:xfrm>
          </p:grpSpPr>
          <p:sp>
            <p:nvSpPr>
              <p:cNvPr id="81" name="Rectangle 80">
                <a:extLst>
                  <a:ext uri="{FF2B5EF4-FFF2-40B4-BE49-F238E27FC236}">
                    <a16:creationId xmlns:a16="http://schemas.microsoft.com/office/drawing/2014/main" id="{588371A6-4787-4453-8160-D20870A9D383}"/>
                  </a:ext>
                </a:extLst>
              </p:cNvPr>
              <p:cNvSpPr/>
              <p:nvPr/>
            </p:nvSpPr>
            <p:spPr>
              <a:xfrm>
                <a:off x="2656114" y="3142342"/>
                <a:ext cx="776515" cy="790245"/>
              </a:xfrm>
              <a:prstGeom prst="rect">
                <a:avLst/>
              </a:prstGeom>
              <a:solidFill>
                <a:srgbClr val="F2AF00"/>
              </a:solidFill>
              <a:ln w="25400" cap="flat" cmpd="sng" algn="ctr">
                <a:solidFill>
                  <a:srgbClr val="F2AF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050" b="0" i="0" u="none" strike="noStrike" kern="0" cap="none" spc="0" normalizeH="0" baseline="0" noProof="0" err="1">
                  <a:ln>
                    <a:noFill/>
                  </a:ln>
                  <a:solidFill>
                    <a:srgbClr val="FFFFFF"/>
                  </a:solidFill>
                  <a:effectLst/>
                  <a:uLnTx/>
                  <a:uFillTx/>
                  <a:latin typeface="Arial"/>
                  <a:ea typeface="+mn-ea"/>
                  <a:cs typeface="+mn-cs"/>
                </a:endParaRPr>
              </a:p>
            </p:txBody>
          </p:sp>
          <p:sp>
            <p:nvSpPr>
              <p:cNvPr id="82" name="TextBox 81">
                <a:extLst>
                  <a:ext uri="{FF2B5EF4-FFF2-40B4-BE49-F238E27FC236}">
                    <a16:creationId xmlns:a16="http://schemas.microsoft.com/office/drawing/2014/main" id="{B788C965-578D-4DAC-B7EB-8A5E54F0D55C}"/>
                  </a:ext>
                </a:extLst>
              </p:cNvPr>
              <p:cNvSpPr txBox="1"/>
              <p:nvPr/>
            </p:nvSpPr>
            <p:spPr>
              <a:xfrm>
                <a:off x="2742457" y="3409367"/>
                <a:ext cx="566970" cy="478775"/>
              </a:xfrm>
              <a:prstGeom prst="rect">
                <a:avLst/>
              </a:prstGeom>
              <a:noFill/>
            </p:spPr>
            <p:txBody>
              <a:bodyPr wrap="none" rtlCol="0">
                <a:spAutoFit/>
              </a:bodyPr>
              <a:lstStyle/>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App-2</a:t>
                </a:r>
              </a:p>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Image</a:t>
                </a:r>
                <a:endParaRPr kumimoji="0" lang="en-US" sz="1100" b="0" i="0" u="none" strike="noStrike" kern="0" cap="none" spc="0" normalizeH="0" baseline="0" noProof="0" err="1">
                  <a:ln>
                    <a:noFill/>
                  </a:ln>
                  <a:solidFill>
                    <a:srgbClr val="000000"/>
                  </a:solidFill>
                  <a:effectLst/>
                  <a:uLnTx/>
                  <a:uFillTx/>
                  <a:latin typeface="Arial"/>
                  <a:ea typeface="+mn-ea"/>
                  <a:cs typeface="+mn-cs"/>
                </a:endParaRPr>
              </a:p>
            </p:txBody>
          </p:sp>
        </p:grpSp>
        <p:sp>
          <p:nvSpPr>
            <p:cNvPr id="80" name="Rectangle 79">
              <a:extLst>
                <a:ext uri="{FF2B5EF4-FFF2-40B4-BE49-F238E27FC236}">
                  <a16:creationId xmlns:a16="http://schemas.microsoft.com/office/drawing/2014/main" id="{80C81266-AC73-42E9-89E2-523DB1168DFC}"/>
                </a:ext>
              </a:extLst>
            </p:cNvPr>
            <p:cNvSpPr/>
            <p:nvPr/>
          </p:nvSpPr>
          <p:spPr>
            <a:xfrm>
              <a:off x="7728352" y="3780971"/>
              <a:ext cx="564748" cy="160472"/>
            </a:xfrm>
            <a:prstGeom prst="rect">
              <a:avLst/>
            </a:prstGeom>
            <a:solidFill>
              <a:srgbClr val="000000"/>
            </a:solidFill>
            <a:ln w="25400" cap="flat" cmpd="sng" algn="ctr">
              <a:solidFill>
                <a:srgbClr val="0000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AU" sz="900" b="1" i="0" u="none" strike="noStrike" kern="0" cap="none" spc="0" normalizeH="0" baseline="0" noProof="0">
                  <a:ln>
                    <a:noFill/>
                  </a:ln>
                  <a:solidFill>
                    <a:srgbClr val="FFFFFF"/>
                  </a:solidFill>
                  <a:effectLst/>
                  <a:uLnTx/>
                  <a:uFillTx/>
                  <a:latin typeface="Arial"/>
                  <a:ea typeface="+mn-ea"/>
                  <a:cs typeface="+mn-cs"/>
                </a:rPr>
                <a:t>V1.0</a:t>
              </a:r>
              <a:endParaRPr kumimoji="0" lang="en-US" sz="900" b="1" i="0" u="none" strike="noStrike" kern="0" cap="none" spc="0" normalizeH="0" baseline="0" noProof="0" err="1">
                <a:ln>
                  <a:noFill/>
                </a:ln>
                <a:solidFill>
                  <a:srgbClr val="FFFFFF"/>
                </a:solidFill>
                <a:effectLst/>
                <a:uLnTx/>
                <a:uFillTx/>
                <a:latin typeface="Arial"/>
                <a:ea typeface="+mn-ea"/>
                <a:cs typeface="+mn-cs"/>
              </a:endParaRPr>
            </a:p>
          </p:txBody>
        </p:sp>
      </p:grpSp>
      <p:grpSp>
        <p:nvGrpSpPr>
          <p:cNvPr id="83" name="Group 82">
            <a:extLst>
              <a:ext uri="{FF2B5EF4-FFF2-40B4-BE49-F238E27FC236}">
                <a16:creationId xmlns:a16="http://schemas.microsoft.com/office/drawing/2014/main" id="{7AE6EC7A-B271-4BD0-9D2A-98A91DD63201}"/>
              </a:ext>
            </a:extLst>
          </p:cNvPr>
          <p:cNvGrpSpPr>
            <a:grpSpLocks noChangeAspect="1"/>
          </p:cNvGrpSpPr>
          <p:nvPr/>
        </p:nvGrpSpPr>
        <p:grpSpPr>
          <a:xfrm>
            <a:off x="1630370" y="3883525"/>
            <a:ext cx="788607" cy="711203"/>
            <a:chOff x="7033731" y="3409367"/>
            <a:chExt cx="669473" cy="603764"/>
          </a:xfrm>
        </p:grpSpPr>
        <p:grpSp>
          <p:nvGrpSpPr>
            <p:cNvPr id="84" name="Group 83">
              <a:extLst>
                <a:ext uri="{FF2B5EF4-FFF2-40B4-BE49-F238E27FC236}">
                  <a16:creationId xmlns:a16="http://schemas.microsoft.com/office/drawing/2014/main" id="{E5C933AC-20A0-44A9-9A85-22DA72121DC4}"/>
                </a:ext>
              </a:extLst>
            </p:cNvPr>
            <p:cNvGrpSpPr/>
            <p:nvPr/>
          </p:nvGrpSpPr>
          <p:grpSpPr>
            <a:xfrm>
              <a:off x="7033731" y="3409367"/>
              <a:ext cx="669473" cy="603764"/>
              <a:chOff x="2656114" y="3142342"/>
              <a:chExt cx="776515" cy="790245"/>
            </a:xfrm>
          </p:grpSpPr>
          <p:sp>
            <p:nvSpPr>
              <p:cNvPr id="86" name="Rectangle 85">
                <a:extLst>
                  <a:ext uri="{FF2B5EF4-FFF2-40B4-BE49-F238E27FC236}">
                    <a16:creationId xmlns:a16="http://schemas.microsoft.com/office/drawing/2014/main" id="{188D117E-39D8-4EDC-BDCB-9AB22032AC75}"/>
                  </a:ext>
                </a:extLst>
              </p:cNvPr>
              <p:cNvSpPr/>
              <p:nvPr/>
            </p:nvSpPr>
            <p:spPr>
              <a:xfrm>
                <a:off x="2656114" y="3142342"/>
                <a:ext cx="776515" cy="790245"/>
              </a:xfrm>
              <a:prstGeom prst="rect">
                <a:avLst/>
              </a:prstGeom>
              <a:solidFill>
                <a:srgbClr val="F2AF00"/>
              </a:solidFill>
              <a:ln w="25400" cap="flat" cmpd="sng" algn="ctr">
                <a:solidFill>
                  <a:srgbClr val="F2AF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050" b="0" i="0" u="none" strike="noStrike" kern="0" cap="none" spc="0" normalizeH="0" baseline="0" noProof="0" err="1">
                  <a:ln>
                    <a:noFill/>
                  </a:ln>
                  <a:solidFill>
                    <a:srgbClr val="FFFFFF"/>
                  </a:solidFill>
                  <a:effectLst/>
                  <a:uLnTx/>
                  <a:uFillTx/>
                  <a:latin typeface="Arial"/>
                  <a:ea typeface="+mn-ea"/>
                  <a:cs typeface="+mn-cs"/>
                </a:endParaRPr>
              </a:p>
            </p:txBody>
          </p:sp>
          <p:sp>
            <p:nvSpPr>
              <p:cNvPr id="87" name="TextBox 86">
                <a:extLst>
                  <a:ext uri="{FF2B5EF4-FFF2-40B4-BE49-F238E27FC236}">
                    <a16:creationId xmlns:a16="http://schemas.microsoft.com/office/drawing/2014/main" id="{31D8F565-457F-45D7-8B3F-C8EBD7C3D8E6}"/>
                  </a:ext>
                </a:extLst>
              </p:cNvPr>
              <p:cNvSpPr txBox="1"/>
              <p:nvPr/>
            </p:nvSpPr>
            <p:spPr>
              <a:xfrm>
                <a:off x="2742457" y="3409367"/>
                <a:ext cx="566970" cy="478775"/>
              </a:xfrm>
              <a:prstGeom prst="rect">
                <a:avLst/>
              </a:prstGeom>
              <a:noFill/>
            </p:spPr>
            <p:txBody>
              <a:bodyPr wrap="none" rtlCol="0">
                <a:spAutoFit/>
              </a:bodyPr>
              <a:lstStyle/>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App-2</a:t>
                </a:r>
              </a:p>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Image</a:t>
                </a:r>
                <a:endParaRPr kumimoji="0" lang="en-US" sz="1100" b="0" i="0" u="none" strike="noStrike" kern="0" cap="none" spc="0" normalizeH="0" baseline="0" noProof="0" err="1">
                  <a:ln>
                    <a:noFill/>
                  </a:ln>
                  <a:solidFill>
                    <a:srgbClr val="000000"/>
                  </a:solidFill>
                  <a:effectLst/>
                  <a:uLnTx/>
                  <a:uFillTx/>
                  <a:latin typeface="Arial"/>
                  <a:ea typeface="+mn-ea"/>
                  <a:cs typeface="+mn-cs"/>
                </a:endParaRPr>
              </a:p>
            </p:txBody>
          </p:sp>
        </p:grpSp>
        <p:sp>
          <p:nvSpPr>
            <p:cNvPr id="85" name="Rectangle 84">
              <a:extLst>
                <a:ext uri="{FF2B5EF4-FFF2-40B4-BE49-F238E27FC236}">
                  <a16:creationId xmlns:a16="http://schemas.microsoft.com/office/drawing/2014/main" id="{C6741684-7C71-4CF7-B7C4-B531BCAA1F7B}"/>
                </a:ext>
              </a:extLst>
            </p:cNvPr>
            <p:cNvSpPr/>
            <p:nvPr/>
          </p:nvSpPr>
          <p:spPr>
            <a:xfrm>
              <a:off x="7084026" y="3452911"/>
              <a:ext cx="564748" cy="160472"/>
            </a:xfrm>
            <a:prstGeom prst="rect">
              <a:avLst/>
            </a:prstGeom>
            <a:solidFill>
              <a:srgbClr val="000000"/>
            </a:solidFill>
            <a:ln w="25400" cap="flat" cmpd="sng" algn="ctr">
              <a:solidFill>
                <a:srgbClr val="0000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AU" sz="900" b="1" i="0" u="none" strike="noStrike" kern="0" cap="none" spc="0" normalizeH="0" baseline="0" noProof="0">
                  <a:ln>
                    <a:noFill/>
                  </a:ln>
                  <a:solidFill>
                    <a:srgbClr val="FFFFFF"/>
                  </a:solidFill>
                  <a:effectLst/>
                  <a:uLnTx/>
                  <a:uFillTx/>
                  <a:latin typeface="Arial"/>
                  <a:ea typeface="+mn-ea"/>
                  <a:cs typeface="+mn-cs"/>
                </a:rPr>
                <a:t>V1.1</a:t>
              </a:r>
              <a:endParaRPr kumimoji="0" lang="en-US" sz="900" b="1" i="0" u="none" strike="noStrike" kern="0" cap="none" spc="0" normalizeH="0" baseline="0" noProof="0" err="1">
                <a:ln>
                  <a:noFill/>
                </a:ln>
                <a:solidFill>
                  <a:srgbClr val="FFFFFF"/>
                </a:solidFill>
                <a:effectLst/>
                <a:uLnTx/>
                <a:uFillTx/>
                <a:latin typeface="Arial"/>
                <a:ea typeface="+mn-ea"/>
                <a:cs typeface="+mn-cs"/>
              </a:endParaRPr>
            </a:p>
          </p:txBody>
        </p:sp>
      </p:grpSp>
      <p:grpSp>
        <p:nvGrpSpPr>
          <p:cNvPr id="88" name="Group 87">
            <a:extLst>
              <a:ext uri="{FF2B5EF4-FFF2-40B4-BE49-F238E27FC236}">
                <a16:creationId xmlns:a16="http://schemas.microsoft.com/office/drawing/2014/main" id="{7CB16DD4-152F-4D97-9F06-0EAF4572D6F1}"/>
              </a:ext>
            </a:extLst>
          </p:cNvPr>
          <p:cNvGrpSpPr>
            <a:grpSpLocks noChangeAspect="1"/>
          </p:cNvGrpSpPr>
          <p:nvPr/>
        </p:nvGrpSpPr>
        <p:grpSpPr>
          <a:xfrm>
            <a:off x="2855314" y="3880473"/>
            <a:ext cx="788607" cy="711203"/>
            <a:chOff x="8240886" y="2806846"/>
            <a:chExt cx="669473" cy="603764"/>
          </a:xfrm>
        </p:grpSpPr>
        <p:grpSp>
          <p:nvGrpSpPr>
            <p:cNvPr id="89" name="Group 88">
              <a:extLst>
                <a:ext uri="{FF2B5EF4-FFF2-40B4-BE49-F238E27FC236}">
                  <a16:creationId xmlns:a16="http://schemas.microsoft.com/office/drawing/2014/main" id="{4BD6484B-705B-4346-936C-BF545665B471}"/>
                </a:ext>
              </a:extLst>
            </p:cNvPr>
            <p:cNvGrpSpPr/>
            <p:nvPr/>
          </p:nvGrpSpPr>
          <p:grpSpPr>
            <a:xfrm>
              <a:off x="8240886" y="2806846"/>
              <a:ext cx="669473" cy="603764"/>
              <a:chOff x="2656114" y="3142342"/>
              <a:chExt cx="776515" cy="790245"/>
            </a:xfrm>
          </p:grpSpPr>
          <p:sp>
            <p:nvSpPr>
              <p:cNvPr id="91" name="Rectangle 90">
                <a:extLst>
                  <a:ext uri="{FF2B5EF4-FFF2-40B4-BE49-F238E27FC236}">
                    <a16:creationId xmlns:a16="http://schemas.microsoft.com/office/drawing/2014/main" id="{A96C1657-5B52-4B57-BC26-B98F290EA1A9}"/>
                  </a:ext>
                </a:extLst>
              </p:cNvPr>
              <p:cNvSpPr/>
              <p:nvPr/>
            </p:nvSpPr>
            <p:spPr>
              <a:xfrm>
                <a:off x="2656114" y="3142342"/>
                <a:ext cx="776515" cy="790245"/>
              </a:xfrm>
              <a:prstGeom prst="rect">
                <a:avLst/>
              </a:prstGeom>
              <a:solidFill>
                <a:srgbClr val="F2AF00"/>
              </a:solidFill>
              <a:ln w="25400" cap="flat" cmpd="sng" algn="ctr">
                <a:solidFill>
                  <a:srgbClr val="F2AF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1050" b="0" i="0" u="none" strike="noStrike" kern="0" cap="none" spc="0" normalizeH="0" baseline="0" noProof="0" err="1">
                  <a:ln>
                    <a:noFill/>
                  </a:ln>
                  <a:solidFill>
                    <a:srgbClr val="FFFFFF"/>
                  </a:solidFill>
                  <a:effectLst/>
                  <a:uLnTx/>
                  <a:uFillTx/>
                  <a:latin typeface="Arial"/>
                  <a:ea typeface="+mn-ea"/>
                  <a:cs typeface="+mn-cs"/>
                </a:endParaRPr>
              </a:p>
            </p:txBody>
          </p:sp>
          <p:sp>
            <p:nvSpPr>
              <p:cNvPr id="92" name="TextBox 91">
                <a:extLst>
                  <a:ext uri="{FF2B5EF4-FFF2-40B4-BE49-F238E27FC236}">
                    <a16:creationId xmlns:a16="http://schemas.microsoft.com/office/drawing/2014/main" id="{AC23BC67-A5E8-47BF-B932-AD83C2EC6473}"/>
                  </a:ext>
                </a:extLst>
              </p:cNvPr>
              <p:cNvSpPr txBox="1"/>
              <p:nvPr/>
            </p:nvSpPr>
            <p:spPr>
              <a:xfrm>
                <a:off x="2742457" y="3409367"/>
                <a:ext cx="566970" cy="478775"/>
              </a:xfrm>
              <a:prstGeom prst="rect">
                <a:avLst/>
              </a:prstGeom>
              <a:noFill/>
            </p:spPr>
            <p:txBody>
              <a:bodyPr wrap="none" rtlCol="0">
                <a:spAutoFit/>
              </a:bodyPr>
              <a:lstStyle/>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App-2</a:t>
                </a:r>
              </a:p>
              <a:p>
                <a:pPr marL="0" marR="0" lvl="0" indent="0" algn="ctr" defTabSz="1219170" rtl="0" eaLnBrk="1" fontAlgn="base" latinLnBrk="0" hangingPunct="1">
                  <a:lnSpc>
                    <a:spcPct val="100000"/>
                  </a:lnSpc>
                  <a:spcBef>
                    <a:spcPts val="0"/>
                  </a:spcBef>
                  <a:spcAft>
                    <a:spcPts val="0"/>
                  </a:spcAft>
                  <a:buClr>
                    <a:srgbClr val="007DB8"/>
                  </a:buClr>
                  <a:buSzTx/>
                  <a:buFontTx/>
                  <a:buNone/>
                  <a:tabLst/>
                  <a:defRPr/>
                </a:pPr>
                <a:r>
                  <a:rPr kumimoji="0" lang="en-AU" sz="1100" b="0" i="0" u="none" strike="noStrike" kern="0" cap="none" spc="0" normalizeH="0" baseline="0" noProof="0">
                    <a:ln>
                      <a:noFill/>
                    </a:ln>
                    <a:solidFill>
                      <a:srgbClr val="000000"/>
                    </a:solidFill>
                    <a:effectLst/>
                    <a:uLnTx/>
                    <a:uFillTx/>
                    <a:latin typeface="Arial"/>
                    <a:ea typeface="+mn-ea"/>
                    <a:cs typeface="+mn-cs"/>
                  </a:rPr>
                  <a:t>Image</a:t>
                </a:r>
                <a:endParaRPr kumimoji="0" lang="en-US" sz="1100" b="0" i="0" u="none" strike="noStrike" kern="0" cap="none" spc="0" normalizeH="0" baseline="0" noProof="0" err="1">
                  <a:ln>
                    <a:noFill/>
                  </a:ln>
                  <a:solidFill>
                    <a:srgbClr val="000000"/>
                  </a:solidFill>
                  <a:effectLst/>
                  <a:uLnTx/>
                  <a:uFillTx/>
                  <a:latin typeface="Arial"/>
                  <a:ea typeface="+mn-ea"/>
                  <a:cs typeface="+mn-cs"/>
                </a:endParaRPr>
              </a:p>
            </p:txBody>
          </p:sp>
        </p:grpSp>
        <p:sp>
          <p:nvSpPr>
            <p:cNvPr id="90" name="Rectangle 89">
              <a:extLst>
                <a:ext uri="{FF2B5EF4-FFF2-40B4-BE49-F238E27FC236}">
                  <a16:creationId xmlns:a16="http://schemas.microsoft.com/office/drawing/2014/main" id="{99F3859C-F0A4-449C-8111-3D9FF143EF85}"/>
                </a:ext>
              </a:extLst>
            </p:cNvPr>
            <p:cNvSpPr/>
            <p:nvPr/>
          </p:nvSpPr>
          <p:spPr>
            <a:xfrm>
              <a:off x="8291181" y="2850390"/>
              <a:ext cx="564748" cy="160472"/>
            </a:xfrm>
            <a:prstGeom prst="rect">
              <a:avLst/>
            </a:prstGeom>
            <a:solidFill>
              <a:srgbClr val="000000"/>
            </a:solidFill>
            <a:ln w="25400" cap="flat" cmpd="sng" algn="ctr">
              <a:solidFill>
                <a:srgbClr val="000000">
                  <a:shade val="50000"/>
                </a:srgbClr>
              </a:solidFill>
              <a:prstDash val="solid"/>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r>
                <a:rPr kumimoji="0" lang="en-AU" sz="900" b="1" i="0" u="none" strike="noStrike" kern="0" cap="none" spc="0" normalizeH="0" baseline="0" noProof="0">
                  <a:ln>
                    <a:noFill/>
                  </a:ln>
                  <a:solidFill>
                    <a:srgbClr val="FFFFFF"/>
                  </a:solidFill>
                  <a:effectLst/>
                  <a:uLnTx/>
                  <a:uFillTx/>
                  <a:latin typeface="Arial"/>
                  <a:ea typeface="+mn-ea"/>
                  <a:cs typeface="+mn-cs"/>
                </a:rPr>
                <a:t>V1.2</a:t>
              </a:r>
              <a:endParaRPr kumimoji="0" lang="en-US" sz="900" b="1" i="0" u="none" strike="noStrike" kern="0" cap="none" spc="0" normalizeH="0" baseline="0" noProof="0" err="1">
                <a:ln>
                  <a:noFill/>
                </a:ln>
                <a:solidFill>
                  <a:srgbClr val="FFFFFF"/>
                </a:solidFill>
                <a:effectLst/>
                <a:uLnTx/>
                <a:uFillTx/>
                <a:latin typeface="Arial"/>
                <a:ea typeface="+mn-ea"/>
                <a:cs typeface="+mn-cs"/>
              </a:endParaRPr>
            </a:p>
          </p:txBody>
        </p:sp>
      </p:grpSp>
      <p:sp>
        <p:nvSpPr>
          <p:cNvPr id="93" name="TextBox 92">
            <a:extLst>
              <a:ext uri="{FF2B5EF4-FFF2-40B4-BE49-F238E27FC236}">
                <a16:creationId xmlns:a16="http://schemas.microsoft.com/office/drawing/2014/main" id="{78CEE6C7-053D-420B-AFF8-34D9A62B3A98}"/>
              </a:ext>
            </a:extLst>
          </p:cNvPr>
          <p:cNvSpPr txBox="1">
            <a:spLocks noChangeAspect="1"/>
          </p:cNvSpPr>
          <p:nvPr/>
        </p:nvSpPr>
        <p:spPr>
          <a:xfrm>
            <a:off x="2434610" y="2860317"/>
            <a:ext cx="393232" cy="307777"/>
          </a:xfrm>
          <a:prstGeom prst="rect">
            <a:avLst/>
          </a:prstGeom>
          <a:noFill/>
        </p:spPr>
        <p:txBody>
          <a:bodyPr wrap="square" rtlCol="0">
            <a:spAutoFit/>
          </a:bodyPr>
          <a:lstStyle/>
          <a:p>
            <a:pPr marL="0" marR="0" lvl="0" indent="0" algn="l" defTabSz="1219170" rtl="0" eaLnBrk="1" fontAlgn="base" latinLnBrk="0" hangingPunct="1">
              <a:lnSpc>
                <a:spcPct val="100000"/>
              </a:lnSpc>
              <a:spcBef>
                <a:spcPts val="0"/>
              </a:spcBef>
              <a:spcAft>
                <a:spcPts val="0"/>
              </a:spcAft>
              <a:buClr>
                <a:srgbClr val="007DB8"/>
              </a:buClr>
              <a:buSzTx/>
              <a:buFontTx/>
              <a:buNone/>
              <a:tabLst/>
              <a:defRPr/>
            </a:pPr>
            <a:r>
              <a:rPr kumimoji="0" lang="en-AU" sz="1400" b="1" i="0" u="none" strike="noStrike" kern="0" cap="none" spc="0" normalizeH="0" baseline="0" noProof="0">
                <a:ln>
                  <a:noFill/>
                </a:ln>
                <a:solidFill>
                  <a:srgbClr val="000000"/>
                </a:solidFill>
                <a:effectLst/>
                <a:uLnTx/>
                <a:uFillTx/>
                <a:latin typeface="Arial"/>
                <a:ea typeface="+mn-ea"/>
                <a:cs typeface="+mn-cs"/>
              </a:rPr>
              <a:t>…</a:t>
            </a:r>
            <a:endParaRPr kumimoji="0" lang="en-US" sz="1400" b="1" i="0" u="none" strike="noStrike" kern="0" cap="none" spc="0" normalizeH="0" baseline="0" noProof="0" err="1">
              <a:ln>
                <a:noFill/>
              </a:ln>
              <a:solidFill>
                <a:srgbClr val="000000"/>
              </a:solidFill>
              <a:effectLst/>
              <a:uLnTx/>
              <a:uFillTx/>
              <a:latin typeface="Arial"/>
              <a:ea typeface="+mn-ea"/>
              <a:cs typeface="+mn-cs"/>
            </a:endParaRPr>
          </a:p>
        </p:txBody>
      </p:sp>
      <p:sp>
        <p:nvSpPr>
          <p:cNvPr id="94" name="TextBox 93">
            <a:extLst>
              <a:ext uri="{FF2B5EF4-FFF2-40B4-BE49-F238E27FC236}">
                <a16:creationId xmlns:a16="http://schemas.microsoft.com/office/drawing/2014/main" id="{D52BF535-3A48-4021-AF5A-36135B5B2ACE}"/>
              </a:ext>
            </a:extLst>
          </p:cNvPr>
          <p:cNvSpPr txBox="1">
            <a:spLocks noChangeAspect="1"/>
          </p:cNvSpPr>
          <p:nvPr/>
        </p:nvSpPr>
        <p:spPr>
          <a:xfrm>
            <a:off x="2444490" y="4053475"/>
            <a:ext cx="393232" cy="307777"/>
          </a:xfrm>
          <a:prstGeom prst="rect">
            <a:avLst/>
          </a:prstGeom>
          <a:noFill/>
        </p:spPr>
        <p:txBody>
          <a:bodyPr wrap="square" rtlCol="0">
            <a:spAutoFit/>
          </a:bodyPr>
          <a:lstStyle/>
          <a:p>
            <a:pPr marL="0" marR="0" lvl="0" indent="0" algn="l" defTabSz="1219170" rtl="0" eaLnBrk="1" fontAlgn="base" latinLnBrk="0" hangingPunct="1">
              <a:lnSpc>
                <a:spcPct val="100000"/>
              </a:lnSpc>
              <a:spcBef>
                <a:spcPts val="0"/>
              </a:spcBef>
              <a:spcAft>
                <a:spcPts val="0"/>
              </a:spcAft>
              <a:buClr>
                <a:srgbClr val="007DB8"/>
              </a:buClr>
              <a:buSzTx/>
              <a:buFontTx/>
              <a:buNone/>
              <a:tabLst/>
              <a:defRPr/>
            </a:pPr>
            <a:r>
              <a:rPr kumimoji="0" lang="en-AU" sz="1400" b="1" i="0" u="none" strike="noStrike" kern="0" cap="none" spc="0" normalizeH="0" baseline="0" noProof="0">
                <a:ln>
                  <a:noFill/>
                </a:ln>
                <a:solidFill>
                  <a:srgbClr val="000000"/>
                </a:solidFill>
                <a:effectLst/>
                <a:uLnTx/>
                <a:uFillTx/>
                <a:latin typeface="Arial"/>
                <a:ea typeface="+mn-ea"/>
                <a:cs typeface="+mn-cs"/>
              </a:rPr>
              <a:t>…</a:t>
            </a:r>
            <a:endParaRPr kumimoji="0" lang="en-US" sz="1400" b="1" i="0" u="none" strike="noStrike" kern="0" cap="none" spc="0" normalizeH="0" baseline="0" noProof="0" err="1">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2337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xEl>
                                              <p:pRg st="0" end="0"/>
                                            </p:txEl>
                                          </p:spTgt>
                                        </p:tgtEl>
                                        <p:attrNameLst>
                                          <p:attrName>style.visibility</p:attrName>
                                        </p:attrNameLst>
                                      </p:cBhvr>
                                      <p:to>
                                        <p:strVal val="visible"/>
                                      </p:to>
                                    </p:set>
                                    <p:animEffect transition="in" filter="fade">
                                      <p:cBhvr>
                                        <p:cTn id="11" dur="500"/>
                                        <p:tgtEl>
                                          <p:spTgt spid="5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2">
                                            <p:txEl>
                                              <p:pRg st="1" end="1"/>
                                            </p:txEl>
                                          </p:spTgt>
                                        </p:tgtEl>
                                        <p:attrNameLst>
                                          <p:attrName>style.visibility</p:attrName>
                                        </p:attrNameLst>
                                      </p:cBhvr>
                                      <p:to>
                                        <p:strVal val="visible"/>
                                      </p:to>
                                    </p:set>
                                    <p:animEffect transition="in" filter="fade">
                                      <p:cBhvr>
                                        <p:cTn id="16" dur="500"/>
                                        <p:tgtEl>
                                          <p:spTgt spid="5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txEl>
                                              <p:pRg st="2" end="2"/>
                                            </p:txEl>
                                          </p:spTgt>
                                        </p:tgtEl>
                                        <p:attrNameLst>
                                          <p:attrName>style.visibility</p:attrName>
                                        </p:attrNameLst>
                                      </p:cBhvr>
                                      <p:to>
                                        <p:strVal val="visible"/>
                                      </p:to>
                                    </p:set>
                                    <p:animEffect transition="in" filter="fade">
                                      <p:cBhvr>
                                        <p:cTn id="21" dur="500"/>
                                        <p:tgtEl>
                                          <p:spTgt spid="52">
                                            <p:txEl>
                                              <p:pRg st="2" end="2"/>
                                            </p:txEl>
                                          </p:spTgt>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10"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500"/>
                                        <p:tgtEl>
                                          <p:spTgt spid="62"/>
                                        </p:tgtEl>
                                      </p:cBhvr>
                                    </p:animEffect>
                                  </p:childTnLst>
                                </p:cTn>
                              </p:par>
                              <p:par>
                                <p:cTn id="53" presetID="10"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500"/>
                                        <p:tgtEl>
                                          <p:spTgt spid="67"/>
                                        </p:tgtEl>
                                      </p:cBhvr>
                                    </p:animEffect>
                                  </p:childTnLst>
                                </p:cTn>
                              </p:par>
                              <p:par>
                                <p:cTn id="56" presetID="10" presetClass="entr" presetSubtype="0" fill="hold"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fade">
                                      <p:cBhvr>
                                        <p:cTn id="58" dur="500"/>
                                        <p:tgtEl>
                                          <p:spTgt spid="72"/>
                                        </p:tgtEl>
                                      </p:cBhvr>
                                    </p:animEffect>
                                  </p:childTnLst>
                                </p:cTn>
                              </p:par>
                              <p:par>
                                <p:cTn id="59" presetID="10" presetClass="entr" presetSubtype="0" fill="hold"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fade">
                                      <p:cBhvr>
                                        <p:cTn id="64" dur="500"/>
                                        <p:tgtEl>
                                          <p:spTgt spid="83"/>
                                        </p:tgtEl>
                                      </p:cBhvr>
                                    </p:animEffect>
                                  </p:childTnLst>
                                </p:cTn>
                              </p:par>
                              <p:par>
                                <p:cTn id="65" presetID="10" presetClass="entr" presetSubtype="0"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fade">
                                      <p:cBhvr>
                                        <p:cTn id="70" dur="500"/>
                                        <p:tgtEl>
                                          <p:spTgt spid="9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build="p"/>
      <p:bldP spid="55" grpId="0" animBg="1"/>
      <p:bldP spid="56" grpId="0" animBg="1"/>
      <p:bldP spid="61" grpId="0" animBg="1"/>
      <p:bldP spid="77" grpId="0" animBg="1"/>
      <p:bldP spid="93" grpId="0"/>
      <p:bldP spid="9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7D0B-C6D4-40EB-B023-32A3B37DD9C7}"/>
              </a:ext>
            </a:extLst>
          </p:cNvPr>
          <p:cNvSpPr>
            <a:spLocks noGrp="1"/>
          </p:cNvSpPr>
          <p:nvPr>
            <p:ph type="title"/>
          </p:nvPr>
        </p:nvSpPr>
        <p:spPr/>
        <p:txBody>
          <a:bodyPr/>
          <a:lstStyle/>
          <a:p>
            <a:r>
              <a:rPr lang="en-AU"/>
              <a:t>Docker Files</a:t>
            </a:r>
          </a:p>
        </p:txBody>
      </p:sp>
      <p:pic>
        <p:nvPicPr>
          <p:cNvPr id="3" name="Picture 2">
            <a:extLst>
              <a:ext uri="{FF2B5EF4-FFF2-40B4-BE49-F238E27FC236}">
                <a16:creationId xmlns:a16="http://schemas.microsoft.com/office/drawing/2014/main" id="{49349FE2-D6AA-4C40-96F4-0FA9A3FCD59F}"/>
              </a:ext>
            </a:extLst>
          </p:cNvPr>
          <p:cNvPicPr>
            <a:picLocks noChangeAspect="1"/>
          </p:cNvPicPr>
          <p:nvPr/>
        </p:nvPicPr>
        <p:blipFill>
          <a:blip r:embed="rId3"/>
          <a:stretch>
            <a:fillRect/>
          </a:stretch>
        </p:blipFill>
        <p:spPr>
          <a:xfrm>
            <a:off x="7434520" y="270009"/>
            <a:ext cx="1173799" cy="985992"/>
          </a:xfrm>
          <a:prstGeom prst="rect">
            <a:avLst/>
          </a:prstGeom>
        </p:spPr>
      </p:pic>
      <p:sp>
        <p:nvSpPr>
          <p:cNvPr id="4" name="Content Placeholder 2">
            <a:extLst>
              <a:ext uri="{FF2B5EF4-FFF2-40B4-BE49-F238E27FC236}">
                <a16:creationId xmlns:a16="http://schemas.microsoft.com/office/drawing/2014/main" id="{C0361C6E-BE7D-459F-9B86-5B2CCF46C713}"/>
              </a:ext>
            </a:extLst>
          </p:cNvPr>
          <p:cNvSpPr txBox="1">
            <a:spLocks/>
          </p:cNvSpPr>
          <p:nvPr/>
        </p:nvSpPr>
        <p:spPr>
          <a:xfrm>
            <a:off x="285750" y="850715"/>
            <a:ext cx="6436783" cy="1287117"/>
          </a:xfrm>
          <a:prstGeom prst="rect">
            <a:avLst/>
          </a:prstGeom>
        </p:spPr>
        <p:txBody>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304792" marR="0" lvl="0" indent="-304792" algn="l" defTabSz="1219170" rtl="0" eaLnBrk="1" fontAlgn="base" latinLnBrk="0" hangingPunct="1">
              <a:lnSpc>
                <a:spcPct val="100000"/>
              </a:lnSpc>
              <a:spcBef>
                <a:spcPts val="1600"/>
              </a:spcBef>
              <a:spcAft>
                <a:spcPts val="0"/>
              </a:spcAft>
              <a:buClr>
                <a:srgbClr val="AAAAAA"/>
              </a:buClr>
              <a:buSzTx/>
              <a:buFont typeface="Arial" pitchFamily="34" charset="0"/>
              <a:buChar char="•"/>
              <a:tabLst/>
              <a:defRPr/>
            </a:pPr>
            <a:r>
              <a:rPr kumimoji="0" lang="en-US" sz="2000" b="0" i="0" u="none" strike="noStrike" kern="0" cap="none" spc="0" normalizeH="0" baseline="0" noProof="0">
                <a:ln>
                  <a:noFill/>
                </a:ln>
                <a:solidFill>
                  <a:srgbClr val="000000"/>
                </a:solidFill>
                <a:effectLst/>
                <a:uLnTx/>
                <a:uFillTx/>
                <a:latin typeface="Arial"/>
                <a:cs typeface="+mn-cs"/>
              </a:rPr>
              <a:t>Docker file is a text file that defines the container image and application dependencies</a:t>
            </a:r>
          </a:p>
          <a:p>
            <a:pPr marL="304792" marR="0" lvl="0" indent="-304792" algn="l" defTabSz="1219170" rtl="0" eaLnBrk="1" fontAlgn="base" latinLnBrk="0" hangingPunct="1">
              <a:lnSpc>
                <a:spcPct val="100000"/>
              </a:lnSpc>
              <a:spcBef>
                <a:spcPts val="1600"/>
              </a:spcBef>
              <a:spcAft>
                <a:spcPts val="0"/>
              </a:spcAft>
              <a:buClr>
                <a:srgbClr val="AAAAAA"/>
              </a:buClr>
              <a:buSzTx/>
              <a:buFont typeface="Arial" pitchFamily="34" charset="0"/>
              <a:buChar char="•"/>
              <a:tabLst/>
              <a:defRPr/>
            </a:pPr>
            <a:r>
              <a:rPr kumimoji="0" lang="en-US" sz="2000" b="0" i="0" u="none" strike="noStrike" kern="0" cap="none" spc="0" normalizeH="0" baseline="0" noProof="0">
                <a:ln>
                  <a:noFill/>
                </a:ln>
                <a:solidFill>
                  <a:srgbClr val="000000"/>
                </a:solidFill>
                <a:effectLst/>
                <a:uLnTx/>
                <a:uFillTx/>
                <a:latin typeface="Arial"/>
                <a:cs typeface="+mn-cs"/>
              </a:rPr>
              <a:t>Container images can be layered in a file </a:t>
            </a:r>
          </a:p>
        </p:txBody>
      </p:sp>
      <p:grpSp>
        <p:nvGrpSpPr>
          <p:cNvPr id="5" name="Group 4">
            <a:extLst>
              <a:ext uri="{FF2B5EF4-FFF2-40B4-BE49-F238E27FC236}">
                <a16:creationId xmlns:a16="http://schemas.microsoft.com/office/drawing/2014/main" id="{EF566E88-4AB1-4398-9244-E6676985E766}"/>
              </a:ext>
            </a:extLst>
          </p:cNvPr>
          <p:cNvGrpSpPr/>
          <p:nvPr/>
        </p:nvGrpSpPr>
        <p:grpSpPr>
          <a:xfrm>
            <a:off x="490396" y="2571750"/>
            <a:ext cx="4647426" cy="1500652"/>
            <a:chOff x="641572" y="2165614"/>
            <a:chExt cx="3485570" cy="1225159"/>
          </a:xfrm>
        </p:grpSpPr>
        <p:sp>
          <p:nvSpPr>
            <p:cNvPr id="6" name="Rectangle 5">
              <a:extLst>
                <a:ext uri="{FF2B5EF4-FFF2-40B4-BE49-F238E27FC236}">
                  <a16:creationId xmlns:a16="http://schemas.microsoft.com/office/drawing/2014/main" id="{1ECD02FA-5BCC-4B0E-A44A-C515617F86E2}"/>
                </a:ext>
              </a:extLst>
            </p:cNvPr>
            <p:cNvSpPr/>
            <p:nvPr/>
          </p:nvSpPr>
          <p:spPr>
            <a:xfrm>
              <a:off x="641572" y="2165614"/>
              <a:ext cx="2215992" cy="326657"/>
            </a:xfrm>
            <a:prstGeom prst="rect">
              <a:avLst/>
            </a:prstGeom>
          </p:spPr>
          <p:txBody>
            <a:bodyPr wrap="none">
              <a:spAutoFit/>
            </a:bodyPr>
            <a:lstStyle/>
            <a:p>
              <a:pPr marL="0" marR="0" lvl="1" indent="0" algn="l" defTabSz="1219170" rtl="0" eaLnBrk="1" fontAlgn="base" latinLnBrk="0" hangingPunct="1">
                <a:lnSpc>
                  <a:spcPct val="100000"/>
                </a:lnSpc>
                <a:spcBef>
                  <a:spcPts val="8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a:ea typeface="+mn-ea"/>
                  <a:cs typeface="Courier"/>
                </a:rPr>
                <a:t>FROM </a:t>
              </a:r>
              <a:r>
                <a:rPr kumimoji="0" lang="en-US" sz="2000" b="1" i="0" u="none" strike="noStrike" kern="1200" cap="none" spc="0" normalizeH="0" baseline="0" noProof="0" err="1">
                  <a:ln>
                    <a:noFill/>
                  </a:ln>
                  <a:solidFill>
                    <a:srgbClr val="000000"/>
                  </a:solidFill>
                  <a:effectLst/>
                  <a:uLnTx/>
                  <a:uFillTx/>
                  <a:latin typeface="Courier"/>
                  <a:ea typeface="+mn-ea"/>
                  <a:cs typeface="Courier"/>
                </a:rPr>
                <a:t>ubuntu:latest</a:t>
              </a:r>
              <a:endParaRPr kumimoji="0" lang="en-US" sz="2000" b="1" i="0" u="none" strike="noStrike" kern="1200" cap="none" spc="0" normalizeH="0" baseline="0" noProof="0">
                <a:ln>
                  <a:noFill/>
                </a:ln>
                <a:solidFill>
                  <a:srgbClr val="000000"/>
                </a:solidFill>
                <a:effectLst/>
                <a:uLnTx/>
                <a:uFillTx/>
                <a:latin typeface="Courier"/>
                <a:ea typeface="+mn-ea"/>
                <a:cs typeface="Courier"/>
              </a:endParaRPr>
            </a:p>
          </p:txBody>
        </p:sp>
        <p:sp>
          <p:nvSpPr>
            <p:cNvPr id="7" name="Rectangle 6">
              <a:extLst>
                <a:ext uri="{FF2B5EF4-FFF2-40B4-BE49-F238E27FC236}">
                  <a16:creationId xmlns:a16="http://schemas.microsoft.com/office/drawing/2014/main" id="{B7D0D37B-3E2F-45E5-8BF1-11A6E9729F83}"/>
                </a:ext>
              </a:extLst>
            </p:cNvPr>
            <p:cNvSpPr/>
            <p:nvPr/>
          </p:nvSpPr>
          <p:spPr>
            <a:xfrm>
              <a:off x="641572" y="2465115"/>
              <a:ext cx="3370154" cy="326657"/>
            </a:xfrm>
            <a:prstGeom prst="rect">
              <a:avLst/>
            </a:prstGeom>
          </p:spPr>
          <p:txBody>
            <a:bodyPr wrap="none">
              <a:spAutoFit/>
            </a:bodyPr>
            <a:lstStyle/>
            <a:p>
              <a:pPr marL="0" marR="0" lvl="1" indent="0" algn="l" defTabSz="1219170" rtl="0" eaLnBrk="1" fontAlgn="base" latinLnBrk="0" hangingPunct="1">
                <a:lnSpc>
                  <a:spcPct val="100000"/>
                </a:lnSpc>
                <a:spcBef>
                  <a:spcPts val="8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a:ea typeface="+mn-ea"/>
                  <a:cs typeface="Courier"/>
                </a:rPr>
                <a:t>RUN apt-get install –y </a:t>
              </a:r>
              <a:r>
                <a:rPr kumimoji="0" lang="en-US" sz="2000" b="1" i="0" u="none" strike="noStrike" kern="1200" cap="none" spc="0" normalizeH="0" baseline="0" noProof="0" err="1">
                  <a:ln>
                    <a:noFill/>
                  </a:ln>
                  <a:solidFill>
                    <a:srgbClr val="000000"/>
                  </a:solidFill>
                  <a:effectLst/>
                  <a:uLnTx/>
                  <a:uFillTx/>
                  <a:latin typeface="Courier"/>
                  <a:ea typeface="+mn-ea"/>
                  <a:cs typeface="Courier"/>
                </a:rPr>
                <a:t>redis</a:t>
              </a:r>
              <a:endParaRPr kumimoji="0" lang="en-US" sz="2000" b="1" i="0" u="none" strike="noStrike" kern="1200" cap="none" spc="0" normalizeH="0" baseline="0" noProof="0">
                <a:ln>
                  <a:noFill/>
                </a:ln>
                <a:solidFill>
                  <a:srgbClr val="000000"/>
                </a:solidFill>
                <a:effectLst/>
                <a:uLnTx/>
                <a:uFillTx/>
                <a:latin typeface="Courier"/>
                <a:ea typeface="+mn-ea"/>
                <a:cs typeface="Courier"/>
              </a:endParaRPr>
            </a:p>
          </p:txBody>
        </p:sp>
        <p:sp>
          <p:nvSpPr>
            <p:cNvPr id="8" name="Rectangle 7">
              <a:extLst>
                <a:ext uri="{FF2B5EF4-FFF2-40B4-BE49-F238E27FC236}">
                  <a16:creationId xmlns:a16="http://schemas.microsoft.com/office/drawing/2014/main" id="{544EBFE0-C5F4-41D3-B2FD-29B2732DA0A8}"/>
                </a:ext>
              </a:extLst>
            </p:cNvPr>
            <p:cNvSpPr/>
            <p:nvPr/>
          </p:nvSpPr>
          <p:spPr>
            <a:xfrm>
              <a:off x="641572" y="2764616"/>
              <a:ext cx="1408078" cy="326657"/>
            </a:xfrm>
            <a:prstGeom prst="rect">
              <a:avLst/>
            </a:prstGeom>
          </p:spPr>
          <p:txBody>
            <a:bodyPr wrap="none">
              <a:spAutoFit/>
            </a:bodyPr>
            <a:lstStyle/>
            <a:p>
              <a:pPr marL="0" marR="0" lvl="1" indent="0" algn="l" defTabSz="1219170" rtl="0" eaLnBrk="1" fontAlgn="base" latinLnBrk="0" hangingPunct="1">
                <a:lnSpc>
                  <a:spcPct val="100000"/>
                </a:lnSpc>
                <a:spcBef>
                  <a:spcPts val="8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a:ea typeface="+mn-ea"/>
                  <a:cs typeface="Courier"/>
                </a:rPr>
                <a:t>EXPOSE 6379</a:t>
              </a:r>
            </a:p>
          </p:txBody>
        </p:sp>
        <p:sp>
          <p:nvSpPr>
            <p:cNvPr id="9" name="Rectangle 8">
              <a:extLst>
                <a:ext uri="{FF2B5EF4-FFF2-40B4-BE49-F238E27FC236}">
                  <a16:creationId xmlns:a16="http://schemas.microsoft.com/office/drawing/2014/main" id="{55D6D95C-54D5-4D7E-BB6F-47C2CBEA4E30}"/>
                </a:ext>
              </a:extLst>
            </p:cNvPr>
            <p:cNvSpPr/>
            <p:nvPr/>
          </p:nvSpPr>
          <p:spPr>
            <a:xfrm>
              <a:off x="641572" y="3064116"/>
              <a:ext cx="3485570" cy="326657"/>
            </a:xfrm>
            <a:prstGeom prst="rect">
              <a:avLst/>
            </a:prstGeom>
          </p:spPr>
          <p:txBody>
            <a:bodyPr wrap="none">
              <a:spAutoFit/>
            </a:bodyPr>
            <a:lstStyle/>
            <a:p>
              <a:pPr marL="0" marR="0" lvl="1" indent="0" algn="l" defTabSz="1219170" rtl="0" eaLnBrk="1" fontAlgn="base" latinLnBrk="0" hangingPunct="1">
                <a:lnSpc>
                  <a:spcPct val="100000"/>
                </a:lnSpc>
                <a:spcBef>
                  <a:spcPts val="80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ourier"/>
                  <a:ea typeface="+mn-ea"/>
                  <a:cs typeface="Courier"/>
                </a:rPr>
                <a:t>ENTRYPOINT [“/</a:t>
              </a:r>
              <a:r>
                <a:rPr kumimoji="0" lang="en-US" sz="2000" b="1" i="0" u="none" strike="noStrike" kern="1200" cap="none" spc="0" normalizeH="0" baseline="0" noProof="0" err="1">
                  <a:ln>
                    <a:noFill/>
                  </a:ln>
                  <a:solidFill>
                    <a:srgbClr val="000000"/>
                  </a:solidFill>
                  <a:effectLst/>
                  <a:uLnTx/>
                  <a:uFillTx/>
                  <a:latin typeface="Courier"/>
                  <a:ea typeface="+mn-ea"/>
                  <a:cs typeface="Courier"/>
                </a:rPr>
                <a:t>usr</a:t>
              </a:r>
              <a:r>
                <a:rPr kumimoji="0" lang="en-US" sz="2000" b="1" i="0" u="none" strike="noStrike" kern="1200" cap="none" spc="0" normalizeH="0" baseline="0" noProof="0">
                  <a:ln>
                    <a:noFill/>
                  </a:ln>
                  <a:solidFill>
                    <a:srgbClr val="000000"/>
                  </a:solidFill>
                  <a:effectLst/>
                  <a:uLnTx/>
                  <a:uFillTx/>
                  <a:latin typeface="Courier"/>
                  <a:ea typeface="+mn-ea"/>
                  <a:cs typeface="Courier"/>
                </a:rPr>
                <a:t>/bin/</a:t>
              </a:r>
              <a:r>
                <a:rPr kumimoji="0" lang="en-US" sz="2000" b="1" i="0" u="none" strike="noStrike" kern="1200" cap="none" spc="0" normalizeH="0" baseline="0" noProof="0" err="1">
                  <a:ln>
                    <a:noFill/>
                  </a:ln>
                  <a:solidFill>
                    <a:srgbClr val="000000"/>
                  </a:solidFill>
                  <a:effectLst/>
                  <a:uLnTx/>
                  <a:uFillTx/>
                  <a:latin typeface="Courier"/>
                  <a:ea typeface="+mn-ea"/>
                  <a:cs typeface="Courier"/>
                </a:rPr>
                <a:t>redis</a:t>
              </a:r>
              <a:r>
                <a:rPr kumimoji="0" lang="en-US" sz="2000" b="1" i="0" u="none" strike="noStrike" kern="1200" cap="none" spc="0" normalizeH="0" baseline="0" noProof="0">
                  <a:ln>
                    <a:noFill/>
                  </a:ln>
                  <a:solidFill>
                    <a:srgbClr val="000000"/>
                  </a:solidFill>
                  <a:effectLst/>
                  <a:uLnTx/>
                  <a:uFillTx/>
                  <a:latin typeface="Courier"/>
                  <a:ea typeface="+mn-ea"/>
                  <a:cs typeface="Courier"/>
                </a:rPr>
                <a:t>”]</a:t>
              </a:r>
            </a:p>
          </p:txBody>
        </p:sp>
      </p:grpSp>
      <p:sp>
        <p:nvSpPr>
          <p:cNvPr id="20" name="Cube 19">
            <a:extLst>
              <a:ext uri="{FF2B5EF4-FFF2-40B4-BE49-F238E27FC236}">
                <a16:creationId xmlns:a16="http://schemas.microsoft.com/office/drawing/2014/main" id="{DC438548-30EE-41BE-AA38-195D0F1B3174}"/>
              </a:ext>
            </a:extLst>
          </p:cNvPr>
          <p:cNvSpPr/>
          <p:nvPr/>
        </p:nvSpPr>
        <p:spPr>
          <a:xfrm>
            <a:off x="5420988" y="3357473"/>
            <a:ext cx="3405511" cy="973595"/>
          </a:xfrm>
          <a:prstGeom prst="cube">
            <a:avLst>
              <a:gd name="adj" fmla="val 59545"/>
            </a:avLst>
          </a:prstGeom>
          <a:solidFill>
            <a:srgbClr val="007DB8">
              <a:lumMod val="50000"/>
            </a:srgbClr>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2400" b="0" i="0" u="none" strike="noStrike" kern="0" cap="none" spc="0" normalizeH="0" baseline="0" noProof="0" err="1">
              <a:ln>
                <a:noFill/>
              </a:ln>
              <a:solidFill>
                <a:srgbClr val="007DB8"/>
              </a:solidFill>
              <a:effectLst/>
              <a:uLnTx/>
              <a:uFillTx/>
              <a:latin typeface="Arial"/>
              <a:ea typeface="+mn-ea"/>
              <a:cs typeface="+mn-cs"/>
            </a:endParaRPr>
          </a:p>
        </p:txBody>
      </p:sp>
      <p:sp>
        <p:nvSpPr>
          <p:cNvPr id="21" name="TextBox 20">
            <a:extLst>
              <a:ext uri="{FF2B5EF4-FFF2-40B4-BE49-F238E27FC236}">
                <a16:creationId xmlns:a16="http://schemas.microsoft.com/office/drawing/2014/main" id="{59BBA31A-55E4-4B7C-8A2E-3D35A5C6A0AB}"/>
              </a:ext>
            </a:extLst>
          </p:cNvPr>
          <p:cNvSpPr txBox="1"/>
          <p:nvPr/>
        </p:nvSpPr>
        <p:spPr>
          <a:xfrm>
            <a:off x="5611554" y="3916782"/>
            <a:ext cx="2685779" cy="369332"/>
          </a:xfrm>
          <a:prstGeom prst="rect">
            <a:avLst/>
          </a:prstGeom>
          <a:noFill/>
        </p:spPr>
        <p:txBody>
          <a:bodyPr wrap="square" rtlCol="0">
            <a:spAutoFit/>
          </a:bodyPr>
          <a:lstStyle/>
          <a:p>
            <a:pPr marL="0" marR="0" lvl="0" indent="0" algn="l" defTabSz="1219170" rtl="0" eaLnBrk="1" fontAlgn="base" latinLnBrk="0" hangingPunct="1">
              <a:lnSpc>
                <a:spcPct val="100000"/>
              </a:lnSpc>
              <a:spcBef>
                <a:spcPts val="0"/>
              </a:spcBef>
              <a:spcAft>
                <a:spcPts val="0"/>
              </a:spcAft>
              <a:buClr>
                <a:srgbClr val="444444"/>
              </a:buClr>
              <a:buSzTx/>
              <a:buFontTx/>
              <a:buNone/>
              <a:tabLst/>
              <a:defRPr/>
            </a:pPr>
            <a:r>
              <a:rPr kumimoji="0" lang="en-US" sz="1800" b="1" i="0" u="none" strike="noStrike" kern="0" cap="none" spc="0" normalizeH="0" baseline="0" noProof="0">
                <a:ln>
                  <a:noFill/>
                </a:ln>
                <a:solidFill>
                  <a:srgbClr val="FFFFFF"/>
                </a:solidFill>
                <a:effectLst/>
                <a:uLnTx/>
                <a:uFillTx/>
                <a:latin typeface="Arial"/>
                <a:ea typeface="+mn-ea"/>
                <a:cs typeface="+mn-cs"/>
              </a:rPr>
              <a:t>Start with base image </a:t>
            </a:r>
          </a:p>
        </p:txBody>
      </p:sp>
      <p:sp>
        <p:nvSpPr>
          <p:cNvPr id="22" name="Cube 21">
            <a:extLst>
              <a:ext uri="{FF2B5EF4-FFF2-40B4-BE49-F238E27FC236}">
                <a16:creationId xmlns:a16="http://schemas.microsoft.com/office/drawing/2014/main" id="{8EAF099E-E8CA-4279-9378-A2EA401D2D86}"/>
              </a:ext>
            </a:extLst>
          </p:cNvPr>
          <p:cNvSpPr/>
          <p:nvPr/>
        </p:nvSpPr>
        <p:spPr>
          <a:xfrm>
            <a:off x="5420987" y="2864249"/>
            <a:ext cx="3405510" cy="977765"/>
          </a:xfrm>
          <a:prstGeom prst="cube">
            <a:avLst>
              <a:gd name="adj" fmla="val 59545"/>
            </a:avLst>
          </a:prstGeom>
          <a:solidFill>
            <a:srgbClr val="007DB8">
              <a:lumMod val="75000"/>
            </a:srgbClr>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2400" b="0" i="0" u="none" strike="noStrike" kern="0" cap="none" spc="0" normalizeH="0" baseline="0" noProof="0" err="1">
              <a:ln>
                <a:noFill/>
              </a:ln>
              <a:solidFill>
                <a:srgbClr val="007DB8"/>
              </a:solidFill>
              <a:effectLst/>
              <a:uLnTx/>
              <a:uFillTx/>
              <a:latin typeface="Arial"/>
              <a:ea typeface="+mn-ea"/>
              <a:cs typeface="+mn-cs"/>
            </a:endParaRPr>
          </a:p>
        </p:txBody>
      </p:sp>
      <p:sp>
        <p:nvSpPr>
          <p:cNvPr id="23" name="TextBox 22">
            <a:extLst>
              <a:ext uri="{FF2B5EF4-FFF2-40B4-BE49-F238E27FC236}">
                <a16:creationId xmlns:a16="http://schemas.microsoft.com/office/drawing/2014/main" id="{475B67DC-6D69-4E9D-ABE3-450C2AA4D82A}"/>
              </a:ext>
            </a:extLst>
          </p:cNvPr>
          <p:cNvSpPr txBox="1"/>
          <p:nvPr/>
        </p:nvSpPr>
        <p:spPr>
          <a:xfrm>
            <a:off x="5932612" y="3442700"/>
            <a:ext cx="2134331" cy="369332"/>
          </a:xfrm>
          <a:prstGeom prst="rect">
            <a:avLst/>
          </a:prstGeom>
          <a:noFill/>
        </p:spPr>
        <p:txBody>
          <a:bodyPr wrap="square" rtlCol="0">
            <a:spAutoFit/>
          </a:bodyPr>
          <a:lstStyle/>
          <a:p>
            <a:pPr marL="0" marR="0" lvl="0" indent="0" algn="l" defTabSz="1219170" rtl="0" eaLnBrk="1" fontAlgn="base" latinLnBrk="0" hangingPunct="1">
              <a:lnSpc>
                <a:spcPct val="100000"/>
              </a:lnSpc>
              <a:spcBef>
                <a:spcPts val="0"/>
              </a:spcBef>
              <a:spcAft>
                <a:spcPts val="0"/>
              </a:spcAft>
              <a:buClr>
                <a:srgbClr val="444444"/>
              </a:buClr>
              <a:buSzTx/>
              <a:buFontTx/>
              <a:buNone/>
              <a:tabLst/>
              <a:defRPr/>
            </a:pPr>
            <a:r>
              <a:rPr kumimoji="0" lang="en-US" sz="1800" b="1" i="0" u="none" strike="noStrike" kern="0" cap="none" spc="0" normalizeH="0" baseline="0" noProof="0">
                <a:ln>
                  <a:noFill/>
                </a:ln>
                <a:solidFill>
                  <a:srgbClr val="FFFFFF"/>
                </a:solidFill>
                <a:effectLst/>
                <a:uLnTx/>
                <a:uFillTx/>
                <a:latin typeface="Arial"/>
                <a:ea typeface="+mn-ea"/>
                <a:cs typeface="+mn-cs"/>
              </a:rPr>
              <a:t>Add application</a:t>
            </a:r>
          </a:p>
        </p:txBody>
      </p:sp>
      <p:sp>
        <p:nvSpPr>
          <p:cNvPr id="24" name="Cube 23">
            <a:extLst>
              <a:ext uri="{FF2B5EF4-FFF2-40B4-BE49-F238E27FC236}">
                <a16:creationId xmlns:a16="http://schemas.microsoft.com/office/drawing/2014/main" id="{452007C2-D920-487B-BF10-F7763E72E71F}"/>
              </a:ext>
            </a:extLst>
          </p:cNvPr>
          <p:cNvSpPr/>
          <p:nvPr/>
        </p:nvSpPr>
        <p:spPr>
          <a:xfrm>
            <a:off x="5420986" y="2366989"/>
            <a:ext cx="3405511" cy="977765"/>
          </a:xfrm>
          <a:prstGeom prst="cube">
            <a:avLst>
              <a:gd name="adj" fmla="val 59545"/>
            </a:avLst>
          </a:prstGeom>
          <a:solidFill>
            <a:srgbClr val="444444"/>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2400" b="0" i="0" u="none" strike="noStrike" kern="0" cap="none" spc="0" normalizeH="0" baseline="0" noProof="0" err="1">
              <a:ln>
                <a:noFill/>
              </a:ln>
              <a:solidFill>
                <a:srgbClr val="007DB8"/>
              </a:solidFill>
              <a:effectLst/>
              <a:uLnTx/>
              <a:uFillTx/>
              <a:latin typeface="Arial"/>
              <a:ea typeface="+mn-ea"/>
              <a:cs typeface="+mn-cs"/>
            </a:endParaRPr>
          </a:p>
        </p:txBody>
      </p:sp>
      <p:sp>
        <p:nvSpPr>
          <p:cNvPr id="25" name="TextBox 24">
            <a:extLst>
              <a:ext uri="{FF2B5EF4-FFF2-40B4-BE49-F238E27FC236}">
                <a16:creationId xmlns:a16="http://schemas.microsoft.com/office/drawing/2014/main" id="{E81AE906-4A78-4ED4-AE32-BA2AFF87D6E7}"/>
              </a:ext>
            </a:extLst>
          </p:cNvPr>
          <p:cNvSpPr txBox="1"/>
          <p:nvPr/>
        </p:nvSpPr>
        <p:spPr>
          <a:xfrm>
            <a:off x="6054325" y="2942517"/>
            <a:ext cx="1754068" cy="369332"/>
          </a:xfrm>
          <a:prstGeom prst="rect">
            <a:avLst/>
          </a:prstGeom>
          <a:noFill/>
        </p:spPr>
        <p:txBody>
          <a:bodyPr wrap="square" rtlCol="0">
            <a:spAutoFit/>
          </a:bodyPr>
          <a:lstStyle/>
          <a:p>
            <a:pPr marL="0" marR="0" lvl="0" indent="0" algn="l" defTabSz="1219170" rtl="0" eaLnBrk="1" fontAlgn="base" latinLnBrk="0" hangingPunct="1">
              <a:lnSpc>
                <a:spcPct val="100000"/>
              </a:lnSpc>
              <a:spcBef>
                <a:spcPts val="0"/>
              </a:spcBef>
              <a:spcAft>
                <a:spcPts val="0"/>
              </a:spcAft>
              <a:buClr>
                <a:srgbClr val="444444"/>
              </a:buClr>
              <a:buSzTx/>
              <a:buFontTx/>
              <a:buNone/>
              <a:tabLst/>
              <a:defRPr/>
            </a:pPr>
            <a:r>
              <a:rPr kumimoji="0" lang="en-US" sz="1800" b="1" i="0" u="none" strike="noStrike" kern="0" cap="none" spc="0" normalizeH="0" baseline="0" noProof="0">
                <a:ln>
                  <a:noFill/>
                </a:ln>
                <a:solidFill>
                  <a:srgbClr val="FFFFFF"/>
                </a:solidFill>
                <a:effectLst/>
                <a:uLnTx/>
                <a:uFillTx/>
                <a:latin typeface="Arial"/>
                <a:ea typeface="+mn-ea"/>
                <a:cs typeface="+mn-cs"/>
              </a:rPr>
              <a:t>Expose port</a:t>
            </a:r>
          </a:p>
        </p:txBody>
      </p:sp>
      <p:sp>
        <p:nvSpPr>
          <p:cNvPr id="26" name="Cube 25">
            <a:extLst>
              <a:ext uri="{FF2B5EF4-FFF2-40B4-BE49-F238E27FC236}">
                <a16:creationId xmlns:a16="http://schemas.microsoft.com/office/drawing/2014/main" id="{F64AD10C-33CB-4EB7-B85E-4A3154752979}"/>
              </a:ext>
            </a:extLst>
          </p:cNvPr>
          <p:cNvSpPr/>
          <p:nvPr/>
        </p:nvSpPr>
        <p:spPr>
          <a:xfrm>
            <a:off x="5416754" y="1879525"/>
            <a:ext cx="3405510" cy="977765"/>
          </a:xfrm>
          <a:prstGeom prst="cube">
            <a:avLst>
              <a:gd name="adj" fmla="val 59545"/>
            </a:avLst>
          </a:prstGeom>
          <a:solidFill>
            <a:srgbClr val="000000">
              <a:lumMod val="50000"/>
              <a:lumOff val="50000"/>
            </a:srgbClr>
          </a:solidFill>
          <a:ln w="12700" cmpd="sng">
            <a:noFill/>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2400" b="0" i="0" u="none" strike="noStrike" kern="0" cap="none" spc="0" normalizeH="0" baseline="0" noProof="0" err="1">
              <a:ln>
                <a:noFill/>
              </a:ln>
              <a:solidFill>
                <a:srgbClr val="007DB8"/>
              </a:solidFill>
              <a:effectLst/>
              <a:uLnTx/>
              <a:uFillTx/>
              <a:latin typeface="Arial"/>
              <a:ea typeface="+mn-ea"/>
              <a:cs typeface="+mn-cs"/>
            </a:endParaRPr>
          </a:p>
        </p:txBody>
      </p:sp>
      <p:sp>
        <p:nvSpPr>
          <p:cNvPr id="27" name="TextBox 26">
            <a:extLst>
              <a:ext uri="{FF2B5EF4-FFF2-40B4-BE49-F238E27FC236}">
                <a16:creationId xmlns:a16="http://schemas.microsoft.com/office/drawing/2014/main" id="{A9F06E19-E04F-4DBD-9ECD-A6EA6C54313C}"/>
              </a:ext>
            </a:extLst>
          </p:cNvPr>
          <p:cNvSpPr txBox="1"/>
          <p:nvPr/>
        </p:nvSpPr>
        <p:spPr>
          <a:xfrm>
            <a:off x="5932612" y="2464661"/>
            <a:ext cx="2362924" cy="369332"/>
          </a:xfrm>
          <a:prstGeom prst="rect">
            <a:avLst/>
          </a:prstGeom>
          <a:noFill/>
        </p:spPr>
        <p:txBody>
          <a:bodyPr wrap="square" rtlCol="0">
            <a:spAutoFit/>
          </a:bodyPr>
          <a:lstStyle/>
          <a:p>
            <a:pPr marL="0" marR="0" lvl="0" indent="0" algn="l" defTabSz="1219170" rtl="0" eaLnBrk="1" fontAlgn="base" latinLnBrk="0" hangingPunct="1">
              <a:lnSpc>
                <a:spcPct val="100000"/>
              </a:lnSpc>
              <a:spcBef>
                <a:spcPts val="0"/>
              </a:spcBef>
              <a:spcAft>
                <a:spcPts val="0"/>
              </a:spcAft>
              <a:buClr>
                <a:srgbClr val="444444"/>
              </a:buClr>
              <a:buSzTx/>
              <a:buFontTx/>
              <a:buNone/>
              <a:tabLst/>
              <a:defRPr/>
            </a:pPr>
            <a:r>
              <a:rPr kumimoji="0" lang="en-US" sz="1800" b="1" i="0" u="none" strike="noStrike" kern="0" cap="none" spc="0" normalizeH="0" baseline="0" noProof="0">
                <a:ln>
                  <a:noFill/>
                </a:ln>
                <a:solidFill>
                  <a:srgbClr val="FFFFFF"/>
                </a:solidFill>
                <a:effectLst/>
                <a:uLnTx/>
                <a:uFillTx/>
                <a:latin typeface="Arial"/>
                <a:ea typeface="+mn-ea"/>
                <a:cs typeface="+mn-cs"/>
              </a:rPr>
              <a:t>Set entry point</a:t>
            </a:r>
          </a:p>
        </p:txBody>
      </p:sp>
      <p:sp>
        <p:nvSpPr>
          <p:cNvPr id="28" name="Cube 27">
            <a:extLst>
              <a:ext uri="{FF2B5EF4-FFF2-40B4-BE49-F238E27FC236}">
                <a16:creationId xmlns:a16="http://schemas.microsoft.com/office/drawing/2014/main" id="{780B8645-4AE2-415A-8C83-B852D888C568}"/>
              </a:ext>
            </a:extLst>
          </p:cNvPr>
          <p:cNvSpPr/>
          <p:nvPr/>
        </p:nvSpPr>
        <p:spPr>
          <a:xfrm>
            <a:off x="5342467" y="1790700"/>
            <a:ext cx="3543214" cy="2616380"/>
          </a:xfrm>
          <a:prstGeom prst="cube">
            <a:avLst>
              <a:gd name="adj" fmla="val 20718"/>
            </a:avLst>
          </a:prstGeom>
          <a:noFill/>
          <a:ln w="12700" cmpd="sng">
            <a:solidFill>
              <a:srgbClr val="000000"/>
            </a:solidFill>
            <a:prstDash val="sysDash"/>
          </a:ln>
          <a:effectLst/>
        </p:spPr>
        <p:txBody>
          <a:bodyPr wrap="square" lIns="243840" tIns="182880" rIns="182880" bIns="182880" rtlCol="0" anchor="ctr">
            <a:noAutofit/>
          </a:bodyPr>
          <a:lstStyle/>
          <a:p>
            <a:pPr marL="0" marR="0" lvl="0" indent="0" algn="ctr" defTabSz="1219170" rtl="0" eaLnBrk="1" fontAlgn="base" latinLnBrk="0" hangingPunct="1">
              <a:lnSpc>
                <a:spcPct val="90000"/>
              </a:lnSpc>
              <a:spcBef>
                <a:spcPts val="800"/>
              </a:spcBef>
              <a:spcAft>
                <a:spcPts val="0"/>
              </a:spcAft>
              <a:buClrTx/>
              <a:buSzTx/>
              <a:buFontTx/>
              <a:buNone/>
              <a:tabLst/>
              <a:defRPr/>
            </a:pPr>
            <a:endParaRPr kumimoji="0" lang="en-US" sz="2800" b="0" i="0" u="none" strike="noStrike" kern="0" cap="none" spc="0" normalizeH="0" baseline="0" noProof="0" err="1">
              <a:ln>
                <a:noFill/>
              </a:ln>
              <a:solidFill>
                <a:srgbClr val="000000"/>
              </a:solidFill>
              <a:effectLst/>
              <a:uLnTx/>
              <a:uFillTx/>
              <a:latin typeface="Arial"/>
              <a:ea typeface="+mn-ea"/>
              <a:cs typeface="+mn-cs"/>
            </a:endParaRPr>
          </a:p>
        </p:txBody>
      </p:sp>
      <p:sp>
        <p:nvSpPr>
          <p:cNvPr id="29" name="TextBox 28">
            <a:extLst>
              <a:ext uri="{FF2B5EF4-FFF2-40B4-BE49-F238E27FC236}">
                <a16:creationId xmlns:a16="http://schemas.microsoft.com/office/drawing/2014/main" id="{D6E8A40E-D4BF-473C-8679-C2D3659605D1}"/>
              </a:ext>
            </a:extLst>
          </p:cNvPr>
          <p:cNvSpPr txBox="1"/>
          <p:nvPr/>
        </p:nvSpPr>
        <p:spPr>
          <a:xfrm>
            <a:off x="6181654" y="1429296"/>
            <a:ext cx="2095991" cy="400110"/>
          </a:xfrm>
          <a:prstGeom prst="rect">
            <a:avLst/>
          </a:prstGeom>
          <a:noFill/>
        </p:spPr>
        <p:txBody>
          <a:bodyPr wrap="square" rtlCol="0">
            <a:spAutoFit/>
          </a:bodyPr>
          <a:lstStyle/>
          <a:p>
            <a:pPr marL="0" marR="0" lvl="0" indent="0" algn="ctr" defTabSz="1219170" rtl="0" eaLnBrk="1" fontAlgn="base" latinLnBrk="0" hangingPunct="1">
              <a:lnSpc>
                <a:spcPct val="100000"/>
              </a:lnSpc>
              <a:spcBef>
                <a:spcPts val="0"/>
              </a:spcBef>
              <a:spcAft>
                <a:spcPts val="0"/>
              </a:spcAft>
              <a:buClr>
                <a:srgbClr val="444444"/>
              </a:buClr>
              <a:buSzTx/>
              <a:buFontTx/>
              <a:buNone/>
              <a:tabLst/>
              <a:defRPr/>
            </a:pPr>
            <a:r>
              <a:rPr kumimoji="0" lang="en-US" sz="2000" b="0" i="0" u="none" strike="noStrike" kern="0" cap="none" spc="0" normalizeH="0" baseline="0" noProof="0">
                <a:ln>
                  <a:noFill/>
                </a:ln>
                <a:solidFill>
                  <a:srgbClr val="444444"/>
                </a:solidFill>
                <a:effectLst/>
                <a:uLnTx/>
                <a:uFillTx/>
                <a:latin typeface="Arial"/>
                <a:ea typeface="+mn-ea"/>
                <a:cs typeface="+mn-cs"/>
              </a:rPr>
              <a:t>Container</a:t>
            </a:r>
          </a:p>
        </p:txBody>
      </p:sp>
    </p:spTree>
    <p:extLst>
      <p:ext uri="{BB962C8B-B14F-4D97-AF65-F5344CB8AC3E}">
        <p14:creationId xmlns:p14="http://schemas.microsoft.com/office/powerpoint/2010/main" val="41561034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491BB-E78A-4334-9E05-18101D7E836F}"/>
              </a:ext>
            </a:extLst>
          </p:cNvPr>
          <p:cNvSpPr>
            <a:spLocks noGrp="1"/>
          </p:cNvSpPr>
          <p:nvPr>
            <p:ph type="title"/>
          </p:nvPr>
        </p:nvSpPr>
        <p:spPr/>
        <p:txBody>
          <a:bodyPr/>
          <a:lstStyle/>
          <a:p>
            <a:r>
              <a:rPr lang="en-AU"/>
              <a:t>Container Lifecycle</a:t>
            </a:r>
          </a:p>
        </p:txBody>
      </p:sp>
      <p:sp>
        <p:nvSpPr>
          <p:cNvPr id="3" name="Flowchart: Document 2">
            <a:extLst>
              <a:ext uri="{FF2B5EF4-FFF2-40B4-BE49-F238E27FC236}">
                <a16:creationId xmlns:a16="http://schemas.microsoft.com/office/drawing/2014/main" id="{27D91F2F-19B8-439E-BFBB-4D82FC2DAE09}"/>
              </a:ext>
            </a:extLst>
          </p:cNvPr>
          <p:cNvSpPr/>
          <p:nvPr/>
        </p:nvSpPr>
        <p:spPr>
          <a:xfrm>
            <a:off x="1603662" y="3459184"/>
            <a:ext cx="1544782" cy="800100"/>
          </a:xfrm>
          <a:prstGeom prst="flowChartDocumen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err="1">
                <a:ln>
                  <a:noFill/>
                </a:ln>
                <a:solidFill>
                  <a:srgbClr val="000000"/>
                </a:solidFill>
                <a:effectLst/>
                <a:uLnTx/>
                <a:uFillTx/>
                <a:latin typeface="Arial"/>
                <a:ea typeface="+mn-ea"/>
                <a:cs typeface="+mn-cs"/>
              </a:rPr>
              <a:t>Dockerfile</a:t>
            </a: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4" name="Flowchart: Multidocument 3">
            <a:extLst>
              <a:ext uri="{FF2B5EF4-FFF2-40B4-BE49-F238E27FC236}">
                <a16:creationId xmlns:a16="http://schemas.microsoft.com/office/drawing/2014/main" id="{5D8B1897-578F-474A-BACF-CBC25D30B97C}"/>
              </a:ext>
            </a:extLst>
          </p:cNvPr>
          <p:cNvSpPr/>
          <p:nvPr/>
        </p:nvSpPr>
        <p:spPr>
          <a:xfrm>
            <a:off x="1603662" y="1582881"/>
            <a:ext cx="1596737" cy="930143"/>
          </a:xfrm>
          <a:prstGeom prst="flowChartMultidocumen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Arial"/>
                <a:ea typeface="+mn-ea"/>
                <a:cs typeface="+mn-cs"/>
              </a:rPr>
              <a:t>Docker Image</a:t>
            </a:r>
          </a:p>
        </p:txBody>
      </p:sp>
      <p:sp>
        <p:nvSpPr>
          <p:cNvPr id="5" name="Flowchart: Magnetic Disk 4">
            <a:extLst>
              <a:ext uri="{FF2B5EF4-FFF2-40B4-BE49-F238E27FC236}">
                <a16:creationId xmlns:a16="http://schemas.microsoft.com/office/drawing/2014/main" id="{F3CF2D22-EA4E-45BA-8D38-6383476F94C9}"/>
              </a:ext>
            </a:extLst>
          </p:cNvPr>
          <p:cNvSpPr/>
          <p:nvPr/>
        </p:nvSpPr>
        <p:spPr>
          <a:xfrm>
            <a:off x="4166754" y="990600"/>
            <a:ext cx="1655619" cy="886691"/>
          </a:xfrm>
          <a:prstGeom prst="flowChartMagneticDisk">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AU" sz="1200" b="0" i="0" u="none" strike="noStrike" kern="1200" cap="none" spc="0" normalizeH="0" baseline="0" noProof="0">
                <a:ln>
                  <a:noFill/>
                </a:ln>
                <a:solidFill>
                  <a:srgbClr val="000000"/>
                </a:solidFill>
                <a:effectLst/>
                <a:uLnTx/>
                <a:uFillTx/>
                <a:latin typeface="Arial"/>
                <a:ea typeface="+mn-ea"/>
                <a:cs typeface="+mn-cs"/>
              </a:rPr>
              <a:t>Repository</a:t>
            </a:r>
          </a:p>
        </p:txBody>
      </p:sp>
      <p:sp>
        <p:nvSpPr>
          <p:cNvPr id="6" name="Rectangle 5">
            <a:extLst>
              <a:ext uri="{FF2B5EF4-FFF2-40B4-BE49-F238E27FC236}">
                <a16:creationId xmlns:a16="http://schemas.microsoft.com/office/drawing/2014/main" id="{40049BF5-A82D-4E8D-B76F-EFCDC73F4835}"/>
              </a:ext>
            </a:extLst>
          </p:cNvPr>
          <p:cNvSpPr/>
          <p:nvPr/>
        </p:nvSpPr>
        <p:spPr>
          <a:xfrm>
            <a:off x="6380980" y="3837324"/>
            <a:ext cx="1939637" cy="585354"/>
          </a:xfrm>
          <a:prstGeom prst="rect">
            <a:avLst/>
          </a:prstGeom>
          <a:solidFill>
            <a:srgbClr val="58595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pic>
        <p:nvPicPr>
          <p:cNvPr id="7" name="Picture 6" descr="computers8.png">
            <a:extLst>
              <a:ext uri="{FF2B5EF4-FFF2-40B4-BE49-F238E27FC236}">
                <a16:creationId xmlns:a16="http://schemas.microsoft.com/office/drawing/2014/main" id="{54353361-0563-478D-B5BE-C6BCA3FF3B34}"/>
              </a:ext>
            </a:extLst>
          </p:cNvPr>
          <p:cNvPicPr>
            <a:picLocks noChangeAspect="1"/>
          </p:cNvPicPr>
          <p:nvPr/>
        </p:nvPicPr>
        <p:blipFill>
          <a:blip r:embed="rId2">
            <a:lum bright="70000" contrast="-70000"/>
            <a:extLst>
              <a:ext uri="{28A0092B-C50C-407E-A947-70E740481C1C}">
                <a14:useLocalDpi xmlns:a14="http://schemas.microsoft.com/office/drawing/2010/main"/>
              </a:ext>
            </a:extLst>
          </a:blip>
          <a:stretch>
            <a:fillRect/>
          </a:stretch>
        </p:blipFill>
        <p:spPr>
          <a:xfrm>
            <a:off x="6597184" y="3941021"/>
            <a:ext cx="301752" cy="301752"/>
          </a:xfrm>
          <a:prstGeom prst="rect">
            <a:avLst/>
          </a:prstGeom>
        </p:spPr>
      </p:pic>
      <p:pic>
        <p:nvPicPr>
          <p:cNvPr id="8" name="Picture 7" descr="stack22.png">
            <a:extLst>
              <a:ext uri="{FF2B5EF4-FFF2-40B4-BE49-F238E27FC236}">
                <a16:creationId xmlns:a16="http://schemas.microsoft.com/office/drawing/2014/main" id="{9DB6645B-10EC-461B-9A90-F9211E7F860F}"/>
              </a:ext>
            </a:extLst>
          </p:cNvPr>
          <p:cNvPicPr>
            <a:picLocks noChangeAspect="1"/>
          </p:cNvPicPr>
          <p:nvPr/>
        </p:nvPicPr>
        <p:blipFill>
          <a:blip r:embed="rId3">
            <a:lum bright="70000" contrast="-70000"/>
            <a:extLst>
              <a:ext uri="{28A0092B-C50C-407E-A947-70E740481C1C}">
                <a14:useLocalDpi xmlns:a14="http://schemas.microsoft.com/office/drawing/2010/main"/>
              </a:ext>
            </a:extLst>
          </a:blip>
          <a:stretch>
            <a:fillRect/>
          </a:stretch>
        </p:blipFill>
        <p:spPr>
          <a:xfrm>
            <a:off x="7199922" y="3941021"/>
            <a:ext cx="301752" cy="301752"/>
          </a:xfrm>
          <a:prstGeom prst="rect">
            <a:avLst/>
          </a:prstGeom>
        </p:spPr>
      </p:pic>
      <p:pic>
        <p:nvPicPr>
          <p:cNvPr id="9" name="Picture 8" descr="computers30.png">
            <a:extLst>
              <a:ext uri="{FF2B5EF4-FFF2-40B4-BE49-F238E27FC236}">
                <a16:creationId xmlns:a16="http://schemas.microsoft.com/office/drawing/2014/main" id="{67E6F4D9-A13A-41A6-8C8E-46CE390B988C}"/>
              </a:ext>
            </a:extLst>
          </p:cNvPr>
          <p:cNvPicPr>
            <a:picLocks noChangeAspect="1"/>
          </p:cNvPicPr>
          <p:nvPr/>
        </p:nvPicPr>
        <p:blipFill>
          <a:blip r:embed="rId4">
            <a:lum bright="70000" contrast="-70000"/>
            <a:extLst>
              <a:ext uri="{28A0092B-C50C-407E-A947-70E740481C1C}">
                <a14:useLocalDpi xmlns:a14="http://schemas.microsoft.com/office/drawing/2010/main"/>
              </a:ext>
            </a:extLst>
          </a:blip>
          <a:stretch>
            <a:fillRect/>
          </a:stretch>
        </p:blipFill>
        <p:spPr>
          <a:xfrm>
            <a:off x="7801895" y="3941021"/>
            <a:ext cx="301752" cy="301752"/>
          </a:xfrm>
          <a:prstGeom prst="rect">
            <a:avLst/>
          </a:prstGeom>
        </p:spPr>
      </p:pic>
      <p:sp>
        <p:nvSpPr>
          <p:cNvPr id="10" name="TextBox 9">
            <a:extLst>
              <a:ext uri="{FF2B5EF4-FFF2-40B4-BE49-F238E27FC236}">
                <a16:creationId xmlns:a16="http://schemas.microsoft.com/office/drawing/2014/main" id="{416B101C-AB80-4454-B19F-6CEA8F1EACF7}"/>
              </a:ext>
            </a:extLst>
          </p:cNvPr>
          <p:cNvSpPr txBox="1"/>
          <p:nvPr/>
        </p:nvSpPr>
        <p:spPr>
          <a:xfrm>
            <a:off x="6929204" y="4259284"/>
            <a:ext cx="843188" cy="153888"/>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95000"/>
                  </a:srgbClr>
                </a:solidFill>
                <a:effectLst/>
                <a:uLnTx/>
                <a:uFillTx/>
                <a:latin typeface="Arial"/>
                <a:ea typeface="+mn-ea"/>
                <a:cs typeface="+mn-cs"/>
              </a:rPr>
              <a:t>Hardware</a:t>
            </a:r>
            <a:endParaRPr kumimoji="0" lang="en-AU" sz="1000" b="0"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2DC648BB-EBE6-4A76-8347-494F3315E790}"/>
              </a:ext>
            </a:extLst>
          </p:cNvPr>
          <p:cNvSpPr/>
          <p:nvPr/>
        </p:nvSpPr>
        <p:spPr>
          <a:xfrm>
            <a:off x="6380980" y="3487496"/>
            <a:ext cx="1939637" cy="297980"/>
          </a:xfrm>
          <a:prstGeom prst="rect">
            <a:avLst/>
          </a:prstGeom>
          <a:solidFill>
            <a:schemeClr val="tx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95000"/>
                  </a:srgbClr>
                </a:solidFill>
                <a:effectLst/>
                <a:uLnTx/>
                <a:uFillTx/>
                <a:latin typeface="Arial"/>
                <a:ea typeface="+mn-ea"/>
                <a:cs typeface="+mn-cs"/>
              </a:rPr>
              <a:t>Host Operating System</a:t>
            </a:r>
            <a:endParaRPr kumimoji="0" lang="en-AU" sz="1000" b="0" i="0" u="none" strike="noStrike" kern="1200" cap="none" spc="0" normalizeH="0" baseline="0" noProof="0">
              <a:ln>
                <a:noFill/>
              </a:ln>
              <a:solidFill>
                <a:srgbClr val="FFFFFF">
                  <a:lumMod val="95000"/>
                </a:srgbClr>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7CD13012-EB6F-4755-8260-33B9BC388D0C}"/>
              </a:ext>
            </a:extLst>
          </p:cNvPr>
          <p:cNvSpPr/>
          <p:nvPr/>
        </p:nvSpPr>
        <p:spPr>
          <a:xfrm>
            <a:off x="6380979" y="3137668"/>
            <a:ext cx="1939637" cy="297980"/>
          </a:xfrm>
          <a:prstGeom prst="rect">
            <a:avLst/>
          </a:prstGeom>
          <a:solidFill>
            <a:schemeClr val="bg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Docker Engine</a:t>
            </a:r>
            <a:endParaRPr kumimoji="0" lang="en-AU" sz="1000" b="0" i="0" u="none" strike="noStrike" kern="120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A560C3EC-F525-4430-B140-7E701DA17861}"/>
              </a:ext>
            </a:extLst>
          </p:cNvPr>
          <p:cNvSpPr/>
          <p:nvPr/>
        </p:nvSpPr>
        <p:spPr>
          <a:xfrm>
            <a:off x="6387619" y="2510752"/>
            <a:ext cx="614505"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F454A9B1-FC0F-4B80-B15B-7860DB7DC1A2}"/>
              </a:ext>
            </a:extLst>
          </p:cNvPr>
          <p:cNvSpPr/>
          <p:nvPr/>
        </p:nvSpPr>
        <p:spPr>
          <a:xfrm>
            <a:off x="6409554" y="2814699"/>
            <a:ext cx="576072"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ea typeface="+mn-ea"/>
                <a:cs typeface="+mn-cs"/>
              </a:rPr>
              <a:t>Bins/Libs</a:t>
            </a:r>
            <a:endParaRPr kumimoji="0" lang="en-AU" sz="700"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10511639-CA72-4892-BAAE-E4A814444A64}"/>
              </a:ext>
            </a:extLst>
          </p:cNvPr>
          <p:cNvSpPr/>
          <p:nvPr/>
        </p:nvSpPr>
        <p:spPr>
          <a:xfrm>
            <a:off x="6409554" y="2541018"/>
            <a:ext cx="576072" cy="254226"/>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ea typeface="+mn-ea"/>
                <a:cs typeface="+mn-cs"/>
              </a:rPr>
              <a:t>App 1</a:t>
            </a:r>
            <a:endParaRPr kumimoji="0" lang="en-AU" sz="700" b="0" i="0" u="none" strike="noStrike" kern="120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222936BB-7D5B-42C7-BE28-A8CF4A6DD973}"/>
              </a:ext>
            </a:extLst>
          </p:cNvPr>
          <p:cNvSpPr/>
          <p:nvPr/>
        </p:nvSpPr>
        <p:spPr>
          <a:xfrm>
            <a:off x="7067868" y="2814699"/>
            <a:ext cx="569070"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ea typeface="+mn-ea"/>
                <a:cs typeface="+mn-cs"/>
              </a:rPr>
              <a:t>Bins/Libs</a:t>
            </a:r>
            <a:endParaRPr kumimoji="0" lang="en-AU" sz="700" b="0" i="0" u="none" strike="noStrike" kern="1200" cap="none" spc="0" normalizeH="0" baseline="0" noProof="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20D8CD41-DB7C-482C-8693-A295DE759494}"/>
              </a:ext>
            </a:extLst>
          </p:cNvPr>
          <p:cNvSpPr/>
          <p:nvPr/>
        </p:nvSpPr>
        <p:spPr>
          <a:xfrm>
            <a:off x="7063222" y="2540718"/>
            <a:ext cx="569070" cy="25422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ea typeface="+mn-ea"/>
                <a:cs typeface="+mn-cs"/>
              </a:rPr>
              <a:t>App 2</a:t>
            </a:r>
            <a:endParaRPr kumimoji="0" lang="en-AU" sz="700" b="0" i="0" u="none" strike="noStrike" kern="1200" cap="none" spc="0" normalizeH="0" baseline="0" noProof="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8349D1C8-869D-4ED1-8B9D-F9DE420594B1}"/>
              </a:ext>
            </a:extLst>
          </p:cNvPr>
          <p:cNvSpPr/>
          <p:nvPr/>
        </p:nvSpPr>
        <p:spPr>
          <a:xfrm>
            <a:off x="7719145" y="2814699"/>
            <a:ext cx="576072"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ea typeface="+mn-ea"/>
                <a:cs typeface="+mn-cs"/>
              </a:rPr>
              <a:t>Bins/Libs</a:t>
            </a:r>
            <a:endParaRPr kumimoji="0" lang="en-AU" sz="7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2871C218-9F0C-4534-ACB2-328C489764EC}"/>
              </a:ext>
            </a:extLst>
          </p:cNvPr>
          <p:cNvSpPr/>
          <p:nvPr/>
        </p:nvSpPr>
        <p:spPr>
          <a:xfrm>
            <a:off x="7716694" y="2541018"/>
            <a:ext cx="576072" cy="254226"/>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Arial"/>
                <a:ea typeface="+mn-ea"/>
                <a:cs typeface="+mn-cs"/>
              </a:rPr>
              <a:t>App 3</a:t>
            </a:r>
            <a:endParaRPr kumimoji="0" lang="en-AU" sz="700" b="0" i="0" u="none" strike="noStrike" kern="120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7554C223-46FD-4FE4-B6BD-A3107BE23016}"/>
              </a:ext>
            </a:extLst>
          </p:cNvPr>
          <p:cNvSpPr/>
          <p:nvPr/>
        </p:nvSpPr>
        <p:spPr>
          <a:xfrm>
            <a:off x="7042853" y="2510752"/>
            <a:ext cx="614505"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CF241413-40B0-44A9-93EC-5279C481D77B}"/>
              </a:ext>
            </a:extLst>
          </p:cNvPr>
          <p:cNvSpPr/>
          <p:nvPr/>
        </p:nvSpPr>
        <p:spPr>
          <a:xfrm>
            <a:off x="7694616" y="2510752"/>
            <a:ext cx="620228" cy="582884"/>
          </a:xfrm>
          <a:prstGeom prst="rect">
            <a:avLst/>
          </a:prstGeom>
          <a:noFill/>
          <a:ln w="12700">
            <a:solidFill>
              <a:schemeClr val="tx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2" name="TextBox 21">
            <a:extLst>
              <a:ext uri="{FF2B5EF4-FFF2-40B4-BE49-F238E27FC236}">
                <a16:creationId xmlns:a16="http://schemas.microsoft.com/office/drawing/2014/main" id="{11A27117-6527-421A-9C9B-C9141AAC2461}"/>
              </a:ext>
            </a:extLst>
          </p:cNvPr>
          <p:cNvSpPr txBox="1"/>
          <p:nvPr/>
        </p:nvSpPr>
        <p:spPr>
          <a:xfrm>
            <a:off x="6387620" y="2380568"/>
            <a:ext cx="614504" cy="123111"/>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4444"/>
                </a:solidFill>
                <a:effectLst/>
                <a:uLnTx/>
                <a:uFillTx/>
                <a:latin typeface="Arial"/>
                <a:ea typeface="+mn-ea"/>
                <a:cs typeface="+mn-cs"/>
              </a:rPr>
              <a:t>Container 1</a:t>
            </a:r>
            <a:endParaRPr kumimoji="0" lang="en-AU" sz="800" b="0" i="0" u="none" strike="noStrike" kern="1200" cap="none" spc="0" normalizeH="0" baseline="0" noProof="0">
              <a:ln>
                <a:noFill/>
              </a:ln>
              <a:solidFill>
                <a:srgbClr val="444444"/>
              </a:solidFill>
              <a:effectLst/>
              <a:uLnTx/>
              <a:uFillTx/>
              <a:latin typeface="Arial"/>
              <a:ea typeface="+mn-ea"/>
              <a:cs typeface="+mn-cs"/>
            </a:endParaRPr>
          </a:p>
        </p:txBody>
      </p:sp>
      <p:sp>
        <p:nvSpPr>
          <p:cNvPr id="25" name="Arrow: Right 24">
            <a:extLst>
              <a:ext uri="{FF2B5EF4-FFF2-40B4-BE49-F238E27FC236}">
                <a16:creationId xmlns:a16="http://schemas.microsoft.com/office/drawing/2014/main" id="{1802A300-900F-441B-B91B-73AF70A5C926}"/>
              </a:ext>
            </a:extLst>
          </p:cNvPr>
          <p:cNvSpPr/>
          <p:nvPr/>
        </p:nvSpPr>
        <p:spPr>
          <a:xfrm rot="16200000">
            <a:off x="2164771" y="2843344"/>
            <a:ext cx="474518" cy="28551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6" name="Arrow: Right 25">
            <a:extLst>
              <a:ext uri="{FF2B5EF4-FFF2-40B4-BE49-F238E27FC236}">
                <a16:creationId xmlns:a16="http://schemas.microsoft.com/office/drawing/2014/main" id="{962238D8-A4D8-40CC-90DB-5085D7E03CCE}"/>
              </a:ext>
            </a:extLst>
          </p:cNvPr>
          <p:cNvSpPr/>
          <p:nvPr/>
        </p:nvSpPr>
        <p:spPr>
          <a:xfrm>
            <a:off x="3446317" y="1486853"/>
            <a:ext cx="474518" cy="28551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7" name="Arrow: Right 26">
            <a:extLst>
              <a:ext uri="{FF2B5EF4-FFF2-40B4-BE49-F238E27FC236}">
                <a16:creationId xmlns:a16="http://schemas.microsoft.com/office/drawing/2014/main" id="{B04D2BE3-B28E-477E-9204-F661A2539249}"/>
              </a:ext>
            </a:extLst>
          </p:cNvPr>
          <p:cNvSpPr/>
          <p:nvPr/>
        </p:nvSpPr>
        <p:spPr>
          <a:xfrm rot="2344160">
            <a:off x="6048352" y="1844666"/>
            <a:ext cx="474518" cy="285519"/>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srgbClr val="000000"/>
              </a:solidFill>
              <a:effectLst/>
              <a:uLnTx/>
              <a:uFillTx/>
              <a:latin typeface="Arial"/>
              <a:ea typeface="+mn-ea"/>
              <a:cs typeface="+mn-cs"/>
            </a:endParaRPr>
          </a:p>
        </p:txBody>
      </p:sp>
      <p:sp>
        <p:nvSpPr>
          <p:cNvPr id="28" name="TextBox 27">
            <a:extLst>
              <a:ext uri="{FF2B5EF4-FFF2-40B4-BE49-F238E27FC236}">
                <a16:creationId xmlns:a16="http://schemas.microsoft.com/office/drawing/2014/main" id="{C1C90669-640B-41C8-8F11-2DBBB39AE353}"/>
              </a:ext>
            </a:extLst>
          </p:cNvPr>
          <p:cNvSpPr txBox="1"/>
          <p:nvPr/>
        </p:nvSpPr>
        <p:spPr>
          <a:xfrm>
            <a:off x="806334" y="2941812"/>
            <a:ext cx="1569719"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444444"/>
                </a:solidFill>
                <a:effectLst/>
                <a:uLnTx/>
                <a:uFillTx/>
                <a:latin typeface="Arial"/>
                <a:ea typeface="+mn-ea"/>
                <a:cs typeface="+mn-cs"/>
              </a:rPr>
              <a:t>1. docker build</a:t>
            </a:r>
          </a:p>
        </p:txBody>
      </p:sp>
      <p:sp>
        <p:nvSpPr>
          <p:cNvPr id="29" name="TextBox 28">
            <a:extLst>
              <a:ext uri="{FF2B5EF4-FFF2-40B4-BE49-F238E27FC236}">
                <a16:creationId xmlns:a16="http://schemas.microsoft.com/office/drawing/2014/main" id="{69D04CA8-552D-46A4-BD99-099F044955CD}"/>
              </a:ext>
            </a:extLst>
          </p:cNvPr>
          <p:cNvSpPr txBox="1"/>
          <p:nvPr/>
        </p:nvSpPr>
        <p:spPr>
          <a:xfrm>
            <a:off x="2544790" y="1105888"/>
            <a:ext cx="1569719"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444444"/>
                </a:solidFill>
                <a:effectLst/>
                <a:uLnTx/>
                <a:uFillTx/>
                <a:latin typeface="Arial"/>
                <a:ea typeface="+mn-ea"/>
                <a:cs typeface="+mn-cs"/>
              </a:rPr>
              <a:t>2. docker push</a:t>
            </a:r>
          </a:p>
        </p:txBody>
      </p:sp>
      <p:sp>
        <p:nvSpPr>
          <p:cNvPr id="30" name="TextBox 29">
            <a:extLst>
              <a:ext uri="{FF2B5EF4-FFF2-40B4-BE49-F238E27FC236}">
                <a16:creationId xmlns:a16="http://schemas.microsoft.com/office/drawing/2014/main" id="{9CD27119-1CA3-4D0A-AE4E-1FD185B84447}"/>
              </a:ext>
            </a:extLst>
          </p:cNvPr>
          <p:cNvSpPr txBox="1"/>
          <p:nvPr/>
        </p:nvSpPr>
        <p:spPr>
          <a:xfrm>
            <a:off x="6271755" y="1594283"/>
            <a:ext cx="1569719"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444444"/>
                </a:solidFill>
                <a:effectLst/>
                <a:uLnTx/>
                <a:uFillTx/>
                <a:latin typeface="Arial"/>
                <a:ea typeface="+mn-ea"/>
                <a:cs typeface="+mn-cs"/>
              </a:rPr>
              <a:t>3. docker pull</a:t>
            </a:r>
          </a:p>
        </p:txBody>
      </p:sp>
      <p:sp>
        <p:nvSpPr>
          <p:cNvPr id="31" name="TextBox 30">
            <a:extLst>
              <a:ext uri="{FF2B5EF4-FFF2-40B4-BE49-F238E27FC236}">
                <a16:creationId xmlns:a16="http://schemas.microsoft.com/office/drawing/2014/main" id="{95694195-5CD6-4E0F-8865-DCAB6014B8C3}"/>
              </a:ext>
            </a:extLst>
          </p:cNvPr>
          <p:cNvSpPr txBox="1"/>
          <p:nvPr/>
        </p:nvSpPr>
        <p:spPr>
          <a:xfrm>
            <a:off x="4896599" y="3178936"/>
            <a:ext cx="1569719"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444444"/>
                </a:solidFill>
                <a:effectLst/>
                <a:uLnTx/>
                <a:uFillTx/>
                <a:latin typeface="Arial"/>
                <a:ea typeface="+mn-ea"/>
                <a:cs typeface="+mn-cs"/>
              </a:rPr>
              <a:t>4. docker run</a:t>
            </a:r>
          </a:p>
        </p:txBody>
      </p:sp>
      <p:sp>
        <p:nvSpPr>
          <p:cNvPr id="32" name="TextBox 31">
            <a:extLst>
              <a:ext uri="{FF2B5EF4-FFF2-40B4-BE49-F238E27FC236}">
                <a16:creationId xmlns:a16="http://schemas.microsoft.com/office/drawing/2014/main" id="{DE336E96-A9EC-476A-8433-91E3D60D6483}"/>
              </a:ext>
            </a:extLst>
          </p:cNvPr>
          <p:cNvSpPr txBox="1"/>
          <p:nvPr/>
        </p:nvSpPr>
        <p:spPr>
          <a:xfrm>
            <a:off x="7040505" y="2378135"/>
            <a:ext cx="614504" cy="123111"/>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4444"/>
                </a:solidFill>
                <a:effectLst/>
                <a:uLnTx/>
                <a:uFillTx/>
                <a:latin typeface="Arial"/>
                <a:ea typeface="+mn-ea"/>
                <a:cs typeface="+mn-cs"/>
              </a:rPr>
              <a:t>Container 2</a:t>
            </a:r>
            <a:endParaRPr kumimoji="0" lang="en-AU" sz="800" b="0" i="0" u="none" strike="noStrike" kern="1200" cap="none" spc="0" normalizeH="0" baseline="0" noProof="0">
              <a:ln>
                <a:noFill/>
              </a:ln>
              <a:solidFill>
                <a:srgbClr val="444444"/>
              </a:solidFill>
              <a:effectLst/>
              <a:uLnTx/>
              <a:uFillTx/>
              <a:latin typeface="Arial"/>
              <a:ea typeface="+mn-ea"/>
              <a:cs typeface="+mn-cs"/>
            </a:endParaRPr>
          </a:p>
        </p:txBody>
      </p:sp>
      <p:sp>
        <p:nvSpPr>
          <p:cNvPr id="33" name="TextBox 32">
            <a:extLst>
              <a:ext uri="{FF2B5EF4-FFF2-40B4-BE49-F238E27FC236}">
                <a16:creationId xmlns:a16="http://schemas.microsoft.com/office/drawing/2014/main" id="{9C93967C-0FF6-4179-A038-20E0D4AF9A23}"/>
              </a:ext>
            </a:extLst>
          </p:cNvPr>
          <p:cNvSpPr txBox="1"/>
          <p:nvPr/>
        </p:nvSpPr>
        <p:spPr>
          <a:xfrm>
            <a:off x="7697478" y="2378135"/>
            <a:ext cx="614504" cy="123111"/>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444444"/>
                </a:solidFill>
                <a:effectLst/>
                <a:uLnTx/>
                <a:uFillTx/>
                <a:latin typeface="Arial"/>
                <a:ea typeface="+mn-ea"/>
                <a:cs typeface="+mn-cs"/>
              </a:rPr>
              <a:t>Container 3</a:t>
            </a:r>
            <a:endParaRPr kumimoji="0" lang="en-AU" sz="800" b="0" i="0" u="none" strike="noStrike" kern="1200" cap="none" spc="0" normalizeH="0" baseline="0" noProof="0">
              <a:ln>
                <a:noFill/>
              </a:ln>
              <a:solidFill>
                <a:srgbClr val="444444"/>
              </a:solidFill>
              <a:effectLst/>
              <a:uLnTx/>
              <a:uFillTx/>
              <a:latin typeface="Arial"/>
              <a:ea typeface="+mn-ea"/>
              <a:cs typeface="+mn-cs"/>
            </a:endParaRPr>
          </a:p>
        </p:txBody>
      </p:sp>
    </p:spTree>
    <p:extLst>
      <p:ext uri="{BB962C8B-B14F-4D97-AF65-F5344CB8AC3E}">
        <p14:creationId xmlns:p14="http://schemas.microsoft.com/office/powerpoint/2010/main" val="31563605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0299CA-7CBB-4D69-A920-1CB1CBF8B8E6}"/>
              </a:ext>
            </a:extLst>
          </p:cNvPr>
          <p:cNvSpPr/>
          <p:nvPr/>
        </p:nvSpPr>
        <p:spPr>
          <a:xfrm>
            <a:off x="1" y="0"/>
            <a:ext cx="9144000" cy="5143500"/>
          </a:xfrm>
          <a:prstGeom prst="rect">
            <a:avLst/>
          </a:prstGeom>
          <a:solidFill>
            <a:schemeClr val="tx1">
              <a:alpha val="47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ctrTitle"/>
          </p:nvPr>
        </p:nvSpPr>
        <p:spPr>
          <a:xfrm>
            <a:off x="285749" y="1245334"/>
            <a:ext cx="8259041" cy="664797"/>
          </a:xfrm>
        </p:spPr>
        <p:txBody>
          <a:bodyPr/>
          <a:lstStyle/>
          <a:p>
            <a:r>
              <a:rPr lang="en-US" sz="4800"/>
              <a:t>Kubernetes</a:t>
            </a:r>
          </a:p>
        </p:txBody>
      </p:sp>
      <p:sp>
        <p:nvSpPr>
          <p:cNvPr id="3" name="Subtitle 2"/>
          <p:cNvSpPr>
            <a:spLocks noGrp="1"/>
          </p:cNvSpPr>
          <p:nvPr>
            <p:ph type="subTitle" idx="1"/>
          </p:nvPr>
        </p:nvSpPr>
        <p:spPr/>
        <p:txBody>
          <a:bodyPr/>
          <a:lstStyle/>
          <a:p>
            <a:r>
              <a:rPr lang="en-US" dirty="0"/>
              <a:t>Piper Day 2: Module 3</a:t>
            </a:r>
          </a:p>
          <a:p>
            <a:endParaRPr lang="en-US" dirty="0"/>
          </a:p>
          <a:p>
            <a:r>
              <a:rPr lang="en-US" dirty="0"/>
              <a:t>Yusra</a:t>
            </a:r>
          </a:p>
        </p:txBody>
      </p:sp>
    </p:spTree>
    <p:extLst>
      <p:ext uri="{BB962C8B-B14F-4D97-AF65-F5344CB8AC3E}">
        <p14:creationId xmlns:p14="http://schemas.microsoft.com/office/powerpoint/2010/main" val="46182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3B768D3-4E5E-47D5-B163-62C74F07C308}"/>
              </a:ext>
            </a:extLst>
          </p:cNvPr>
          <p:cNvSpPr txBox="1">
            <a:spLocks/>
          </p:cNvSpPr>
          <p:nvPr/>
        </p:nvSpPr>
        <p:spPr>
          <a:xfrm>
            <a:off x="274319" y="265273"/>
            <a:ext cx="7955280" cy="664797"/>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base">
              <a:spcAft>
                <a:spcPct val="0"/>
              </a:spcAft>
            </a:pPr>
            <a:r>
              <a:rPr lang="en-AU" sz="2800" dirty="0">
                <a:solidFill>
                  <a:schemeClr val="bg1"/>
                </a:solidFill>
                <a:latin typeface="Arial" panose="020B0604020202020204" pitchFamily="34" charset="0"/>
              </a:rPr>
              <a:t>What You Will Learn</a:t>
            </a:r>
            <a:endParaRPr lang="en-US" sz="2800" dirty="0">
              <a:solidFill>
                <a:schemeClr val="bg1"/>
              </a:solidFill>
              <a:latin typeface="Arial" panose="020B0604020202020204" pitchFamily="34" charset="0"/>
            </a:endParaRPr>
          </a:p>
        </p:txBody>
      </p:sp>
      <p:pic>
        <p:nvPicPr>
          <p:cNvPr id="2058" name="Picture 10" descr="Cloud Native Applications — The Why, The What &amp; The How.">
            <a:extLst>
              <a:ext uri="{FF2B5EF4-FFF2-40B4-BE49-F238E27FC236}">
                <a16:creationId xmlns:a16="http://schemas.microsoft.com/office/drawing/2014/main" id="{B4DD60F6-DE9A-416D-946C-271D6852C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970" y="1102043"/>
            <a:ext cx="3409950" cy="33813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hat is Operations Management - Management Guru | Management Guru">
            <a:extLst>
              <a:ext uri="{FF2B5EF4-FFF2-40B4-BE49-F238E27FC236}">
                <a16:creationId xmlns:a16="http://schemas.microsoft.com/office/drawing/2014/main" id="{6D783907-BF3B-40FB-A21E-3C1D1B2E248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0" y="1178243"/>
            <a:ext cx="3970020" cy="339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587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49C68-A663-4BCA-B67A-B8B760399248}"/>
              </a:ext>
            </a:extLst>
          </p:cNvPr>
          <p:cNvSpPr>
            <a:spLocks noGrp="1"/>
          </p:cNvSpPr>
          <p:nvPr>
            <p:ph type="title"/>
          </p:nvPr>
        </p:nvSpPr>
        <p:spPr/>
        <p:txBody>
          <a:bodyPr/>
          <a:lstStyle/>
          <a:p>
            <a:r>
              <a:rPr lang="en-AU"/>
              <a:t>Beyond Docker</a:t>
            </a:r>
          </a:p>
        </p:txBody>
      </p:sp>
      <p:pic>
        <p:nvPicPr>
          <p:cNvPr id="5" name="Picture 4" descr="Related image">
            <a:extLst>
              <a:ext uri="{FF2B5EF4-FFF2-40B4-BE49-F238E27FC236}">
                <a16:creationId xmlns:a16="http://schemas.microsoft.com/office/drawing/2014/main" id="{8A2AEFF7-E9B6-4A85-8B57-F5904446F53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82697" y="952578"/>
            <a:ext cx="1924499" cy="116036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16E1ED51-88BC-4497-A5A3-9D70E5B05A76}"/>
              </a:ext>
            </a:extLst>
          </p:cNvPr>
          <p:cNvGrpSpPr/>
          <p:nvPr/>
        </p:nvGrpSpPr>
        <p:grpSpPr>
          <a:xfrm>
            <a:off x="4456150" y="2050156"/>
            <a:ext cx="5306701" cy="2606123"/>
            <a:chOff x="4296151" y="1881343"/>
            <a:chExt cx="5379187" cy="2606123"/>
          </a:xfrm>
        </p:grpSpPr>
        <p:sp>
          <p:nvSpPr>
            <p:cNvPr id="8" name="TextBox 7">
              <a:extLst>
                <a:ext uri="{FF2B5EF4-FFF2-40B4-BE49-F238E27FC236}">
                  <a16:creationId xmlns:a16="http://schemas.microsoft.com/office/drawing/2014/main" id="{FAAF10AF-A9DF-418B-8351-53EF2F826DA0}"/>
                </a:ext>
              </a:extLst>
            </p:cNvPr>
            <p:cNvSpPr txBox="1"/>
            <p:nvPr/>
          </p:nvSpPr>
          <p:spPr>
            <a:xfrm>
              <a:off x="6378482" y="2537949"/>
              <a:ext cx="3296856"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Storage </a:t>
              </a:r>
              <a:r>
                <a:rPr kumimoji="0" lang="en-US" sz="2000" b="1" i="0" u="none" strike="noStrike" kern="1200" cap="none" spc="0" normalizeH="0" baseline="0" noProof="0" err="1">
                  <a:ln>
                    <a:noFill/>
                  </a:ln>
                  <a:solidFill>
                    <a:srgbClr val="444444"/>
                  </a:solidFill>
                  <a:effectLst/>
                  <a:uLnTx/>
                  <a:uFillTx/>
                  <a:latin typeface="Arial"/>
                  <a:ea typeface="+mn-ea"/>
                  <a:cs typeface="+mn-cs"/>
                </a:rPr>
                <a:t>vMotion</a:t>
              </a:r>
              <a:endParaRPr kumimoji="0" lang="en-US" sz="2000" b="1" i="0" u="none" strike="noStrike" kern="1200" cap="none" spc="0" normalizeH="0" baseline="0" noProof="0">
                <a:ln>
                  <a:noFill/>
                </a:ln>
                <a:solidFill>
                  <a:srgbClr val="444444"/>
                </a:solidFill>
                <a:effectLst/>
                <a:uLnTx/>
                <a:uFillTx/>
                <a:latin typeface="Arial"/>
                <a:ea typeface="+mn-ea"/>
                <a:cs typeface="+mn-cs"/>
              </a:endParaRPr>
            </a:p>
          </p:txBody>
        </p:sp>
        <p:grpSp>
          <p:nvGrpSpPr>
            <p:cNvPr id="21" name="Group 20">
              <a:extLst>
                <a:ext uri="{FF2B5EF4-FFF2-40B4-BE49-F238E27FC236}">
                  <a16:creationId xmlns:a16="http://schemas.microsoft.com/office/drawing/2014/main" id="{45517CED-9BFF-4F7C-8EC7-E1B6E45A3284}"/>
                </a:ext>
              </a:extLst>
            </p:cNvPr>
            <p:cNvGrpSpPr/>
            <p:nvPr/>
          </p:nvGrpSpPr>
          <p:grpSpPr>
            <a:xfrm>
              <a:off x="4296151" y="1881343"/>
              <a:ext cx="4753336" cy="2606123"/>
              <a:chOff x="4112300" y="1866401"/>
              <a:chExt cx="4753336" cy="2606123"/>
            </a:xfrm>
          </p:grpSpPr>
          <p:sp>
            <p:nvSpPr>
              <p:cNvPr id="6" name="TextBox 5">
                <a:extLst>
                  <a:ext uri="{FF2B5EF4-FFF2-40B4-BE49-F238E27FC236}">
                    <a16:creationId xmlns:a16="http://schemas.microsoft.com/office/drawing/2014/main" id="{81D53700-F484-45EC-A7ED-9E2942722D18}"/>
                  </a:ext>
                </a:extLst>
              </p:cNvPr>
              <p:cNvSpPr txBox="1"/>
              <p:nvPr/>
            </p:nvSpPr>
            <p:spPr>
              <a:xfrm>
                <a:off x="5958462" y="4072414"/>
                <a:ext cx="2907174"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Fault Tolerance</a:t>
                </a:r>
              </a:p>
            </p:txBody>
          </p:sp>
          <p:sp>
            <p:nvSpPr>
              <p:cNvPr id="7" name="TextBox 6">
                <a:extLst>
                  <a:ext uri="{FF2B5EF4-FFF2-40B4-BE49-F238E27FC236}">
                    <a16:creationId xmlns:a16="http://schemas.microsoft.com/office/drawing/2014/main" id="{CF6F66BB-756E-4C90-B010-B8D718213F24}"/>
                  </a:ext>
                </a:extLst>
              </p:cNvPr>
              <p:cNvSpPr txBox="1"/>
              <p:nvPr/>
            </p:nvSpPr>
            <p:spPr>
              <a:xfrm>
                <a:off x="5979790" y="1866401"/>
                <a:ext cx="2488557"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444444"/>
                    </a:solidFill>
                    <a:effectLst/>
                    <a:uLnTx/>
                    <a:uFillTx/>
                    <a:latin typeface="Arial"/>
                    <a:ea typeface="+mn-ea"/>
                    <a:cs typeface="+mn-cs"/>
                  </a:rPr>
                  <a:t>vMotion</a:t>
                </a:r>
                <a:endParaRPr kumimoji="0" lang="en-US" sz="2000" b="1" i="0" u="none" strike="noStrike" kern="1200" cap="none" spc="0" normalizeH="0" baseline="0" noProof="0">
                  <a:ln>
                    <a:noFill/>
                  </a:ln>
                  <a:solidFill>
                    <a:srgbClr val="444444"/>
                  </a:solidFill>
                  <a:effectLst/>
                  <a:uLnTx/>
                  <a:uFillTx/>
                  <a:latin typeface="Arial"/>
                  <a:ea typeface="+mn-ea"/>
                  <a:cs typeface="+mn-cs"/>
                </a:endParaRPr>
              </a:p>
            </p:txBody>
          </p:sp>
          <p:sp>
            <p:nvSpPr>
              <p:cNvPr id="9" name="TextBox 8">
                <a:extLst>
                  <a:ext uri="{FF2B5EF4-FFF2-40B4-BE49-F238E27FC236}">
                    <a16:creationId xmlns:a16="http://schemas.microsoft.com/office/drawing/2014/main" id="{761DC9EE-0C03-4F08-8093-258C79C7C42E}"/>
                  </a:ext>
                </a:extLst>
              </p:cNvPr>
              <p:cNvSpPr txBox="1"/>
              <p:nvPr/>
            </p:nvSpPr>
            <p:spPr>
              <a:xfrm>
                <a:off x="4714184" y="3556176"/>
                <a:ext cx="2488557"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HA</a:t>
                </a:r>
              </a:p>
            </p:txBody>
          </p:sp>
          <p:sp>
            <p:nvSpPr>
              <p:cNvPr id="10" name="TextBox 9">
                <a:extLst>
                  <a:ext uri="{FF2B5EF4-FFF2-40B4-BE49-F238E27FC236}">
                    <a16:creationId xmlns:a16="http://schemas.microsoft.com/office/drawing/2014/main" id="{C7907B71-CAFF-43DF-BF58-15507EA22ACD}"/>
                  </a:ext>
                </a:extLst>
              </p:cNvPr>
              <p:cNvSpPr txBox="1"/>
              <p:nvPr/>
            </p:nvSpPr>
            <p:spPr>
              <a:xfrm>
                <a:off x="7366715" y="3307979"/>
                <a:ext cx="821321"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DRS</a:t>
                </a:r>
              </a:p>
            </p:txBody>
          </p:sp>
          <p:sp>
            <p:nvSpPr>
              <p:cNvPr id="11" name="TextBox 10">
                <a:extLst>
                  <a:ext uri="{FF2B5EF4-FFF2-40B4-BE49-F238E27FC236}">
                    <a16:creationId xmlns:a16="http://schemas.microsoft.com/office/drawing/2014/main" id="{E3EBD985-D0D7-48BF-ADEF-07DA91127240}"/>
                  </a:ext>
                </a:extLst>
              </p:cNvPr>
              <p:cNvSpPr txBox="1"/>
              <p:nvPr/>
            </p:nvSpPr>
            <p:spPr>
              <a:xfrm>
                <a:off x="5816498" y="3328828"/>
                <a:ext cx="908612"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VMFS</a:t>
                </a:r>
              </a:p>
            </p:txBody>
          </p:sp>
          <p:sp>
            <p:nvSpPr>
              <p:cNvPr id="12" name="TextBox 11">
                <a:extLst>
                  <a:ext uri="{FF2B5EF4-FFF2-40B4-BE49-F238E27FC236}">
                    <a16:creationId xmlns:a16="http://schemas.microsoft.com/office/drawing/2014/main" id="{518C48BD-E5A1-407B-83A2-E68CFDCF4395}"/>
                  </a:ext>
                </a:extLst>
              </p:cNvPr>
              <p:cNvSpPr txBox="1"/>
              <p:nvPr/>
            </p:nvSpPr>
            <p:spPr>
              <a:xfrm>
                <a:off x="4349581" y="2173760"/>
                <a:ext cx="2488557"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444444"/>
                    </a:solidFill>
                    <a:effectLst/>
                    <a:uLnTx/>
                    <a:uFillTx/>
                    <a:latin typeface="Arial"/>
                    <a:ea typeface="+mn-ea"/>
                    <a:cs typeface="+mn-cs"/>
                  </a:rPr>
                  <a:t>vDS</a:t>
                </a:r>
                <a:endParaRPr kumimoji="0" lang="en-US" sz="2000" b="1" i="0" u="none" strike="noStrike" kern="1200" cap="none" spc="0" normalizeH="0" baseline="0" noProof="0">
                  <a:ln>
                    <a:noFill/>
                  </a:ln>
                  <a:solidFill>
                    <a:srgbClr val="444444"/>
                  </a:solidFill>
                  <a:effectLst/>
                  <a:uLnTx/>
                  <a:uFillTx/>
                  <a:latin typeface="Arial"/>
                  <a:ea typeface="+mn-ea"/>
                  <a:cs typeface="+mn-cs"/>
                </a:endParaRPr>
              </a:p>
            </p:txBody>
          </p:sp>
          <p:sp>
            <p:nvSpPr>
              <p:cNvPr id="13" name="TextBox 12">
                <a:extLst>
                  <a:ext uri="{FF2B5EF4-FFF2-40B4-BE49-F238E27FC236}">
                    <a16:creationId xmlns:a16="http://schemas.microsoft.com/office/drawing/2014/main" id="{11E92C7D-78C6-43DA-999C-C0522811E303}"/>
                  </a:ext>
                </a:extLst>
              </p:cNvPr>
              <p:cNvSpPr txBox="1"/>
              <p:nvPr/>
            </p:nvSpPr>
            <p:spPr>
              <a:xfrm>
                <a:off x="4112300" y="2867267"/>
                <a:ext cx="2488557"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444444"/>
                    </a:solidFill>
                    <a:effectLst/>
                    <a:uLnTx/>
                    <a:uFillTx/>
                    <a:latin typeface="Arial"/>
                    <a:ea typeface="+mn-ea"/>
                    <a:cs typeface="+mn-cs"/>
                  </a:rPr>
                  <a:t>vCenter</a:t>
                </a:r>
                <a:endParaRPr kumimoji="0" lang="en-US" sz="2000" b="1" i="0" u="none" strike="noStrike" kern="1200" cap="none" spc="0" normalizeH="0" baseline="0" noProof="0">
                  <a:ln>
                    <a:noFill/>
                  </a:ln>
                  <a:solidFill>
                    <a:srgbClr val="444444"/>
                  </a:solidFill>
                  <a:effectLst/>
                  <a:uLnTx/>
                  <a:uFillTx/>
                  <a:latin typeface="Arial"/>
                  <a:ea typeface="+mn-ea"/>
                  <a:cs typeface="+mn-cs"/>
                </a:endParaRPr>
              </a:p>
            </p:txBody>
          </p:sp>
        </p:grpSp>
      </p:grpSp>
      <p:grpSp>
        <p:nvGrpSpPr>
          <p:cNvPr id="22" name="Group 21">
            <a:extLst>
              <a:ext uri="{FF2B5EF4-FFF2-40B4-BE49-F238E27FC236}">
                <a16:creationId xmlns:a16="http://schemas.microsoft.com/office/drawing/2014/main" id="{CFFA401F-D4E4-4173-AC2A-591ACFB7544C}"/>
              </a:ext>
            </a:extLst>
          </p:cNvPr>
          <p:cNvGrpSpPr/>
          <p:nvPr/>
        </p:nvGrpSpPr>
        <p:grpSpPr>
          <a:xfrm>
            <a:off x="523239" y="2467158"/>
            <a:ext cx="3679259" cy="2349526"/>
            <a:chOff x="523239" y="2467158"/>
            <a:chExt cx="3679259" cy="2349526"/>
          </a:xfrm>
        </p:grpSpPr>
        <p:sp>
          <p:nvSpPr>
            <p:cNvPr id="14" name="TextBox 13">
              <a:extLst>
                <a:ext uri="{FF2B5EF4-FFF2-40B4-BE49-F238E27FC236}">
                  <a16:creationId xmlns:a16="http://schemas.microsoft.com/office/drawing/2014/main" id="{6CE9A9F7-995A-42A9-B8E2-10BA11543F99}"/>
                </a:ext>
              </a:extLst>
            </p:cNvPr>
            <p:cNvSpPr txBox="1"/>
            <p:nvPr/>
          </p:nvSpPr>
          <p:spPr>
            <a:xfrm>
              <a:off x="527345" y="4416574"/>
              <a:ext cx="2907174"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Fault Tolerance</a:t>
              </a:r>
            </a:p>
          </p:txBody>
        </p:sp>
        <p:sp>
          <p:nvSpPr>
            <p:cNvPr id="16" name="TextBox 15">
              <a:extLst>
                <a:ext uri="{FF2B5EF4-FFF2-40B4-BE49-F238E27FC236}">
                  <a16:creationId xmlns:a16="http://schemas.microsoft.com/office/drawing/2014/main" id="{BAB99882-1A6C-4DE8-B698-3C9AD48406D9}"/>
                </a:ext>
              </a:extLst>
            </p:cNvPr>
            <p:cNvSpPr txBox="1"/>
            <p:nvPr/>
          </p:nvSpPr>
          <p:spPr>
            <a:xfrm>
              <a:off x="1713941" y="3867253"/>
              <a:ext cx="2488557"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High Availability</a:t>
              </a:r>
            </a:p>
          </p:txBody>
        </p:sp>
        <p:sp>
          <p:nvSpPr>
            <p:cNvPr id="18" name="TextBox 17">
              <a:extLst>
                <a:ext uri="{FF2B5EF4-FFF2-40B4-BE49-F238E27FC236}">
                  <a16:creationId xmlns:a16="http://schemas.microsoft.com/office/drawing/2014/main" id="{CEC2248B-1F97-4315-906E-919DF0DA40AC}"/>
                </a:ext>
              </a:extLst>
            </p:cNvPr>
            <p:cNvSpPr txBox="1"/>
            <p:nvPr/>
          </p:nvSpPr>
          <p:spPr>
            <a:xfrm>
              <a:off x="2369560" y="2816424"/>
              <a:ext cx="1177318"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Storage</a:t>
              </a:r>
            </a:p>
          </p:txBody>
        </p:sp>
        <p:sp>
          <p:nvSpPr>
            <p:cNvPr id="19" name="TextBox 18">
              <a:extLst>
                <a:ext uri="{FF2B5EF4-FFF2-40B4-BE49-F238E27FC236}">
                  <a16:creationId xmlns:a16="http://schemas.microsoft.com/office/drawing/2014/main" id="{05184C7F-9DDD-4ECC-947B-A6FB468C61DC}"/>
                </a:ext>
              </a:extLst>
            </p:cNvPr>
            <p:cNvSpPr txBox="1"/>
            <p:nvPr/>
          </p:nvSpPr>
          <p:spPr>
            <a:xfrm>
              <a:off x="763984" y="2467158"/>
              <a:ext cx="2488557"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Networking</a:t>
              </a:r>
            </a:p>
          </p:txBody>
        </p:sp>
        <p:sp>
          <p:nvSpPr>
            <p:cNvPr id="20" name="TextBox 19">
              <a:extLst>
                <a:ext uri="{FF2B5EF4-FFF2-40B4-BE49-F238E27FC236}">
                  <a16:creationId xmlns:a16="http://schemas.microsoft.com/office/drawing/2014/main" id="{C71816D4-E0C6-43B4-AFEE-3299448FA41C}"/>
                </a:ext>
              </a:extLst>
            </p:cNvPr>
            <p:cNvSpPr txBox="1"/>
            <p:nvPr/>
          </p:nvSpPr>
          <p:spPr>
            <a:xfrm>
              <a:off x="523239" y="3257094"/>
              <a:ext cx="2843416" cy="40011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44444"/>
                  </a:solidFill>
                  <a:effectLst/>
                  <a:uLnTx/>
                  <a:uFillTx/>
                  <a:latin typeface="Arial"/>
                  <a:ea typeface="+mn-ea"/>
                  <a:cs typeface="+mn-cs"/>
                </a:rPr>
                <a:t>Resource Scheduling</a:t>
              </a:r>
            </a:p>
          </p:txBody>
        </p:sp>
      </p:grpSp>
      <p:pic>
        <p:nvPicPr>
          <p:cNvPr id="24" name="Picture 23">
            <a:extLst>
              <a:ext uri="{FF2B5EF4-FFF2-40B4-BE49-F238E27FC236}">
                <a16:creationId xmlns:a16="http://schemas.microsoft.com/office/drawing/2014/main" id="{907AEB04-EDD1-4400-9B7B-142F60C525E6}"/>
              </a:ext>
            </a:extLst>
          </p:cNvPr>
          <p:cNvPicPr>
            <a:picLocks noChangeAspect="1"/>
          </p:cNvPicPr>
          <p:nvPr/>
        </p:nvPicPr>
        <p:blipFill>
          <a:blip r:embed="rId3"/>
          <a:stretch>
            <a:fillRect/>
          </a:stretch>
        </p:blipFill>
        <p:spPr>
          <a:xfrm>
            <a:off x="5009760" y="886676"/>
            <a:ext cx="2656951" cy="893202"/>
          </a:xfrm>
          <a:prstGeom prst="rect">
            <a:avLst/>
          </a:prstGeom>
        </p:spPr>
      </p:pic>
    </p:spTree>
    <p:extLst>
      <p:ext uri="{BB962C8B-B14F-4D97-AF65-F5344CB8AC3E}">
        <p14:creationId xmlns:p14="http://schemas.microsoft.com/office/powerpoint/2010/main" val="169160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1+#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49C68-A663-4BCA-B67A-B8B760399248}"/>
              </a:ext>
            </a:extLst>
          </p:cNvPr>
          <p:cNvSpPr>
            <a:spLocks noGrp="1"/>
          </p:cNvSpPr>
          <p:nvPr>
            <p:ph type="title"/>
          </p:nvPr>
        </p:nvSpPr>
        <p:spPr/>
        <p:txBody>
          <a:bodyPr/>
          <a:lstStyle/>
          <a:p>
            <a:r>
              <a:rPr lang="en-AU"/>
              <a:t>What makes containers production ready?</a:t>
            </a:r>
          </a:p>
        </p:txBody>
      </p:sp>
      <p:pic>
        <p:nvPicPr>
          <p:cNvPr id="5" name="Picture 4" descr="Related image">
            <a:extLst>
              <a:ext uri="{FF2B5EF4-FFF2-40B4-BE49-F238E27FC236}">
                <a16:creationId xmlns:a16="http://schemas.microsoft.com/office/drawing/2014/main" id="{8A2AEFF7-E9B6-4A85-8B57-F5904446F53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349842" y="1224834"/>
            <a:ext cx="1924499" cy="11603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lated image">
            <a:extLst>
              <a:ext uri="{FF2B5EF4-FFF2-40B4-BE49-F238E27FC236}">
                <a16:creationId xmlns:a16="http://schemas.microsoft.com/office/drawing/2014/main" id="{74CEBCE3-AD37-4441-A16A-454F0A7740F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19222" y="988057"/>
            <a:ext cx="1633915" cy="1633915"/>
          </a:xfrm>
          <a:prstGeom prst="rect">
            <a:avLst/>
          </a:prstGeom>
          <a:noFill/>
          <a:extLst>
            <a:ext uri="{909E8E84-426E-40DD-AFC4-6F175D3DCCD1}">
              <a14:hiddenFill xmlns:a14="http://schemas.microsoft.com/office/drawing/2010/main">
                <a:solidFill>
                  <a:srgbClr val="FFFFFF"/>
                </a:solidFill>
              </a14:hiddenFill>
            </a:ext>
          </a:extLst>
        </p:spPr>
      </p:pic>
      <p:sp>
        <p:nvSpPr>
          <p:cNvPr id="26" name="Equals 25">
            <a:extLst>
              <a:ext uri="{FF2B5EF4-FFF2-40B4-BE49-F238E27FC236}">
                <a16:creationId xmlns:a16="http://schemas.microsoft.com/office/drawing/2014/main" id="{A4E63191-177F-4B0D-BA55-C04F24806B2B}"/>
              </a:ext>
            </a:extLst>
          </p:cNvPr>
          <p:cNvSpPr/>
          <p:nvPr/>
        </p:nvSpPr>
        <p:spPr>
          <a:xfrm>
            <a:off x="3724331" y="1480814"/>
            <a:ext cx="1047472" cy="64839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w="12700">
                <a:solidFill>
                  <a:srgbClr val="00447C"/>
                </a:solidFill>
                <a:prstDash val="solid"/>
              </a:ln>
              <a:pattFill prst="pct50">
                <a:fgClr>
                  <a:srgbClr val="00447C"/>
                </a:fgClr>
                <a:bgClr>
                  <a:srgbClr val="00447C">
                    <a:lumMod val="20000"/>
                    <a:lumOff val="80000"/>
                  </a:srgbClr>
                </a:bgClr>
              </a:pattFill>
              <a:effectLst>
                <a:outerShdw dist="38100" dir="2640000" algn="bl" rotWithShape="0">
                  <a:srgbClr val="00447C"/>
                </a:outerShdw>
              </a:effectLst>
              <a:uLnTx/>
              <a:uFillTx/>
              <a:latin typeface="Arial"/>
              <a:ea typeface="+mn-ea"/>
              <a:cs typeface="+mn-cs"/>
            </a:endParaRPr>
          </a:p>
        </p:txBody>
      </p:sp>
      <p:pic>
        <p:nvPicPr>
          <p:cNvPr id="27" name="Picture 26">
            <a:extLst>
              <a:ext uri="{FF2B5EF4-FFF2-40B4-BE49-F238E27FC236}">
                <a16:creationId xmlns:a16="http://schemas.microsoft.com/office/drawing/2014/main" id="{DBAB75D4-8A5A-4C35-8078-453CF2FB445C}"/>
              </a:ext>
            </a:extLst>
          </p:cNvPr>
          <p:cNvPicPr>
            <a:picLocks noChangeAspect="1"/>
          </p:cNvPicPr>
          <p:nvPr/>
        </p:nvPicPr>
        <p:blipFill>
          <a:blip r:embed="rId4"/>
          <a:stretch>
            <a:fillRect/>
          </a:stretch>
        </p:blipFill>
        <p:spPr>
          <a:xfrm>
            <a:off x="5276601" y="3293694"/>
            <a:ext cx="2563391" cy="861749"/>
          </a:xfrm>
          <a:prstGeom prst="rect">
            <a:avLst/>
          </a:prstGeom>
        </p:spPr>
      </p:pic>
      <p:sp>
        <p:nvSpPr>
          <p:cNvPr id="28" name="Equals 27">
            <a:extLst>
              <a:ext uri="{FF2B5EF4-FFF2-40B4-BE49-F238E27FC236}">
                <a16:creationId xmlns:a16="http://schemas.microsoft.com/office/drawing/2014/main" id="{A931D99A-C5F9-42F2-9FA8-DD397468E1F1}"/>
              </a:ext>
            </a:extLst>
          </p:cNvPr>
          <p:cNvSpPr/>
          <p:nvPr/>
        </p:nvSpPr>
        <p:spPr>
          <a:xfrm>
            <a:off x="3724331" y="3400368"/>
            <a:ext cx="1047472" cy="64839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w="12700">
                <a:solidFill>
                  <a:srgbClr val="00447C"/>
                </a:solidFill>
                <a:prstDash val="solid"/>
              </a:ln>
              <a:pattFill prst="pct50">
                <a:fgClr>
                  <a:srgbClr val="00447C"/>
                </a:fgClr>
                <a:bgClr>
                  <a:srgbClr val="00447C">
                    <a:lumMod val="20000"/>
                    <a:lumOff val="80000"/>
                  </a:srgbClr>
                </a:bgClr>
              </a:pattFill>
              <a:effectLst>
                <a:outerShdw dist="38100" dir="2640000" algn="bl" rotWithShape="0">
                  <a:srgbClr val="00447C"/>
                </a:outerShdw>
              </a:effectLst>
              <a:uLnTx/>
              <a:uFillTx/>
              <a:latin typeface="Arial"/>
              <a:ea typeface="+mn-ea"/>
              <a:cs typeface="+mn-cs"/>
            </a:endParaRPr>
          </a:p>
        </p:txBody>
      </p:sp>
      <p:pic>
        <p:nvPicPr>
          <p:cNvPr id="1028" name="Picture 4" descr="Image result for question mark">
            <a:extLst>
              <a:ext uri="{FF2B5EF4-FFF2-40B4-BE49-F238E27FC236}">
                <a16:creationId xmlns:a16="http://schemas.microsoft.com/office/drawing/2014/main" id="{43EB66CD-DC84-4CE7-BDC8-87ACA9D1D7AA}"/>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26508" y="2968771"/>
            <a:ext cx="1371166" cy="137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70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008B-E4C9-44E0-96A3-8212B7FFD21E}"/>
              </a:ext>
            </a:extLst>
          </p:cNvPr>
          <p:cNvSpPr>
            <a:spLocks noGrp="1"/>
          </p:cNvSpPr>
          <p:nvPr>
            <p:ph type="title"/>
          </p:nvPr>
        </p:nvSpPr>
        <p:spPr/>
        <p:txBody>
          <a:bodyPr/>
          <a:lstStyle/>
          <a:p>
            <a:r>
              <a:rPr lang="en-AU"/>
              <a:t>Why do we need an orchestrator / scheduler?</a:t>
            </a:r>
          </a:p>
        </p:txBody>
      </p:sp>
      <p:sp>
        <p:nvSpPr>
          <p:cNvPr id="3" name="Content Placeholder 2">
            <a:extLst>
              <a:ext uri="{FF2B5EF4-FFF2-40B4-BE49-F238E27FC236}">
                <a16:creationId xmlns:a16="http://schemas.microsoft.com/office/drawing/2014/main" id="{560527F4-26AC-4708-A317-BEE7E71D3E5B}"/>
              </a:ext>
            </a:extLst>
          </p:cNvPr>
          <p:cNvSpPr>
            <a:spLocks noGrp="1"/>
          </p:cNvSpPr>
          <p:nvPr>
            <p:ph idx="1"/>
          </p:nvPr>
        </p:nvSpPr>
        <p:spPr>
          <a:xfrm>
            <a:off x="285750" y="1070264"/>
            <a:ext cx="8572500" cy="3444586"/>
          </a:xfrm>
        </p:spPr>
        <p:txBody>
          <a:bodyPr/>
          <a:lstStyle/>
          <a:p>
            <a:pPr marL="0" indent="0" fontAlgn="base">
              <a:buNone/>
            </a:pPr>
            <a:r>
              <a:rPr lang="en-US"/>
              <a:t>It’s not enough to run containers; you need to be able to:</a:t>
            </a:r>
          </a:p>
          <a:p>
            <a:pPr fontAlgn="base"/>
            <a:r>
              <a:rPr lang="en-US"/>
              <a:t>Integrate and orchestrate hundreds or thousands of them</a:t>
            </a:r>
          </a:p>
          <a:p>
            <a:pPr fontAlgn="base"/>
            <a:r>
              <a:rPr lang="en-US"/>
              <a:t>Scale up and scale down based on the demand</a:t>
            </a:r>
          </a:p>
          <a:p>
            <a:pPr fontAlgn="base"/>
            <a:r>
              <a:rPr lang="en-US"/>
              <a:t>Make them fault tolerant</a:t>
            </a:r>
          </a:p>
          <a:p>
            <a:pPr fontAlgn="base"/>
            <a:r>
              <a:rPr lang="en-US"/>
              <a:t>Provide communication across a cluster</a:t>
            </a:r>
          </a:p>
          <a:p>
            <a:pPr fontAlgn="base"/>
            <a:r>
              <a:rPr lang="en-US"/>
              <a:t>Lifecycle manage them (deploy, manage, update, destroy)</a:t>
            </a:r>
          </a:p>
          <a:p>
            <a:endParaRPr lang="en-AU"/>
          </a:p>
        </p:txBody>
      </p:sp>
    </p:spTree>
    <p:extLst>
      <p:ext uri="{BB962C8B-B14F-4D97-AF65-F5344CB8AC3E}">
        <p14:creationId xmlns:p14="http://schemas.microsoft.com/office/powerpoint/2010/main" val="28916854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AD0C-CD96-4502-8179-EB239D06162F}"/>
              </a:ext>
            </a:extLst>
          </p:cNvPr>
          <p:cNvSpPr>
            <a:spLocks noGrp="1"/>
          </p:cNvSpPr>
          <p:nvPr>
            <p:ph type="title"/>
          </p:nvPr>
        </p:nvSpPr>
        <p:spPr/>
        <p:txBody>
          <a:bodyPr/>
          <a:lstStyle/>
          <a:p>
            <a:r>
              <a:rPr lang="en-AU"/>
              <a:t>What is Kubernetes?</a:t>
            </a:r>
          </a:p>
        </p:txBody>
      </p:sp>
      <p:sp>
        <p:nvSpPr>
          <p:cNvPr id="4" name="Rectangle 3">
            <a:extLst>
              <a:ext uri="{FF2B5EF4-FFF2-40B4-BE49-F238E27FC236}">
                <a16:creationId xmlns:a16="http://schemas.microsoft.com/office/drawing/2014/main" id="{39927B47-A3AA-40E6-955A-9C73D693E266}"/>
              </a:ext>
            </a:extLst>
          </p:cNvPr>
          <p:cNvSpPr/>
          <p:nvPr/>
        </p:nvSpPr>
        <p:spPr>
          <a:xfrm>
            <a:off x="285749" y="894314"/>
            <a:ext cx="5207577" cy="1015663"/>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Roboto"/>
                <a:ea typeface="+mn-ea"/>
                <a:cs typeface="+mn-cs"/>
              </a:rPr>
              <a:t>“</a:t>
            </a:r>
            <a:r>
              <a:rPr kumimoji="0" lang="en-US" sz="2000" b="0" i="0" u="none" strike="noStrike" kern="1200" cap="none" spc="0" normalizeH="0" baseline="0" noProof="0">
                <a:ln>
                  <a:noFill/>
                </a:ln>
                <a:solidFill>
                  <a:srgbClr val="3371E3"/>
                </a:solidFill>
                <a:effectLst/>
                <a:uLnTx/>
                <a:uFillTx/>
                <a:latin typeface="Roboto"/>
                <a:ea typeface="+mn-ea"/>
                <a:cs typeface="+mn-cs"/>
                <a:hlinkClick r:id="rId3"/>
              </a:rPr>
              <a:t>Kubernetes (K8s)</a:t>
            </a:r>
            <a:r>
              <a:rPr kumimoji="0" lang="en-US" sz="2000" b="0" i="0" u="none" strike="noStrike" kern="1200" cap="none" spc="0" normalizeH="0" baseline="0" noProof="0">
                <a:ln>
                  <a:noFill/>
                </a:ln>
                <a:solidFill>
                  <a:srgbClr val="000000"/>
                </a:solidFill>
                <a:effectLst/>
                <a:uLnTx/>
                <a:uFillTx/>
                <a:latin typeface="Roboto"/>
                <a:ea typeface="+mn-ea"/>
                <a:cs typeface="+mn-cs"/>
              </a:rPr>
              <a:t> is an </a:t>
            </a:r>
            <a:r>
              <a:rPr kumimoji="0" lang="en-US" sz="2000" b="0" i="0" u="none" strike="noStrike" kern="1200" cap="none" spc="0" normalizeH="0" baseline="0" noProof="0">
                <a:ln>
                  <a:noFill/>
                </a:ln>
                <a:solidFill>
                  <a:srgbClr val="0076CE"/>
                </a:solidFill>
                <a:effectLst/>
                <a:uLnTx/>
                <a:uFillTx/>
                <a:latin typeface="Roboto"/>
                <a:ea typeface="+mn-ea"/>
                <a:cs typeface="+mn-cs"/>
              </a:rPr>
              <a:t>open-source system</a:t>
            </a:r>
            <a:r>
              <a:rPr kumimoji="0" lang="en-US" sz="2000" b="0" i="0" u="none" strike="noStrike" kern="1200" cap="none" spc="0" normalizeH="0" baseline="0" noProof="0">
                <a:ln>
                  <a:noFill/>
                </a:ln>
                <a:solidFill>
                  <a:srgbClr val="000000"/>
                </a:solidFill>
                <a:effectLst/>
                <a:uLnTx/>
                <a:uFillTx/>
                <a:latin typeface="Roboto"/>
                <a:ea typeface="+mn-ea"/>
                <a:cs typeface="+mn-cs"/>
              </a:rPr>
              <a:t> for automating deployment, scaling, and </a:t>
            </a:r>
            <a:r>
              <a:rPr kumimoji="0" lang="en-US" sz="2000" b="0" i="0" u="none" strike="noStrike" kern="1200" cap="none" spc="0" normalizeH="0" baseline="0" noProof="0">
                <a:ln>
                  <a:noFill/>
                </a:ln>
                <a:solidFill>
                  <a:srgbClr val="0076CE"/>
                </a:solidFill>
                <a:effectLst/>
                <a:uLnTx/>
                <a:uFillTx/>
                <a:latin typeface="Roboto"/>
                <a:ea typeface="+mn-ea"/>
                <a:cs typeface="+mn-cs"/>
              </a:rPr>
              <a:t>management of containerized applications</a:t>
            </a:r>
            <a:r>
              <a:rPr kumimoji="0" lang="en-US" sz="2000" b="0" i="0" u="none" strike="noStrike" kern="1200" cap="none" spc="0" normalizeH="0" baseline="0" noProof="0">
                <a:ln>
                  <a:noFill/>
                </a:ln>
                <a:solidFill>
                  <a:srgbClr val="000000"/>
                </a:solidFill>
                <a:effectLst/>
                <a:uLnTx/>
                <a:uFillTx/>
                <a:latin typeface="Roboto"/>
                <a:ea typeface="+mn-ea"/>
                <a:cs typeface="+mn-cs"/>
              </a:rPr>
              <a:t>.”</a:t>
            </a:r>
          </a:p>
        </p:txBody>
      </p:sp>
      <p:pic>
        <p:nvPicPr>
          <p:cNvPr id="3074" name="Picture 2" descr="Image result for kubernetes&quot;">
            <a:extLst>
              <a:ext uri="{FF2B5EF4-FFF2-40B4-BE49-F238E27FC236}">
                <a16:creationId xmlns:a16="http://schemas.microsoft.com/office/drawing/2014/main" id="{88A67F43-9CF4-458C-A72E-DB2565360E2F}"/>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600700" y="819151"/>
            <a:ext cx="3089564" cy="30895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CC3A45A-18E8-4B20-8B5F-A657B1F617CD}"/>
              </a:ext>
            </a:extLst>
          </p:cNvPr>
          <p:cNvSpPr/>
          <p:nvPr/>
        </p:nvSpPr>
        <p:spPr>
          <a:xfrm>
            <a:off x="285748" y="2242227"/>
            <a:ext cx="5207577" cy="1982594"/>
          </a:xfrm>
          <a:prstGeom prst="rect">
            <a:avLst/>
          </a:prstGeom>
        </p:spPr>
        <p:txBody>
          <a:bodyPr wrap="square">
            <a:spAutoFit/>
          </a:bodyPr>
          <a:lstStyle/>
          <a:p>
            <a:pPr marL="0" marR="0" lvl="0" indent="0" algn="l" defTabSz="685800" rtl="0" eaLnBrk="1" fontAlgn="auto" latinLnBrk="0" hangingPunct="1">
              <a:lnSpc>
                <a:spcPct val="100000"/>
              </a:lnSpc>
              <a:spcBef>
                <a:spcPts val="1333"/>
              </a:spcBef>
              <a:spcAft>
                <a:spcPts val="0"/>
              </a:spcAft>
              <a:buClr>
                <a:srgbClr val="6E2585"/>
              </a:buClr>
              <a:buSzPts val="1100"/>
              <a:buFontTx/>
              <a:buNone/>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With Kubernetes, you are able to quickly and efficiently respond to customer demand:</a:t>
            </a:r>
          </a:p>
          <a:p>
            <a:pPr marL="0" marR="0" lvl="0" indent="-457189" algn="l" defTabSz="685800" rtl="0" eaLnBrk="1" fontAlgn="auto" latinLnBrk="0" hangingPunct="1">
              <a:lnSpc>
                <a:spcPct val="100000"/>
              </a:lnSpc>
              <a:spcBef>
                <a:spcPts val="1333"/>
              </a:spcBef>
              <a:spcAft>
                <a:spcPts val="0"/>
              </a:spcAft>
              <a:buClrTx/>
              <a:buSzPts val="1800"/>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Deploy your applications quickly and predictably</a:t>
            </a:r>
          </a:p>
          <a:p>
            <a:pPr marL="0" marR="0" lvl="0" indent="-457189" algn="l" defTabSz="685800" rtl="0" eaLnBrk="1" fontAlgn="auto" latinLnBrk="0" hangingPunct="1">
              <a:lnSpc>
                <a:spcPct val="100000"/>
              </a:lnSpc>
              <a:spcBef>
                <a:spcPts val="0"/>
              </a:spcBef>
              <a:spcAft>
                <a:spcPts val="0"/>
              </a:spcAft>
              <a:buClrTx/>
              <a:buSzPts val="1800"/>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Scale your applications on the fly</a:t>
            </a:r>
          </a:p>
          <a:p>
            <a:pPr marL="0" marR="0" lvl="0" indent="-457189" algn="l" defTabSz="685800" rtl="0" eaLnBrk="1" fontAlgn="auto" latinLnBrk="0" hangingPunct="1">
              <a:lnSpc>
                <a:spcPct val="100000"/>
              </a:lnSpc>
              <a:spcBef>
                <a:spcPts val="0"/>
              </a:spcBef>
              <a:spcAft>
                <a:spcPts val="0"/>
              </a:spcAft>
              <a:buClrTx/>
              <a:buSzPts val="1800"/>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Roll out new features seamlessly</a:t>
            </a:r>
          </a:p>
          <a:p>
            <a:pPr marL="0" marR="0" lvl="0" indent="-457189" algn="l" defTabSz="685800" rtl="0" eaLnBrk="1" fontAlgn="auto" latinLnBrk="0" hangingPunct="1">
              <a:lnSpc>
                <a:spcPct val="100000"/>
              </a:lnSpc>
              <a:spcBef>
                <a:spcPts val="0"/>
              </a:spcBef>
              <a:spcAft>
                <a:spcPts val="0"/>
              </a:spcAft>
              <a:buClrTx/>
              <a:buSzPts val="1800"/>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Limit hardware usage to required resources only</a:t>
            </a:r>
          </a:p>
          <a:p>
            <a:pPr marL="0" marR="0" lvl="0" indent="-457189" algn="l" defTabSz="685800" rtl="0" eaLnBrk="1" fontAlgn="auto" latinLnBrk="0" hangingPunct="1">
              <a:lnSpc>
                <a:spcPct val="100000"/>
              </a:lnSpc>
              <a:spcBef>
                <a:spcPts val="0"/>
              </a:spcBef>
              <a:spcAft>
                <a:spcPts val="0"/>
              </a:spcAft>
              <a:buClrTx/>
              <a:buSzPts val="1800"/>
              <a:buFont typeface="Arial" panose="020B0604020202020204" pitchFamily="34" charset="0"/>
              <a:buChar char="•"/>
              <a:tabLst/>
              <a:defRPr/>
            </a:pPr>
            <a:r>
              <a:rPr kumimoji="0" lang="en-US" sz="1600" b="0" i="0" u="none" strike="noStrike" kern="1200" cap="none" spc="0" normalizeH="0" baseline="0" noProof="0">
                <a:ln>
                  <a:noFill/>
                </a:ln>
                <a:solidFill>
                  <a:srgbClr val="444444"/>
                </a:solidFill>
                <a:effectLst/>
                <a:uLnTx/>
                <a:uFillTx/>
                <a:latin typeface="Arial"/>
                <a:ea typeface="+mn-ea"/>
                <a:cs typeface="+mn-cs"/>
              </a:rPr>
              <a:t>Manage applications like chickens instead of pets</a:t>
            </a:r>
          </a:p>
        </p:txBody>
      </p:sp>
    </p:spTree>
    <p:extLst>
      <p:ext uri="{BB962C8B-B14F-4D97-AF65-F5344CB8AC3E}">
        <p14:creationId xmlns:p14="http://schemas.microsoft.com/office/powerpoint/2010/main" val="2799779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E69F4-E2A0-4FD7-B625-5370C4366E9E}"/>
              </a:ext>
            </a:extLst>
          </p:cNvPr>
          <p:cNvSpPr>
            <a:spLocks noGrp="1"/>
          </p:cNvSpPr>
          <p:nvPr>
            <p:ph type="title"/>
          </p:nvPr>
        </p:nvSpPr>
        <p:spPr/>
        <p:txBody>
          <a:bodyPr/>
          <a:lstStyle/>
          <a:p>
            <a:r>
              <a:rPr lang="en-AU"/>
              <a:t>Why Kubernetes?</a:t>
            </a:r>
          </a:p>
        </p:txBody>
      </p:sp>
      <p:sp>
        <p:nvSpPr>
          <p:cNvPr id="3" name="Content Placeholder 2">
            <a:extLst>
              <a:ext uri="{FF2B5EF4-FFF2-40B4-BE49-F238E27FC236}">
                <a16:creationId xmlns:a16="http://schemas.microsoft.com/office/drawing/2014/main" id="{4A7D967C-2985-44F2-957E-1D4F4245306E}"/>
              </a:ext>
            </a:extLst>
          </p:cNvPr>
          <p:cNvSpPr>
            <a:spLocks noGrp="1"/>
          </p:cNvSpPr>
          <p:nvPr>
            <p:ph idx="1"/>
          </p:nvPr>
        </p:nvSpPr>
        <p:spPr>
          <a:xfrm>
            <a:off x="285750" y="1118755"/>
            <a:ext cx="8572500" cy="3396094"/>
          </a:xfrm>
        </p:spPr>
        <p:txBody>
          <a:bodyPr/>
          <a:lstStyle/>
          <a:p>
            <a:r>
              <a:rPr lang="en-AU"/>
              <a:t>Largest community support</a:t>
            </a:r>
          </a:p>
          <a:p>
            <a:r>
              <a:rPr lang="en-AU"/>
              <a:t>Strong organisation contribution</a:t>
            </a:r>
          </a:p>
          <a:p>
            <a:r>
              <a:rPr lang="en-AU"/>
              <a:t>Part of Cloud Native Computing Foundation (CNCF)</a:t>
            </a:r>
          </a:p>
          <a:p>
            <a:r>
              <a:rPr lang="en-AU"/>
              <a:t>Open sourced by Google, from its internal Borg project</a:t>
            </a:r>
          </a:p>
        </p:txBody>
      </p:sp>
      <p:pic>
        <p:nvPicPr>
          <p:cNvPr id="4" name="Picture 3">
            <a:extLst>
              <a:ext uri="{FF2B5EF4-FFF2-40B4-BE49-F238E27FC236}">
                <a16:creationId xmlns:a16="http://schemas.microsoft.com/office/drawing/2014/main" id="{85E6CA1C-85DC-430E-B03A-AF7DEDAE5B59}"/>
              </a:ext>
            </a:extLst>
          </p:cNvPr>
          <p:cNvPicPr>
            <a:picLocks noChangeAspect="1"/>
          </p:cNvPicPr>
          <p:nvPr/>
        </p:nvPicPr>
        <p:blipFill>
          <a:blip r:embed="rId2"/>
          <a:stretch>
            <a:fillRect/>
          </a:stretch>
        </p:blipFill>
        <p:spPr>
          <a:xfrm>
            <a:off x="1051213" y="3261449"/>
            <a:ext cx="7041573" cy="1253400"/>
          </a:xfrm>
          <a:prstGeom prst="rect">
            <a:avLst/>
          </a:prstGeom>
        </p:spPr>
      </p:pic>
      <p:pic>
        <p:nvPicPr>
          <p:cNvPr id="5" name="Picture 4">
            <a:extLst>
              <a:ext uri="{FF2B5EF4-FFF2-40B4-BE49-F238E27FC236}">
                <a16:creationId xmlns:a16="http://schemas.microsoft.com/office/drawing/2014/main" id="{47335815-8392-422B-A30B-0D845D3D6D55}"/>
              </a:ext>
            </a:extLst>
          </p:cNvPr>
          <p:cNvPicPr>
            <a:picLocks noChangeAspect="1"/>
          </p:cNvPicPr>
          <p:nvPr/>
        </p:nvPicPr>
        <p:blipFill>
          <a:blip r:embed="rId3"/>
          <a:stretch>
            <a:fillRect/>
          </a:stretch>
        </p:blipFill>
        <p:spPr>
          <a:xfrm>
            <a:off x="6404242" y="228600"/>
            <a:ext cx="2383003" cy="1996488"/>
          </a:xfrm>
          <a:prstGeom prst="rect">
            <a:avLst/>
          </a:prstGeom>
        </p:spPr>
      </p:pic>
    </p:spTree>
    <p:extLst>
      <p:ext uri="{BB962C8B-B14F-4D97-AF65-F5344CB8AC3E}">
        <p14:creationId xmlns:p14="http://schemas.microsoft.com/office/powerpoint/2010/main" val="4313646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0821-70D2-4DEC-905E-2B620EC9E195}"/>
              </a:ext>
            </a:extLst>
          </p:cNvPr>
          <p:cNvSpPr>
            <a:spLocks noGrp="1"/>
          </p:cNvSpPr>
          <p:nvPr>
            <p:ph type="title"/>
          </p:nvPr>
        </p:nvSpPr>
        <p:spPr/>
        <p:txBody>
          <a:bodyPr/>
          <a:lstStyle/>
          <a:p>
            <a:r>
              <a:rPr lang="en-AU"/>
              <a:t>Kubernetes Architecture</a:t>
            </a:r>
          </a:p>
        </p:txBody>
      </p:sp>
      <p:pic>
        <p:nvPicPr>
          <p:cNvPr id="1026" name="Picture 2" descr="Image result for kubernetes architecture">
            <a:extLst>
              <a:ext uri="{FF2B5EF4-FFF2-40B4-BE49-F238E27FC236}">
                <a16:creationId xmlns:a16="http://schemas.microsoft.com/office/drawing/2014/main" id="{7BE88063-1245-467A-86C2-74DA1AC2A16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832263" y="803435"/>
            <a:ext cx="6075218" cy="393558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3825;p674">
            <a:extLst>
              <a:ext uri="{FF2B5EF4-FFF2-40B4-BE49-F238E27FC236}">
                <a16:creationId xmlns:a16="http://schemas.microsoft.com/office/drawing/2014/main" id="{C76D688E-FC9A-4B03-8EF8-04704C27F665}"/>
              </a:ext>
            </a:extLst>
          </p:cNvPr>
          <p:cNvGrpSpPr/>
          <p:nvPr/>
        </p:nvGrpSpPr>
        <p:grpSpPr>
          <a:xfrm>
            <a:off x="441903" y="1875061"/>
            <a:ext cx="1511423" cy="866407"/>
            <a:chOff x="33138" y="3349900"/>
            <a:chExt cx="1246363" cy="769000"/>
          </a:xfrm>
        </p:grpSpPr>
        <p:sp>
          <p:nvSpPr>
            <p:cNvPr id="5" name="Google Shape;3826;p674">
              <a:extLst>
                <a:ext uri="{FF2B5EF4-FFF2-40B4-BE49-F238E27FC236}">
                  <a16:creationId xmlns:a16="http://schemas.microsoft.com/office/drawing/2014/main" id="{292515B0-9452-4B28-9278-C0FB99DD1658}"/>
                </a:ext>
              </a:extLst>
            </p:cNvPr>
            <p:cNvSpPr/>
            <p:nvPr/>
          </p:nvSpPr>
          <p:spPr>
            <a:xfrm>
              <a:off x="33138" y="3461900"/>
              <a:ext cx="1190400" cy="6570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 name="Google Shape;3827;p674">
              <a:extLst>
                <a:ext uri="{FF2B5EF4-FFF2-40B4-BE49-F238E27FC236}">
                  <a16:creationId xmlns:a16="http://schemas.microsoft.com/office/drawing/2014/main" id="{4179ACD9-B3DD-48CF-B314-7CC2F8012CD6}"/>
                </a:ext>
              </a:extLst>
            </p:cNvPr>
            <p:cNvSpPr/>
            <p:nvPr/>
          </p:nvSpPr>
          <p:spPr>
            <a:xfrm>
              <a:off x="39600" y="3349900"/>
              <a:ext cx="1239900" cy="417900"/>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Courier New"/>
                  <a:ea typeface="Courier New"/>
                  <a:cs typeface="Courier New"/>
                  <a:sym typeface="Courier New"/>
                </a:rPr>
                <a:t>&gt; kubectl</a:t>
              </a:r>
              <a:endParaRPr kumimoji="0" sz="1600" b="0" i="0" u="none" strike="noStrike" kern="0" cap="none" spc="0" normalizeH="0" baseline="0" noProof="0">
                <a:ln>
                  <a:noFill/>
                </a:ln>
                <a:solidFill>
                  <a:srgbClr val="FFFFFF"/>
                </a:solidFill>
                <a:effectLst/>
                <a:uLnTx/>
                <a:uFillTx/>
                <a:latin typeface="Courier New"/>
                <a:ea typeface="Courier New"/>
                <a:cs typeface="Courier New"/>
                <a:sym typeface="Courier New"/>
              </a:endParaRPr>
            </a:p>
          </p:txBody>
        </p:sp>
      </p:grpSp>
      <p:grpSp>
        <p:nvGrpSpPr>
          <p:cNvPr id="7" name="Google Shape;3828;p674">
            <a:extLst>
              <a:ext uri="{FF2B5EF4-FFF2-40B4-BE49-F238E27FC236}">
                <a16:creationId xmlns:a16="http://schemas.microsoft.com/office/drawing/2014/main" id="{081A4E41-FA96-4E79-9FDC-55028C496361}"/>
              </a:ext>
            </a:extLst>
          </p:cNvPr>
          <p:cNvGrpSpPr/>
          <p:nvPr/>
        </p:nvGrpSpPr>
        <p:grpSpPr>
          <a:xfrm>
            <a:off x="586506" y="1107452"/>
            <a:ext cx="1425600" cy="614973"/>
            <a:chOff x="290800" y="1911545"/>
            <a:chExt cx="1069200" cy="461230"/>
          </a:xfrm>
        </p:grpSpPr>
        <p:sp>
          <p:nvSpPr>
            <p:cNvPr id="8" name="Google Shape;3829;p674">
              <a:extLst>
                <a:ext uri="{FF2B5EF4-FFF2-40B4-BE49-F238E27FC236}">
                  <a16:creationId xmlns:a16="http://schemas.microsoft.com/office/drawing/2014/main" id="{A8649AC9-EF1D-4969-9D32-7C2E6EDD720A}"/>
                </a:ext>
              </a:extLst>
            </p:cNvPr>
            <p:cNvSpPr/>
            <p:nvPr/>
          </p:nvSpPr>
          <p:spPr>
            <a:xfrm>
              <a:off x="526750" y="1911545"/>
              <a:ext cx="403200" cy="395100"/>
            </a:xfrm>
            <a:custGeom>
              <a:avLst/>
              <a:gdLst/>
              <a:ahLst/>
              <a:cxnLst/>
              <a:rect l="0" t="0" r="0" b="0"/>
              <a:pathLst>
                <a:path w="120000" h="120000" extrusionOk="0">
                  <a:moveTo>
                    <a:pt x="99766" y="97250"/>
                  </a:moveTo>
                  <a:cubicBezTo>
                    <a:pt x="96511" y="94133"/>
                    <a:pt x="90233" y="88583"/>
                    <a:pt x="83983" y="85627"/>
                  </a:cubicBezTo>
                  <a:cubicBezTo>
                    <a:pt x="78827" y="83194"/>
                    <a:pt x="75872" y="80727"/>
                    <a:pt x="74950" y="78094"/>
                  </a:cubicBezTo>
                  <a:cubicBezTo>
                    <a:pt x="74316" y="76266"/>
                    <a:pt x="74600" y="74172"/>
                    <a:pt x="75827" y="71688"/>
                  </a:cubicBezTo>
                  <a:cubicBezTo>
                    <a:pt x="76750" y="69816"/>
                    <a:pt x="77622" y="68255"/>
                    <a:pt x="78427" y="66822"/>
                  </a:cubicBezTo>
                  <a:cubicBezTo>
                    <a:pt x="81833" y="60744"/>
                    <a:pt x="84461" y="56361"/>
                    <a:pt x="84461" y="40822"/>
                  </a:cubicBezTo>
                  <a:cubicBezTo>
                    <a:pt x="84461" y="17566"/>
                    <a:pt x="71038" y="16394"/>
                    <a:pt x="68383" y="16394"/>
                  </a:cubicBezTo>
                  <a:cubicBezTo>
                    <a:pt x="66205" y="16394"/>
                    <a:pt x="64844" y="16872"/>
                    <a:pt x="63527" y="17338"/>
                  </a:cubicBezTo>
                  <a:cubicBezTo>
                    <a:pt x="62083" y="17850"/>
                    <a:pt x="60594" y="18383"/>
                    <a:pt x="57200" y="18438"/>
                  </a:cubicBezTo>
                  <a:cubicBezTo>
                    <a:pt x="51055" y="18538"/>
                    <a:pt x="38183" y="18750"/>
                    <a:pt x="38183" y="40144"/>
                  </a:cubicBezTo>
                  <a:cubicBezTo>
                    <a:pt x="38183" y="55105"/>
                    <a:pt x="42077" y="61977"/>
                    <a:pt x="45138" y="67500"/>
                  </a:cubicBezTo>
                  <a:cubicBezTo>
                    <a:pt x="45922" y="68911"/>
                    <a:pt x="46661" y="70250"/>
                    <a:pt x="47250" y="71583"/>
                  </a:cubicBezTo>
                  <a:cubicBezTo>
                    <a:pt x="49850" y="77494"/>
                    <a:pt x="47950" y="81627"/>
                    <a:pt x="41255" y="84577"/>
                  </a:cubicBezTo>
                  <a:cubicBezTo>
                    <a:pt x="32805" y="88316"/>
                    <a:pt x="28822" y="90261"/>
                    <a:pt x="20516" y="97566"/>
                  </a:cubicBezTo>
                  <a:cubicBezTo>
                    <a:pt x="11205" y="87777"/>
                    <a:pt x="5455" y="74572"/>
                    <a:pt x="5455" y="60000"/>
                  </a:cubicBezTo>
                  <a:cubicBezTo>
                    <a:pt x="5455" y="29872"/>
                    <a:pt x="29872" y="5455"/>
                    <a:pt x="60000" y="5455"/>
                  </a:cubicBezTo>
                  <a:cubicBezTo>
                    <a:pt x="90127" y="5455"/>
                    <a:pt x="114544" y="29872"/>
                    <a:pt x="114544" y="60000"/>
                  </a:cubicBezTo>
                  <a:cubicBezTo>
                    <a:pt x="114544" y="74416"/>
                    <a:pt x="108905" y="87494"/>
                    <a:pt x="99766" y="97250"/>
                  </a:cubicBezTo>
                  <a:moveTo>
                    <a:pt x="60000" y="114544"/>
                  </a:moveTo>
                  <a:cubicBezTo>
                    <a:pt x="46422" y="114544"/>
                    <a:pt x="34027" y="109555"/>
                    <a:pt x="24483" y="101344"/>
                  </a:cubicBezTo>
                  <a:cubicBezTo>
                    <a:pt x="31833" y="94911"/>
                    <a:pt x="35344" y="93150"/>
                    <a:pt x="43461" y="89566"/>
                  </a:cubicBezTo>
                  <a:cubicBezTo>
                    <a:pt x="52861" y="85416"/>
                    <a:pt x="56061" y="78061"/>
                    <a:pt x="52238" y="69383"/>
                  </a:cubicBezTo>
                  <a:cubicBezTo>
                    <a:pt x="51550" y="67822"/>
                    <a:pt x="50755" y="66383"/>
                    <a:pt x="49911" y="64855"/>
                  </a:cubicBezTo>
                  <a:cubicBezTo>
                    <a:pt x="47005" y="59622"/>
                    <a:pt x="43638" y="53694"/>
                    <a:pt x="43638" y="40144"/>
                  </a:cubicBezTo>
                  <a:cubicBezTo>
                    <a:pt x="43638" y="24116"/>
                    <a:pt x="51244" y="23988"/>
                    <a:pt x="57288" y="23888"/>
                  </a:cubicBezTo>
                  <a:cubicBezTo>
                    <a:pt x="61577" y="23816"/>
                    <a:pt x="63672" y="23077"/>
                    <a:pt x="65350" y="22483"/>
                  </a:cubicBezTo>
                  <a:cubicBezTo>
                    <a:pt x="66466" y="22083"/>
                    <a:pt x="67144" y="21850"/>
                    <a:pt x="68383" y="21850"/>
                  </a:cubicBezTo>
                  <a:cubicBezTo>
                    <a:pt x="73433" y="21850"/>
                    <a:pt x="79005" y="26833"/>
                    <a:pt x="79005" y="40822"/>
                  </a:cubicBezTo>
                  <a:cubicBezTo>
                    <a:pt x="79005" y="54933"/>
                    <a:pt x="76888" y="58405"/>
                    <a:pt x="73672" y="64155"/>
                  </a:cubicBezTo>
                  <a:cubicBezTo>
                    <a:pt x="72822" y="65666"/>
                    <a:pt x="71905" y="67305"/>
                    <a:pt x="70933" y="69277"/>
                  </a:cubicBezTo>
                  <a:cubicBezTo>
                    <a:pt x="69055" y="73083"/>
                    <a:pt x="68677" y="76655"/>
                    <a:pt x="69805" y="79888"/>
                  </a:cubicBezTo>
                  <a:cubicBezTo>
                    <a:pt x="71250" y="84033"/>
                    <a:pt x="75011" y="87427"/>
                    <a:pt x="81644" y="90566"/>
                  </a:cubicBezTo>
                  <a:cubicBezTo>
                    <a:pt x="87083" y="93133"/>
                    <a:pt x="92777" y="98150"/>
                    <a:pt x="95838" y="101050"/>
                  </a:cubicBezTo>
                  <a:cubicBezTo>
                    <a:pt x="86250" y="109427"/>
                    <a:pt x="73733" y="114544"/>
                    <a:pt x="60000" y="114544"/>
                  </a:cubicBezTo>
                  <a:moveTo>
                    <a:pt x="60000" y="0"/>
                  </a:moveTo>
                  <a:cubicBezTo>
                    <a:pt x="26861" y="0"/>
                    <a:pt x="0" y="26861"/>
                    <a:pt x="0" y="60000"/>
                  </a:cubicBezTo>
                  <a:cubicBezTo>
                    <a:pt x="0" y="93133"/>
                    <a:pt x="26861" y="120000"/>
                    <a:pt x="60000" y="120000"/>
                  </a:cubicBezTo>
                  <a:cubicBezTo>
                    <a:pt x="93138" y="120000"/>
                    <a:pt x="120000" y="93133"/>
                    <a:pt x="120000" y="60000"/>
                  </a:cubicBezTo>
                  <a:cubicBezTo>
                    <a:pt x="120000" y="26861"/>
                    <a:pt x="93138" y="0"/>
                    <a:pt x="60000" y="0"/>
                  </a:cubicBezTo>
                </a:path>
              </a:pathLst>
            </a:custGeom>
            <a:solidFill>
              <a:srgbClr val="999999"/>
            </a:solidFill>
            <a:ln>
              <a:noFill/>
            </a:ln>
          </p:spPr>
          <p:txBody>
            <a:bodyPr spcFirstLastPara="1" wrap="square" lIns="19033" tIns="19033" rIns="19033" bIns="190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7F7F7F"/>
                </a:solidFill>
                <a:effectLst/>
                <a:uLnTx/>
                <a:uFillTx/>
                <a:latin typeface="Lato Light"/>
                <a:ea typeface="Lato Light"/>
                <a:cs typeface="Lato Light"/>
                <a:sym typeface="Lato Light"/>
              </a:endParaRPr>
            </a:p>
          </p:txBody>
        </p:sp>
        <p:sp>
          <p:nvSpPr>
            <p:cNvPr id="9" name="Google Shape;3830;p674">
              <a:extLst>
                <a:ext uri="{FF2B5EF4-FFF2-40B4-BE49-F238E27FC236}">
                  <a16:creationId xmlns:a16="http://schemas.microsoft.com/office/drawing/2014/main" id="{15E79AAF-E3D3-463A-B1F1-F34B50173089}"/>
                </a:ext>
              </a:extLst>
            </p:cNvPr>
            <p:cNvSpPr txBox="1"/>
            <p:nvPr/>
          </p:nvSpPr>
          <p:spPr>
            <a:xfrm>
              <a:off x="290800" y="2202075"/>
              <a:ext cx="1069200" cy="1707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999999"/>
                  </a:solidFill>
                  <a:effectLst/>
                  <a:uLnTx/>
                  <a:uFillTx/>
                  <a:latin typeface="Proxima Nova"/>
                  <a:ea typeface="Proxima Nova"/>
                  <a:cs typeface="Proxima Nova"/>
                  <a:sym typeface="Proxima Nova"/>
                </a:rPr>
                <a:t>Dev / Apps</a:t>
              </a:r>
              <a:endParaRPr kumimoji="0" sz="1600" b="0" i="0" u="none" strike="noStrike" kern="0" cap="none" spc="0" normalizeH="0" baseline="0" noProof="0">
                <a:ln>
                  <a:noFill/>
                </a:ln>
                <a:solidFill>
                  <a:srgbClr val="999999"/>
                </a:solidFill>
                <a:effectLst/>
                <a:uLnTx/>
                <a:uFillTx/>
                <a:latin typeface="Proxima Nova"/>
                <a:ea typeface="Proxima Nova"/>
                <a:cs typeface="Proxima Nova"/>
                <a:sym typeface="Proxima Nova"/>
              </a:endParaRPr>
            </a:p>
          </p:txBody>
        </p:sp>
      </p:grpSp>
      <p:cxnSp>
        <p:nvCxnSpPr>
          <p:cNvPr id="10" name="Straight Arrow Connector 9">
            <a:extLst>
              <a:ext uri="{FF2B5EF4-FFF2-40B4-BE49-F238E27FC236}">
                <a16:creationId xmlns:a16="http://schemas.microsoft.com/office/drawing/2014/main" id="{023248ED-ABF2-4603-8034-72B6296B661C}"/>
              </a:ext>
            </a:extLst>
          </p:cNvPr>
          <p:cNvCxnSpPr>
            <a:cxnSpLocks/>
          </p:cNvCxnSpPr>
          <p:nvPr/>
        </p:nvCxnSpPr>
        <p:spPr>
          <a:xfrm>
            <a:off x="1881998" y="2462645"/>
            <a:ext cx="563329" cy="0"/>
          </a:xfrm>
          <a:prstGeom prst="straightConnector1">
            <a:avLst/>
          </a:prstGeom>
          <a:ln w="22225">
            <a:solidFill>
              <a:schemeClr val="bg2">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683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56F2C583-D723-4DC9-952F-7EFC673F68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636" y="387724"/>
            <a:ext cx="5597236" cy="4527176"/>
          </a:xfrm>
          <a:prstGeom prst="rect">
            <a:avLst/>
          </a:prstGeom>
        </p:spPr>
      </p:pic>
      <p:sp>
        <p:nvSpPr>
          <p:cNvPr id="2" name="Title 1">
            <a:extLst>
              <a:ext uri="{FF2B5EF4-FFF2-40B4-BE49-F238E27FC236}">
                <a16:creationId xmlns:a16="http://schemas.microsoft.com/office/drawing/2014/main" id="{F17AB548-7788-4CEE-9E5C-8BC84BE12C7F}"/>
              </a:ext>
            </a:extLst>
          </p:cNvPr>
          <p:cNvSpPr>
            <a:spLocks noGrp="1"/>
          </p:cNvSpPr>
          <p:nvPr>
            <p:ph type="title"/>
          </p:nvPr>
        </p:nvSpPr>
        <p:spPr/>
        <p:txBody>
          <a:bodyPr/>
          <a:lstStyle/>
          <a:p>
            <a:r>
              <a:rPr lang="en-AU"/>
              <a:t>Kubernetes Objects</a:t>
            </a:r>
          </a:p>
        </p:txBody>
      </p:sp>
      <p:pic>
        <p:nvPicPr>
          <p:cNvPr id="9" name="Graphic 8">
            <a:extLst>
              <a:ext uri="{FF2B5EF4-FFF2-40B4-BE49-F238E27FC236}">
                <a16:creationId xmlns:a16="http://schemas.microsoft.com/office/drawing/2014/main" id="{17A700D2-A622-4D28-ADD3-6051614354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7707" y="-60613"/>
            <a:ext cx="2625436" cy="2625436"/>
          </a:xfrm>
          <a:prstGeom prst="rect">
            <a:avLst/>
          </a:prstGeom>
        </p:spPr>
      </p:pic>
      <p:cxnSp>
        <p:nvCxnSpPr>
          <p:cNvPr id="11" name="Straight Arrow Connector 10">
            <a:extLst>
              <a:ext uri="{FF2B5EF4-FFF2-40B4-BE49-F238E27FC236}">
                <a16:creationId xmlns:a16="http://schemas.microsoft.com/office/drawing/2014/main" id="{EC13994A-F385-45C8-A299-DB5E4CCD906F}"/>
              </a:ext>
            </a:extLst>
          </p:cNvPr>
          <p:cNvCxnSpPr>
            <a:cxnSpLocks/>
          </p:cNvCxnSpPr>
          <p:nvPr/>
        </p:nvCxnSpPr>
        <p:spPr>
          <a:xfrm flipH="1">
            <a:off x="2961409" y="1046018"/>
            <a:ext cx="3030682" cy="4260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65F5A0EB-90DC-4ED5-B4E4-71EB0D641F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1284" y="2292927"/>
            <a:ext cx="2498281" cy="2789959"/>
          </a:xfrm>
          <a:prstGeom prst="rect">
            <a:avLst/>
          </a:prstGeom>
        </p:spPr>
      </p:pic>
    </p:spTree>
    <p:extLst>
      <p:ext uri="{BB962C8B-B14F-4D97-AF65-F5344CB8AC3E}">
        <p14:creationId xmlns:p14="http://schemas.microsoft.com/office/powerpoint/2010/main" val="29417655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8C22F-1E7F-4D53-8C38-7FB4DD632BDE}"/>
              </a:ext>
            </a:extLst>
          </p:cNvPr>
          <p:cNvSpPr>
            <a:spLocks noGrp="1"/>
          </p:cNvSpPr>
          <p:nvPr>
            <p:ph type="title"/>
          </p:nvPr>
        </p:nvSpPr>
        <p:spPr/>
        <p:txBody>
          <a:bodyPr/>
          <a:lstStyle/>
          <a:p>
            <a:r>
              <a:rPr lang="en-AU"/>
              <a:t>Kubernetes Concepts</a:t>
            </a:r>
          </a:p>
        </p:txBody>
      </p:sp>
      <p:grpSp>
        <p:nvGrpSpPr>
          <p:cNvPr id="42" name="Group 41">
            <a:extLst>
              <a:ext uri="{FF2B5EF4-FFF2-40B4-BE49-F238E27FC236}">
                <a16:creationId xmlns:a16="http://schemas.microsoft.com/office/drawing/2014/main" id="{F27E5AFE-107E-4ABA-821D-2EBEA5AFB577}"/>
              </a:ext>
            </a:extLst>
          </p:cNvPr>
          <p:cNvGrpSpPr/>
          <p:nvPr/>
        </p:nvGrpSpPr>
        <p:grpSpPr>
          <a:xfrm>
            <a:off x="5271835" y="941377"/>
            <a:ext cx="3557438" cy="3439822"/>
            <a:chOff x="5209026" y="770059"/>
            <a:chExt cx="3793067" cy="3802372"/>
          </a:xfrm>
        </p:grpSpPr>
        <p:grpSp>
          <p:nvGrpSpPr>
            <p:cNvPr id="19" name="Group 18">
              <a:extLst>
                <a:ext uri="{FF2B5EF4-FFF2-40B4-BE49-F238E27FC236}">
                  <a16:creationId xmlns:a16="http://schemas.microsoft.com/office/drawing/2014/main" id="{33EE7D07-37F2-4429-A0E0-43EB82BC68ED}"/>
                </a:ext>
              </a:extLst>
            </p:cNvPr>
            <p:cNvGrpSpPr/>
            <p:nvPr/>
          </p:nvGrpSpPr>
          <p:grpSpPr>
            <a:xfrm>
              <a:off x="5209026" y="770059"/>
              <a:ext cx="3793067" cy="3802372"/>
              <a:chOff x="6212113" y="1914356"/>
              <a:chExt cx="2844800" cy="2851779"/>
            </a:xfrm>
          </p:grpSpPr>
          <p:sp>
            <p:nvSpPr>
              <p:cNvPr id="20" name="Google Shape;3889;p678">
                <a:extLst>
                  <a:ext uri="{FF2B5EF4-FFF2-40B4-BE49-F238E27FC236}">
                    <a16:creationId xmlns:a16="http://schemas.microsoft.com/office/drawing/2014/main" id="{E334C647-3F96-497A-A5C8-40F633FBBF8F}"/>
                  </a:ext>
                </a:extLst>
              </p:cNvPr>
              <p:cNvSpPr/>
              <p:nvPr/>
            </p:nvSpPr>
            <p:spPr>
              <a:xfrm>
                <a:off x="6212113" y="1914356"/>
                <a:ext cx="2844800" cy="2851779"/>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60933" tIns="60933" rIns="60933" bIns="60933"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Pts val="1400"/>
                  <a:buFontTx/>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 name="Google Shape;3890;p678">
                <a:extLst>
                  <a:ext uri="{FF2B5EF4-FFF2-40B4-BE49-F238E27FC236}">
                    <a16:creationId xmlns:a16="http://schemas.microsoft.com/office/drawing/2014/main" id="{36EE2BA1-EE2D-49BA-9A74-0C72632B7591}"/>
                  </a:ext>
                </a:extLst>
              </p:cNvPr>
              <p:cNvSpPr/>
              <p:nvPr/>
            </p:nvSpPr>
            <p:spPr>
              <a:xfrm>
                <a:off x="6292599" y="2065040"/>
                <a:ext cx="2657481" cy="2378746"/>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400"/>
                  <a:buFontTx/>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2" name="Google Shape;3901;p678">
                <a:extLst>
                  <a:ext uri="{FF2B5EF4-FFF2-40B4-BE49-F238E27FC236}">
                    <a16:creationId xmlns:a16="http://schemas.microsoft.com/office/drawing/2014/main" id="{2AFC22F2-4019-4D30-BEC7-525859E77A4C}"/>
                  </a:ext>
                </a:extLst>
              </p:cNvPr>
              <p:cNvGrpSpPr/>
              <p:nvPr/>
            </p:nvGrpSpPr>
            <p:grpSpPr>
              <a:xfrm>
                <a:off x="7732212" y="2418458"/>
                <a:ext cx="1085265" cy="2025328"/>
                <a:chOff x="1937724" y="1950500"/>
                <a:chExt cx="1524601" cy="2461050"/>
              </a:xfrm>
            </p:grpSpPr>
            <p:sp>
              <p:nvSpPr>
                <p:cNvPr id="25" name="Google Shape;3902;p678">
                  <a:extLst>
                    <a:ext uri="{FF2B5EF4-FFF2-40B4-BE49-F238E27FC236}">
                      <a16:creationId xmlns:a16="http://schemas.microsoft.com/office/drawing/2014/main" id="{AC2E8EB1-8341-43A8-91C5-76BA6EFF2A33}"/>
                    </a:ext>
                  </a:extLst>
                </p:cNvPr>
                <p:cNvSpPr/>
                <p:nvPr/>
              </p:nvSpPr>
              <p:spPr>
                <a:xfrm>
                  <a:off x="1937725" y="1950500"/>
                  <a:ext cx="1524600" cy="2158200"/>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400"/>
                    <a:buFontTx/>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6" name="Google Shape;3903;p678">
                  <a:extLst>
                    <a:ext uri="{FF2B5EF4-FFF2-40B4-BE49-F238E27FC236}">
                      <a16:creationId xmlns:a16="http://schemas.microsoft.com/office/drawing/2014/main" id="{6AE007A4-79C7-46BD-BC29-3DBB615B4D94}"/>
                    </a:ext>
                  </a:extLst>
                </p:cNvPr>
                <p:cNvGrpSpPr/>
                <p:nvPr/>
              </p:nvGrpSpPr>
              <p:grpSpPr>
                <a:xfrm>
                  <a:off x="2056216" y="3059937"/>
                  <a:ext cx="1287600" cy="697200"/>
                  <a:chOff x="0" y="0"/>
                  <a:chExt cx="1287600" cy="697200"/>
                </a:xfrm>
              </p:grpSpPr>
              <p:sp>
                <p:nvSpPr>
                  <p:cNvPr id="31" name="Google Shape;3904;p678">
                    <a:extLst>
                      <a:ext uri="{FF2B5EF4-FFF2-40B4-BE49-F238E27FC236}">
                        <a16:creationId xmlns:a16="http://schemas.microsoft.com/office/drawing/2014/main" id="{C9B0CA93-ED30-4F40-A894-2C69BC74C550}"/>
                      </a:ext>
                    </a:extLst>
                  </p:cNvPr>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000"/>
                      <a:buFontTx/>
                      <a:buNone/>
                      <a:tabLst/>
                      <a:defRPr/>
                    </a:pP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2" name="Google Shape;3905;p678">
                    <a:extLst>
                      <a:ext uri="{FF2B5EF4-FFF2-40B4-BE49-F238E27FC236}">
                        <a16:creationId xmlns:a16="http://schemas.microsoft.com/office/drawing/2014/main" id="{91E59727-91BD-49B6-B134-A1EEE346B235}"/>
                      </a:ext>
                    </a:extLst>
                  </p:cNvPr>
                  <p:cNvSpPr txBox="1"/>
                  <p:nvPr/>
                </p:nvSpPr>
                <p:spPr>
                  <a:xfrm>
                    <a:off x="0" y="167833"/>
                    <a:ext cx="1287600" cy="335400"/>
                  </a:xfrm>
                  <a:prstGeom prst="rect">
                    <a:avLst/>
                  </a:prstGeom>
                  <a:noFill/>
                  <a:ln>
                    <a:noFill/>
                  </a:ln>
                </p:spPr>
                <p:txBody>
                  <a:bodyPr spcFirstLastPara="1" wrap="square" lIns="121867" tIns="121867" rIns="121867" bIns="121867" anchor="ctr" anchorCtr="0">
                    <a:noAutofit/>
                  </a:bodyPr>
                  <a:lstStyle/>
                  <a:p>
                    <a:pPr marL="0" marR="0" lvl="0" indent="0" algn="ctr" defTabSz="1219170" rtl="0" eaLnBrk="1" fontAlgn="auto" latinLnBrk="0" hangingPunct="1">
                      <a:lnSpc>
                        <a:spcPct val="100000"/>
                      </a:lnSpc>
                      <a:spcBef>
                        <a:spcPts val="0"/>
                      </a:spcBef>
                      <a:spcAft>
                        <a:spcPts val="0"/>
                      </a:spcAft>
                      <a:buClr>
                        <a:srgbClr val="1A1A1A"/>
                      </a:buClr>
                      <a:buSzPts val="1000"/>
                      <a:buFontTx/>
                      <a:buNone/>
                      <a:tabLst/>
                      <a:defRPr/>
                    </a:pPr>
                    <a:r>
                      <a:rPr kumimoji="0" lang="en" sz="12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8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27" name="Google Shape;3906;p678">
                  <a:extLst>
                    <a:ext uri="{FF2B5EF4-FFF2-40B4-BE49-F238E27FC236}">
                      <a16:creationId xmlns:a16="http://schemas.microsoft.com/office/drawing/2014/main" id="{CBF33BED-40C8-4D5F-88A5-338D0C80610B}"/>
                    </a:ext>
                  </a:extLst>
                </p:cNvPr>
                <p:cNvGrpSpPr/>
                <p:nvPr/>
              </p:nvGrpSpPr>
              <p:grpSpPr>
                <a:xfrm>
                  <a:off x="2056216" y="2299612"/>
                  <a:ext cx="1287600" cy="697200"/>
                  <a:chOff x="0" y="0"/>
                  <a:chExt cx="1287600" cy="697200"/>
                </a:xfrm>
              </p:grpSpPr>
              <p:sp>
                <p:nvSpPr>
                  <p:cNvPr id="29" name="Google Shape;3907;p678">
                    <a:extLst>
                      <a:ext uri="{FF2B5EF4-FFF2-40B4-BE49-F238E27FC236}">
                        <a16:creationId xmlns:a16="http://schemas.microsoft.com/office/drawing/2014/main" id="{3C4514E2-4F9C-4941-92B7-74B01249E5D1}"/>
                      </a:ext>
                    </a:extLst>
                  </p:cNvPr>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000"/>
                      <a:buFontTx/>
                      <a:buNone/>
                      <a:tabLst/>
                      <a:defRPr/>
                    </a:pP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0" name="Google Shape;3908;p678">
                    <a:extLst>
                      <a:ext uri="{FF2B5EF4-FFF2-40B4-BE49-F238E27FC236}">
                        <a16:creationId xmlns:a16="http://schemas.microsoft.com/office/drawing/2014/main" id="{DBA96997-AC84-44B6-9167-A9B4D49AFBB5}"/>
                      </a:ext>
                    </a:extLst>
                  </p:cNvPr>
                  <p:cNvSpPr txBox="1"/>
                  <p:nvPr/>
                </p:nvSpPr>
                <p:spPr>
                  <a:xfrm>
                    <a:off x="0" y="167833"/>
                    <a:ext cx="1287600" cy="335400"/>
                  </a:xfrm>
                  <a:prstGeom prst="rect">
                    <a:avLst/>
                  </a:prstGeom>
                  <a:noFill/>
                  <a:ln>
                    <a:noFill/>
                  </a:ln>
                </p:spPr>
                <p:txBody>
                  <a:bodyPr spcFirstLastPara="1" wrap="square" lIns="121867" tIns="121867" rIns="121867" bIns="121867" anchor="ctr" anchorCtr="0">
                    <a:noAutofit/>
                  </a:bodyPr>
                  <a:lstStyle/>
                  <a:p>
                    <a:pPr marL="0" marR="0" lvl="0" indent="0" algn="ctr" defTabSz="1219170" rtl="0" eaLnBrk="1" fontAlgn="auto" latinLnBrk="0" hangingPunct="1">
                      <a:lnSpc>
                        <a:spcPct val="100000"/>
                      </a:lnSpc>
                      <a:spcBef>
                        <a:spcPts val="0"/>
                      </a:spcBef>
                      <a:spcAft>
                        <a:spcPts val="0"/>
                      </a:spcAft>
                      <a:buClr>
                        <a:srgbClr val="1A1A1A"/>
                      </a:buClr>
                      <a:buSzPts val="1000"/>
                      <a:buFontTx/>
                      <a:buNone/>
                      <a:tabLst/>
                      <a:defRPr/>
                    </a:pPr>
                    <a:r>
                      <a:rPr kumimoji="0" lang="en" sz="12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8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8" name="Google Shape;3909;p678">
                  <a:extLst>
                    <a:ext uri="{FF2B5EF4-FFF2-40B4-BE49-F238E27FC236}">
                      <a16:creationId xmlns:a16="http://schemas.microsoft.com/office/drawing/2014/main" id="{989BFCDE-2F97-4FD1-BB60-59A39AE943F3}"/>
                    </a:ext>
                  </a:extLst>
                </p:cNvPr>
                <p:cNvSpPr txBox="1"/>
                <p:nvPr/>
              </p:nvSpPr>
              <p:spPr>
                <a:xfrm>
                  <a:off x="1937724" y="3690051"/>
                  <a:ext cx="912833" cy="721499"/>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Pod</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23" name="Google Shape;3910;p678">
                <a:extLst>
                  <a:ext uri="{FF2B5EF4-FFF2-40B4-BE49-F238E27FC236}">
                    <a16:creationId xmlns:a16="http://schemas.microsoft.com/office/drawing/2014/main" id="{CAAB0DDE-107E-4031-A31C-515B1A5D66D4}"/>
                  </a:ext>
                </a:extLst>
              </p:cNvPr>
              <p:cNvSpPr txBox="1"/>
              <p:nvPr/>
            </p:nvSpPr>
            <p:spPr>
              <a:xfrm>
                <a:off x="6350445" y="4102671"/>
                <a:ext cx="1220084" cy="302641"/>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ReplicaSet</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 name="Google Shape;3911;p678">
                <a:extLst>
                  <a:ext uri="{FF2B5EF4-FFF2-40B4-BE49-F238E27FC236}">
                    <a16:creationId xmlns:a16="http://schemas.microsoft.com/office/drawing/2014/main" id="{7FE26A96-266A-4963-8DE5-BF6755886E24}"/>
                  </a:ext>
                </a:extLst>
              </p:cNvPr>
              <p:cNvSpPr txBox="1"/>
              <p:nvPr/>
            </p:nvSpPr>
            <p:spPr>
              <a:xfrm>
                <a:off x="6241585" y="4425767"/>
                <a:ext cx="1334866" cy="287884"/>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Deployment</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3" name="Group 32">
              <a:extLst>
                <a:ext uri="{FF2B5EF4-FFF2-40B4-BE49-F238E27FC236}">
                  <a16:creationId xmlns:a16="http://schemas.microsoft.com/office/drawing/2014/main" id="{7BEE6BC8-6EA3-4CF8-A725-00A3A08FA44C}"/>
                </a:ext>
              </a:extLst>
            </p:cNvPr>
            <p:cNvGrpSpPr/>
            <p:nvPr/>
          </p:nvGrpSpPr>
          <p:grpSpPr>
            <a:xfrm>
              <a:off x="5553852" y="1442195"/>
              <a:ext cx="1447020" cy="2368131"/>
              <a:chOff x="6470732" y="2418458"/>
              <a:chExt cx="1085265" cy="1776098"/>
            </a:xfrm>
          </p:grpSpPr>
          <p:sp>
            <p:nvSpPr>
              <p:cNvPr id="34" name="Google Shape;3892;p678">
                <a:extLst>
                  <a:ext uri="{FF2B5EF4-FFF2-40B4-BE49-F238E27FC236}">
                    <a16:creationId xmlns:a16="http://schemas.microsoft.com/office/drawing/2014/main" id="{544D706D-356D-429E-94C4-973237885CDB}"/>
                  </a:ext>
                </a:extLst>
              </p:cNvPr>
              <p:cNvSpPr/>
              <p:nvPr/>
            </p:nvSpPr>
            <p:spPr>
              <a:xfrm>
                <a:off x="6470733" y="2418458"/>
                <a:ext cx="1085264" cy="1776097"/>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400"/>
                  <a:buFontTx/>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5" name="Google Shape;3893;p678">
                <a:extLst>
                  <a:ext uri="{FF2B5EF4-FFF2-40B4-BE49-F238E27FC236}">
                    <a16:creationId xmlns:a16="http://schemas.microsoft.com/office/drawing/2014/main" id="{AB6195DA-7321-48CE-9644-0D90302AA4AE}"/>
                  </a:ext>
                </a:extLst>
              </p:cNvPr>
              <p:cNvGrpSpPr/>
              <p:nvPr/>
            </p:nvGrpSpPr>
            <p:grpSpPr>
              <a:xfrm>
                <a:off x="6555079" y="3331473"/>
                <a:ext cx="916559" cy="573763"/>
                <a:chOff x="0" y="0"/>
                <a:chExt cx="1287600" cy="697200"/>
              </a:xfrm>
            </p:grpSpPr>
            <p:sp>
              <p:nvSpPr>
                <p:cNvPr id="40" name="Google Shape;3894;p678">
                  <a:extLst>
                    <a:ext uri="{FF2B5EF4-FFF2-40B4-BE49-F238E27FC236}">
                      <a16:creationId xmlns:a16="http://schemas.microsoft.com/office/drawing/2014/main" id="{8AB8D3AA-2483-47EE-8B2F-B4ED19622CA6}"/>
                    </a:ext>
                  </a:extLst>
                </p:cNvPr>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000"/>
                    <a:buFontTx/>
                    <a:buNone/>
                    <a:tabLst/>
                    <a:defRPr/>
                  </a:pP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1" name="Google Shape;3895;p678">
                  <a:extLst>
                    <a:ext uri="{FF2B5EF4-FFF2-40B4-BE49-F238E27FC236}">
                      <a16:creationId xmlns:a16="http://schemas.microsoft.com/office/drawing/2014/main" id="{C039818B-0D1E-451E-9703-D4AA67C01C50}"/>
                    </a:ext>
                  </a:extLst>
                </p:cNvPr>
                <p:cNvSpPr txBox="1"/>
                <p:nvPr/>
              </p:nvSpPr>
              <p:spPr>
                <a:xfrm>
                  <a:off x="0" y="167833"/>
                  <a:ext cx="1287600" cy="335400"/>
                </a:xfrm>
                <a:prstGeom prst="rect">
                  <a:avLst/>
                </a:prstGeom>
                <a:noFill/>
                <a:ln>
                  <a:noFill/>
                </a:ln>
              </p:spPr>
              <p:txBody>
                <a:bodyPr spcFirstLastPara="1" wrap="square" lIns="121867" tIns="121867" rIns="121867" bIns="121867" anchor="ctr" anchorCtr="0">
                  <a:noAutofit/>
                </a:bodyPr>
                <a:lstStyle/>
                <a:p>
                  <a:pPr marL="0" marR="0" lvl="0" indent="0" algn="ctr" defTabSz="1219170" rtl="0" eaLnBrk="1" fontAlgn="auto" latinLnBrk="0" hangingPunct="1">
                    <a:lnSpc>
                      <a:spcPct val="100000"/>
                    </a:lnSpc>
                    <a:spcBef>
                      <a:spcPts val="0"/>
                    </a:spcBef>
                    <a:spcAft>
                      <a:spcPts val="0"/>
                    </a:spcAft>
                    <a:buClr>
                      <a:srgbClr val="1A1A1A"/>
                    </a:buClr>
                    <a:buSzPts val="1000"/>
                    <a:buFontTx/>
                    <a:buNone/>
                    <a:tabLst/>
                    <a:defRPr/>
                  </a:pPr>
                  <a:r>
                    <a:rPr kumimoji="0" lang="en" sz="12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8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36" name="Google Shape;3896;p678">
                <a:extLst>
                  <a:ext uri="{FF2B5EF4-FFF2-40B4-BE49-F238E27FC236}">
                    <a16:creationId xmlns:a16="http://schemas.microsoft.com/office/drawing/2014/main" id="{D6889113-84E9-471D-B0F7-46B510D35F6F}"/>
                  </a:ext>
                </a:extLst>
              </p:cNvPr>
              <p:cNvGrpSpPr/>
              <p:nvPr/>
            </p:nvGrpSpPr>
            <p:grpSpPr>
              <a:xfrm>
                <a:off x="6555079" y="2705761"/>
                <a:ext cx="916559" cy="573763"/>
                <a:chOff x="0" y="0"/>
                <a:chExt cx="1287600" cy="697200"/>
              </a:xfrm>
            </p:grpSpPr>
            <p:sp>
              <p:nvSpPr>
                <p:cNvPr id="38" name="Google Shape;3897;p678">
                  <a:extLst>
                    <a:ext uri="{FF2B5EF4-FFF2-40B4-BE49-F238E27FC236}">
                      <a16:creationId xmlns:a16="http://schemas.microsoft.com/office/drawing/2014/main" id="{CF5DC9B8-92D2-4AE8-863A-E9240491B24B}"/>
                    </a:ext>
                  </a:extLst>
                </p:cNvPr>
                <p:cNvSpPr/>
                <p:nvPr/>
              </p:nvSpPr>
              <p:spPr>
                <a:xfrm>
                  <a:off x="197929" y="0"/>
                  <a:ext cx="930600" cy="697200"/>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000"/>
                    <a:buFontTx/>
                    <a:buNone/>
                    <a:tabLst/>
                    <a:defRPr/>
                  </a:pPr>
                  <a:endParaRPr kumimoji="0" sz="11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9" name="Google Shape;3898;p678">
                  <a:extLst>
                    <a:ext uri="{FF2B5EF4-FFF2-40B4-BE49-F238E27FC236}">
                      <a16:creationId xmlns:a16="http://schemas.microsoft.com/office/drawing/2014/main" id="{F012CFD8-301F-493A-B031-512CE1695187}"/>
                    </a:ext>
                  </a:extLst>
                </p:cNvPr>
                <p:cNvSpPr txBox="1"/>
                <p:nvPr/>
              </p:nvSpPr>
              <p:spPr>
                <a:xfrm>
                  <a:off x="0" y="167833"/>
                  <a:ext cx="1287600" cy="335400"/>
                </a:xfrm>
                <a:prstGeom prst="rect">
                  <a:avLst/>
                </a:prstGeom>
                <a:noFill/>
                <a:ln>
                  <a:noFill/>
                </a:ln>
              </p:spPr>
              <p:txBody>
                <a:bodyPr spcFirstLastPara="1" wrap="square" lIns="121867" tIns="121867" rIns="121867" bIns="121867" anchor="ctr" anchorCtr="0">
                  <a:noAutofit/>
                </a:bodyPr>
                <a:lstStyle/>
                <a:p>
                  <a:pPr marL="0" marR="0" lvl="0" indent="0" algn="ctr" defTabSz="1219170" rtl="0" eaLnBrk="1" fontAlgn="auto" latinLnBrk="0" hangingPunct="1">
                    <a:lnSpc>
                      <a:spcPct val="100000"/>
                    </a:lnSpc>
                    <a:spcBef>
                      <a:spcPts val="0"/>
                    </a:spcBef>
                    <a:spcAft>
                      <a:spcPts val="0"/>
                    </a:spcAft>
                    <a:buClr>
                      <a:srgbClr val="1A1A1A"/>
                    </a:buClr>
                    <a:buSzPts val="1000"/>
                    <a:buFontTx/>
                    <a:buNone/>
                    <a:tabLst/>
                    <a:defRPr/>
                  </a:pPr>
                  <a:r>
                    <a:rPr kumimoji="0" lang="en" sz="120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8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37" name="Google Shape;3899;p678">
                <a:extLst>
                  <a:ext uri="{FF2B5EF4-FFF2-40B4-BE49-F238E27FC236}">
                    <a16:creationId xmlns:a16="http://schemas.microsoft.com/office/drawing/2014/main" id="{A52F93B7-9404-4F47-B44F-5F7FABB18E5D}"/>
                  </a:ext>
                </a:extLst>
              </p:cNvPr>
              <p:cNvSpPr txBox="1"/>
              <p:nvPr/>
            </p:nvSpPr>
            <p:spPr>
              <a:xfrm>
                <a:off x="6470732" y="3850027"/>
                <a:ext cx="634667" cy="344529"/>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000000"/>
                    </a:solidFill>
                    <a:effectLst/>
                    <a:uLnTx/>
                    <a:uFillTx/>
                    <a:latin typeface="Arial"/>
                    <a:ea typeface="+mn-ea"/>
                    <a:cs typeface="Arial"/>
                    <a:sym typeface="Arial"/>
                  </a:rPr>
                  <a:t>Pod</a:t>
                </a:r>
                <a:endParaRPr kumimoji="0" sz="16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sp>
        <p:nvSpPr>
          <p:cNvPr id="43" name="Content Placeholder 2">
            <a:extLst>
              <a:ext uri="{FF2B5EF4-FFF2-40B4-BE49-F238E27FC236}">
                <a16:creationId xmlns:a16="http://schemas.microsoft.com/office/drawing/2014/main" id="{0BDD6BF6-BA73-4198-9BE6-5BAF113B5668}"/>
              </a:ext>
            </a:extLst>
          </p:cNvPr>
          <p:cNvSpPr txBox="1">
            <a:spLocks/>
          </p:cNvSpPr>
          <p:nvPr/>
        </p:nvSpPr>
        <p:spPr>
          <a:xfrm>
            <a:off x="230297" y="931502"/>
            <a:ext cx="4850919" cy="385821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444444"/>
                </a:solidFill>
                <a:effectLst/>
                <a:uLnTx/>
                <a:uFillTx/>
                <a:latin typeface="Arial"/>
                <a:ea typeface="+mn-ea"/>
                <a:cs typeface="+mn-cs"/>
              </a:rPr>
              <a:t>Pod</a:t>
            </a:r>
            <a:r>
              <a:rPr kumimoji="0" lang="en-US" sz="1800" b="0" i="0" u="none" strike="noStrike" kern="1200" cap="none" spc="0" normalizeH="0" baseline="0" noProof="0">
                <a:ln>
                  <a:noFill/>
                </a:ln>
                <a:solidFill>
                  <a:srgbClr val="444444"/>
                </a:solidFill>
                <a:effectLst/>
                <a:uLnTx/>
                <a:uFillTx/>
                <a:latin typeface="Arial"/>
                <a:ea typeface="+mn-ea"/>
                <a:cs typeface="+mn-cs"/>
              </a:rPr>
              <a:t>: Represents a single instance of the app</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444444"/>
                </a:solidFill>
                <a:effectLst/>
                <a:uLnTx/>
                <a:uFillTx/>
                <a:latin typeface="Arial"/>
                <a:ea typeface="+mn-ea"/>
                <a:cs typeface="+mn-cs"/>
              </a:rPr>
              <a:t>Replica set</a:t>
            </a:r>
            <a:r>
              <a:rPr kumimoji="0" lang="en-US" sz="1800" b="0" i="0" u="none" strike="noStrike" kern="1200" cap="none" spc="0" normalizeH="0" baseline="0" noProof="0">
                <a:ln>
                  <a:noFill/>
                </a:ln>
                <a:solidFill>
                  <a:srgbClr val="444444"/>
                </a:solidFill>
                <a:effectLst/>
                <a:uLnTx/>
                <a:uFillTx/>
                <a:latin typeface="Arial"/>
                <a:ea typeface="+mn-ea"/>
                <a:cs typeface="+mn-cs"/>
              </a:rPr>
              <a:t>: Controls the number of pod replicas to run</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444444"/>
                </a:solidFill>
                <a:effectLst/>
                <a:uLnTx/>
                <a:uFillTx/>
                <a:latin typeface="Arial"/>
                <a:ea typeface="+mn-ea"/>
                <a:cs typeface="+mn-cs"/>
              </a:rPr>
              <a:t>Deployment</a:t>
            </a:r>
            <a:r>
              <a:rPr kumimoji="0" lang="en-US" sz="1800" b="0" i="0" u="none" strike="noStrike" kern="1200" cap="none" spc="0" normalizeH="0" baseline="0" noProof="0">
                <a:ln>
                  <a:noFill/>
                </a:ln>
                <a:solidFill>
                  <a:srgbClr val="444444"/>
                </a:solidFill>
                <a:effectLst/>
                <a:uLnTx/>
                <a:uFillTx/>
                <a:latin typeface="Arial"/>
                <a:ea typeface="+mn-ea"/>
                <a:cs typeface="+mn-cs"/>
              </a:rPr>
              <a:t>: A way of controlling pods and replica sets. It provides workflows to update Pods</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444444"/>
                </a:solidFill>
                <a:effectLst/>
                <a:uLnTx/>
                <a:uFillTx/>
                <a:latin typeface="Arial"/>
                <a:ea typeface="+mn-ea"/>
                <a:cs typeface="+mn-cs"/>
              </a:rPr>
              <a:t>Service</a:t>
            </a:r>
            <a:r>
              <a:rPr kumimoji="0" lang="en-US" sz="1800" b="0" i="0" u="none" strike="noStrike" kern="1200" cap="none" spc="0" normalizeH="0" baseline="0" noProof="0">
                <a:ln>
                  <a:noFill/>
                </a:ln>
                <a:solidFill>
                  <a:srgbClr val="444444"/>
                </a:solidFill>
                <a:effectLst/>
                <a:uLnTx/>
                <a:uFillTx/>
                <a:latin typeface="Arial"/>
                <a:ea typeface="+mn-ea"/>
                <a:cs typeface="+mn-cs"/>
              </a:rPr>
              <a:t>: Set of pods that are accessed in the same way</a:t>
            </a:r>
          </a:p>
        </p:txBody>
      </p:sp>
      <p:grpSp>
        <p:nvGrpSpPr>
          <p:cNvPr id="44" name="Group 43">
            <a:extLst>
              <a:ext uri="{FF2B5EF4-FFF2-40B4-BE49-F238E27FC236}">
                <a16:creationId xmlns:a16="http://schemas.microsoft.com/office/drawing/2014/main" id="{C5C7BD90-A336-4A91-B97B-62CAD85EE0C6}"/>
              </a:ext>
            </a:extLst>
          </p:cNvPr>
          <p:cNvGrpSpPr/>
          <p:nvPr/>
        </p:nvGrpSpPr>
        <p:grpSpPr>
          <a:xfrm>
            <a:off x="1847990" y="3266312"/>
            <a:ext cx="2940251" cy="1570450"/>
            <a:chOff x="2280255" y="3036184"/>
            <a:chExt cx="2758186" cy="1867092"/>
          </a:xfrm>
        </p:grpSpPr>
        <p:grpSp>
          <p:nvGrpSpPr>
            <p:cNvPr id="45" name="Google Shape;3929;p679">
              <a:extLst>
                <a:ext uri="{FF2B5EF4-FFF2-40B4-BE49-F238E27FC236}">
                  <a16:creationId xmlns:a16="http://schemas.microsoft.com/office/drawing/2014/main" id="{DCF1843A-9753-4EF5-9B64-F4437E5AADEE}"/>
                </a:ext>
              </a:extLst>
            </p:cNvPr>
            <p:cNvGrpSpPr/>
            <p:nvPr/>
          </p:nvGrpSpPr>
          <p:grpSpPr>
            <a:xfrm>
              <a:off x="2280255" y="3686625"/>
              <a:ext cx="1270328" cy="1216650"/>
              <a:chOff x="1937707" y="2571574"/>
              <a:chExt cx="1406109" cy="1500102"/>
            </a:xfrm>
          </p:grpSpPr>
          <p:sp>
            <p:nvSpPr>
              <p:cNvPr id="64" name="Google Shape;3930;p679">
                <a:extLst>
                  <a:ext uri="{FF2B5EF4-FFF2-40B4-BE49-F238E27FC236}">
                    <a16:creationId xmlns:a16="http://schemas.microsoft.com/office/drawing/2014/main" id="{D931B62F-32D5-47C3-A5F6-E4D2AE34369B}"/>
                  </a:ext>
                </a:extLst>
              </p:cNvPr>
              <p:cNvSpPr/>
              <p:nvPr/>
            </p:nvSpPr>
            <p:spPr>
              <a:xfrm>
                <a:off x="1937726" y="2571574"/>
                <a:ext cx="1369550" cy="1500102"/>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65" name="Google Shape;3931;p679">
                <a:extLst>
                  <a:ext uri="{FF2B5EF4-FFF2-40B4-BE49-F238E27FC236}">
                    <a16:creationId xmlns:a16="http://schemas.microsoft.com/office/drawing/2014/main" id="{3C2AD92D-D9F7-4708-9420-59E8D86D80FD}"/>
                  </a:ext>
                </a:extLst>
              </p:cNvPr>
              <p:cNvGrpSpPr/>
              <p:nvPr/>
            </p:nvGrpSpPr>
            <p:grpSpPr>
              <a:xfrm>
                <a:off x="2056216" y="3386884"/>
                <a:ext cx="1287600" cy="370253"/>
                <a:chOff x="0" y="326947"/>
                <a:chExt cx="1287600" cy="370253"/>
              </a:xfrm>
            </p:grpSpPr>
            <p:sp>
              <p:nvSpPr>
                <p:cNvPr id="70" name="Google Shape;3932;p679">
                  <a:extLst>
                    <a:ext uri="{FF2B5EF4-FFF2-40B4-BE49-F238E27FC236}">
                      <a16:creationId xmlns:a16="http://schemas.microsoft.com/office/drawing/2014/main" id="{494CF5FB-9AD9-409C-916E-77F72189E169}"/>
                    </a:ext>
                  </a:extLst>
                </p:cNvPr>
                <p:cNvSpPr/>
                <p:nvPr/>
              </p:nvSpPr>
              <p:spPr>
                <a:xfrm>
                  <a:off x="197929" y="326947"/>
                  <a:ext cx="930600" cy="370253"/>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0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3933;p679">
                  <a:extLst>
                    <a:ext uri="{FF2B5EF4-FFF2-40B4-BE49-F238E27FC236}">
                      <a16:creationId xmlns:a16="http://schemas.microsoft.com/office/drawing/2014/main" id="{06D5E57E-6397-4D5E-828B-49E30418AF80}"/>
                    </a:ext>
                  </a:extLst>
                </p:cNvPr>
                <p:cNvSpPr txBox="1"/>
                <p:nvPr/>
              </p:nvSpPr>
              <p:spPr>
                <a:xfrm>
                  <a:off x="0" y="343943"/>
                  <a:ext cx="1287600" cy="335403"/>
                </a:xfrm>
                <a:prstGeom prst="rect">
                  <a:avLst/>
                </a:prstGeom>
                <a:noFill/>
                <a:ln>
                  <a:noFill/>
                </a:ln>
              </p:spPr>
              <p:txBody>
                <a:bodyPr spcFirstLastPara="1" wrap="square" lIns="121867" tIns="121867" rIns="121867" bIns="121867" anchor="ctr" anchorCtr="0">
                  <a:noAutofit/>
                </a:bodyPr>
                <a:lstStyle/>
                <a:p>
                  <a:pPr marL="0" marR="0" lvl="0" indent="0" algn="ctr" defTabSz="1219170" rtl="0" eaLnBrk="1" fontAlgn="auto" latinLnBrk="0" hangingPunct="1">
                    <a:lnSpc>
                      <a:spcPct val="100000"/>
                    </a:lnSpc>
                    <a:spcBef>
                      <a:spcPts val="0"/>
                    </a:spcBef>
                    <a:spcAft>
                      <a:spcPts val="0"/>
                    </a:spcAft>
                    <a:buClr>
                      <a:srgbClr val="1A1A1A"/>
                    </a:buClr>
                    <a:buSzPts val="1000"/>
                    <a:buFontTx/>
                    <a:buNone/>
                    <a:tabLst/>
                    <a:defRPr/>
                  </a:pPr>
                  <a:r>
                    <a:rPr kumimoji="0" lang="en" sz="105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66" name="Google Shape;3934;p679">
                <a:extLst>
                  <a:ext uri="{FF2B5EF4-FFF2-40B4-BE49-F238E27FC236}">
                    <a16:creationId xmlns:a16="http://schemas.microsoft.com/office/drawing/2014/main" id="{5BDC738B-1F04-45A4-B5C3-A38D91A3FC4A}"/>
                  </a:ext>
                </a:extLst>
              </p:cNvPr>
              <p:cNvGrpSpPr/>
              <p:nvPr/>
            </p:nvGrpSpPr>
            <p:grpSpPr>
              <a:xfrm>
                <a:off x="2056216" y="2938757"/>
                <a:ext cx="1287600" cy="370253"/>
                <a:chOff x="0" y="639145"/>
                <a:chExt cx="1287600" cy="370253"/>
              </a:xfrm>
            </p:grpSpPr>
            <p:sp>
              <p:nvSpPr>
                <p:cNvPr id="68" name="Google Shape;3935;p679">
                  <a:extLst>
                    <a:ext uri="{FF2B5EF4-FFF2-40B4-BE49-F238E27FC236}">
                      <a16:creationId xmlns:a16="http://schemas.microsoft.com/office/drawing/2014/main" id="{C597FA3B-3E76-44CE-B17B-AC4DA86A05DE}"/>
                    </a:ext>
                  </a:extLst>
                </p:cNvPr>
                <p:cNvSpPr/>
                <p:nvPr/>
              </p:nvSpPr>
              <p:spPr>
                <a:xfrm>
                  <a:off x="197929" y="639145"/>
                  <a:ext cx="930600" cy="370253"/>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0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3936;p679">
                  <a:extLst>
                    <a:ext uri="{FF2B5EF4-FFF2-40B4-BE49-F238E27FC236}">
                      <a16:creationId xmlns:a16="http://schemas.microsoft.com/office/drawing/2014/main" id="{A28E4BBC-E5EF-441B-B325-BE317B9259FB}"/>
                    </a:ext>
                  </a:extLst>
                </p:cNvPr>
                <p:cNvSpPr txBox="1"/>
                <p:nvPr/>
              </p:nvSpPr>
              <p:spPr>
                <a:xfrm>
                  <a:off x="0" y="648134"/>
                  <a:ext cx="1287600" cy="335403"/>
                </a:xfrm>
                <a:prstGeom prst="rect">
                  <a:avLst/>
                </a:prstGeom>
                <a:noFill/>
                <a:ln>
                  <a:noFill/>
                </a:ln>
              </p:spPr>
              <p:txBody>
                <a:bodyPr spcFirstLastPara="1" wrap="square" lIns="121867" tIns="121867" rIns="121867" bIns="121867" anchor="ctr" anchorCtr="0">
                  <a:noAutofit/>
                </a:bodyPr>
                <a:lstStyle/>
                <a:p>
                  <a:pPr marL="0" marR="0" lvl="0" indent="0" algn="ctr" defTabSz="1219170" rtl="0" eaLnBrk="1" fontAlgn="auto" latinLnBrk="0" hangingPunct="1">
                    <a:lnSpc>
                      <a:spcPct val="100000"/>
                    </a:lnSpc>
                    <a:spcBef>
                      <a:spcPts val="0"/>
                    </a:spcBef>
                    <a:spcAft>
                      <a:spcPts val="0"/>
                    </a:spcAft>
                    <a:buClr>
                      <a:srgbClr val="1A1A1A"/>
                    </a:buClr>
                    <a:buSzPts val="1000"/>
                    <a:buFontTx/>
                    <a:buNone/>
                    <a:tabLst/>
                    <a:defRPr/>
                  </a:pPr>
                  <a:r>
                    <a:rPr kumimoji="0" lang="en" sz="105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67" name="Google Shape;3937;p679">
                <a:extLst>
                  <a:ext uri="{FF2B5EF4-FFF2-40B4-BE49-F238E27FC236}">
                    <a16:creationId xmlns:a16="http://schemas.microsoft.com/office/drawing/2014/main" id="{68AF4966-B4CC-4E4C-8E41-ABF5DBFB1177}"/>
                  </a:ext>
                </a:extLst>
              </p:cNvPr>
              <p:cNvSpPr txBox="1"/>
              <p:nvPr/>
            </p:nvSpPr>
            <p:spPr>
              <a:xfrm>
                <a:off x="1937707" y="3755202"/>
                <a:ext cx="701871" cy="297546"/>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6" name="Google Shape;3938;p679">
              <a:extLst>
                <a:ext uri="{FF2B5EF4-FFF2-40B4-BE49-F238E27FC236}">
                  <a16:creationId xmlns:a16="http://schemas.microsoft.com/office/drawing/2014/main" id="{A391CD37-E5EF-4226-9549-144E1F22989E}"/>
                </a:ext>
              </a:extLst>
            </p:cNvPr>
            <p:cNvSpPr txBox="1"/>
            <p:nvPr/>
          </p:nvSpPr>
          <p:spPr>
            <a:xfrm>
              <a:off x="2411767" y="3624320"/>
              <a:ext cx="1105804" cy="315937"/>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Arial"/>
                  <a:ea typeface="+mn-ea"/>
                  <a:cs typeface="Arial"/>
                  <a:sym typeface="Arial"/>
                </a:rPr>
                <a:t>app=bacon</a:t>
              </a:r>
              <a:endParaRPr kumimoji="0" sz="11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7" name="Google Shape;3939;p679">
              <a:extLst>
                <a:ext uri="{FF2B5EF4-FFF2-40B4-BE49-F238E27FC236}">
                  <a16:creationId xmlns:a16="http://schemas.microsoft.com/office/drawing/2014/main" id="{53370449-C6BB-4B29-9C28-582BD8C3F282}"/>
                </a:ext>
              </a:extLst>
            </p:cNvPr>
            <p:cNvGrpSpPr/>
            <p:nvPr/>
          </p:nvGrpSpPr>
          <p:grpSpPr>
            <a:xfrm>
              <a:off x="2371388" y="3036184"/>
              <a:ext cx="2566885" cy="374248"/>
              <a:chOff x="742736" y="916343"/>
              <a:chExt cx="2820900" cy="679748"/>
            </a:xfrm>
          </p:grpSpPr>
          <p:grpSp>
            <p:nvGrpSpPr>
              <p:cNvPr id="60" name="Google Shape;3940;p679">
                <a:extLst>
                  <a:ext uri="{FF2B5EF4-FFF2-40B4-BE49-F238E27FC236}">
                    <a16:creationId xmlns:a16="http://schemas.microsoft.com/office/drawing/2014/main" id="{CEF77BE5-9B9B-4595-85FB-56C37612A0D2}"/>
                  </a:ext>
                </a:extLst>
              </p:cNvPr>
              <p:cNvGrpSpPr/>
              <p:nvPr/>
            </p:nvGrpSpPr>
            <p:grpSpPr>
              <a:xfrm>
                <a:off x="742736" y="916343"/>
                <a:ext cx="2820900" cy="679748"/>
                <a:chOff x="0" y="159940"/>
                <a:chExt cx="2820900" cy="1149000"/>
              </a:xfrm>
            </p:grpSpPr>
            <p:sp>
              <p:nvSpPr>
                <p:cNvPr id="62" name="Google Shape;3941;p679">
                  <a:extLst>
                    <a:ext uri="{FF2B5EF4-FFF2-40B4-BE49-F238E27FC236}">
                      <a16:creationId xmlns:a16="http://schemas.microsoft.com/office/drawing/2014/main" id="{2E92F2C8-43C3-4CDA-8067-648F5F4E8872}"/>
                    </a:ext>
                  </a:extLst>
                </p:cNvPr>
                <p:cNvSpPr/>
                <p:nvPr/>
              </p:nvSpPr>
              <p:spPr>
                <a:xfrm>
                  <a:off x="0" y="159940"/>
                  <a:ext cx="2820900" cy="1149000"/>
                </a:xfrm>
                <a:prstGeom prst="roundRect">
                  <a:avLst>
                    <a:gd name="adj" fmla="val 8523"/>
                  </a:avLst>
                </a:prstGeom>
                <a:solidFill>
                  <a:srgbClr val="0066AB"/>
                </a:solidFill>
                <a:ln w="19050" cap="flat" cmpd="sng">
                  <a:solidFill>
                    <a:srgbClr val="009FDF"/>
                  </a:solidFill>
                  <a:prstDash val="solid"/>
                  <a:round/>
                  <a:headEnd type="none" w="sm" len="sm"/>
                  <a:tailEnd type="none" w="sm" len="sm"/>
                </a:ln>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 name="Google Shape;3942;p679">
                  <a:extLst>
                    <a:ext uri="{FF2B5EF4-FFF2-40B4-BE49-F238E27FC236}">
                      <a16:creationId xmlns:a16="http://schemas.microsoft.com/office/drawing/2014/main" id="{E9F6371A-61E5-41FA-843D-CA6115B7EC44}"/>
                    </a:ext>
                  </a:extLst>
                </p:cNvPr>
                <p:cNvSpPr txBox="1"/>
                <p:nvPr/>
              </p:nvSpPr>
              <p:spPr>
                <a:xfrm>
                  <a:off x="820788" y="293995"/>
                  <a:ext cx="1179300" cy="381900"/>
                </a:xfrm>
                <a:prstGeom prst="rect">
                  <a:avLst/>
                </a:prstGeom>
                <a:noFill/>
                <a:ln>
                  <a:noFill/>
                </a:ln>
              </p:spPr>
              <p:txBody>
                <a:bodyPr spcFirstLastPara="1" wrap="square" lIns="121867" tIns="121867" rIns="121867" bIns="121867" anchor="ctr" anchorCtr="0">
                  <a:noAutofit/>
                </a:bodyPr>
                <a:lstStyle/>
                <a:p>
                  <a:pPr marL="0" marR="0" lvl="0" indent="0" algn="ctr" defTabSz="1219170" rtl="0" eaLnBrk="1" fontAlgn="auto" latinLnBrk="0" hangingPunct="1">
                    <a:lnSpc>
                      <a:spcPct val="100000"/>
                    </a:lnSpc>
                    <a:spcBef>
                      <a:spcPts val="0"/>
                    </a:spcBef>
                    <a:spcAft>
                      <a:spcPts val="0"/>
                    </a:spcAft>
                    <a:buClr>
                      <a:srgbClr val="DDDDDD"/>
                    </a:buClr>
                    <a:buSzPts val="1000"/>
                    <a:buFontTx/>
                    <a:buNone/>
                    <a:tabLst/>
                    <a:defRPr/>
                  </a:pPr>
                  <a:r>
                    <a:rPr kumimoji="0" lang="en" sz="1400" b="0" i="0" u="none" strike="noStrike" kern="0" cap="none" spc="0" normalizeH="0" baseline="0" noProof="0">
                      <a:ln>
                        <a:noFill/>
                      </a:ln>
                      <a:solidFill>
                        <a:srgbClr val="DDDDDD"/>
                      </a:solidFill>
                      <a:effectLst/>
                      <a:uLnTx/>
                      <a:uFillTx/>
                      <a:latin typeface="Proxima Nova"/>
                      <a:ea typeface="Proxima Nova"/>
                      <a:cs typeface="Proxima Nova"/>
                      <a:sym typeface="Proxima Nova"/>
                    </a:rPr>
                    <a:t>Service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61" name="Google Shape;3943;p679">
                <a:extLst>
                  <a:ext uri="{FF2B5EF4-FFF2-40B4-BE49-F238E27FC236}">
                    <a16:creationId xmlns:a16="http://schemas.microsoft.com/office/drawing/2014/main" id="{62FEE263-D900-447B-A00A-B5C418A6E6D9}"/>
                  </a:ext>
                </a:extLst>
              </p:cNvPr>
              <p:cNvSpPr txBox="1"/>
              <p:nvPr/>
            </p:nvSpPr>
            <p:spPr>
              <a:xfrm>
                <a:off x="768825" y="1058425"/>
                <a:ext cx="2768699" cy="313636"/>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FFFFFF"/>
                    </a:solidFill>
                    <a:effectLst/>
                    <a:uLnTx/>
                    <a:uFillTx/>
                    <a:latin typeface="Arial"/>
                    <a:ea typeface="+mn-ea"/>
                    <a:cs typeface="Arial"/>
                    <a:sym typeface="Arial"/>
                  </a:rPr>
                  <a:t>app=bacon                    10.3.55.7</a:t>
                </a:r>
                <a:endParaRPr kumimoji="0" sz="1100" b="0" i="0" u="none" strike="noStrike" kern="0" cap="none" spc="0" normalizeH="0" baseline="0" noProof="0">
                  <a:ln>
                    <a:noFill/>
                  </a:ln>
                  <a:solidFill>
                    <a:srgbClr val="FFFFFF"/>
                  </a:solidFill>
                  <a:effectLst/>
                  <a:uLnTx/>
                  <a:uFillTx/>
                  <a:latin typeface="Arial"/>
                  <a:ea typeface="+mn-ea"/>
                  <a:cs typeface="Arial"/>
                  <a:sym typeface="Arial"/>
                </a:endParaRPr>
              </a:p>
            </p:txBody>
          </p:sp>
        </p:grpSp>
        <p:grpSp>
          <p:nvGrpSpPr>
            <p:cNvPr id="48" name="Google Shape;3929;p679">
              <a:extLst>
                <a:ext uri="{FF2B5EF4-FFF2-40B4-BE49-F238E27FC236}">
                  <a16:creationId xmlns:a16="http://schemas.microsoft.com/office/drawing/2014/main" id="{8A2621A5-516E-4A46-B6EB-C8482F943727}"/>
                </a:ext>
              </a:extLst>
            </p:cNvPr>
            <p:cNvGrpSpPr/>
            <p:nvPr/>
          </p:nvGrpSpPr>
          <p:grpSpPr>
            <a:xfrm>
              <a:off x="3768113" y="3686625"/>
              <a:ext cx="1270328" cy="1216651"/>
              <a:chOff x="1937707" y="2571574"/>
              <a:chExt cx="1406109" cy="1500103"/>
            </a:xfrm>
          </p:grpSpPr>
          <p:sp>
            <p:nvSpPr>
              <p:cNvPr id="52" name="Google Shape;3930;p679">
                <a:extLst>
                  <a:ext uri="{FF2B5EF4-FFF2-40B4-BE49-F238E27FC236}">
                    <a16:creationId xmlns:a16="http://schemas.microsoft.com/office/drawing/2014/main" id="{98075AFA-5114-4E25-9F40-751E83D270D7}"/>
                  </a:ext>
                </a:extLst>
              </p:cNvPr>
              <p:cNvSpPr/>
              <p:nvPr/>
            </p:nvSpPr>
            <p:spPr>
              <a:xfrm>
                <a:off x="1937726" y="2571574"/>
                <a:ext cx="1365845" cy="1500102"/>
              </a:xfrm>
              <a:prstGeom prst="roundRect">
                <a:avLst>
                  <a:gd name="adj" fmla="val 5923"/>
                </a:avLst>
              </a:prstGeom>
              <a:solidFill>
                <a:srgbClr val="0066AB">
                  <a:alpha val="49800"/>
                </a:srgbClr>
              </a:solidFill>
              <a:ln w="19050" cap="flat" cmpd="sng">
                <a:solidFill>
                  <a:srgbClr val="009FDF">
                    <a:alpha val="49800"/>
                  </a:srgbClr>
                </a:solidFill>
                <a:prstDash val="solid"/>
                <a:round/>
                <a:headEnd type="none" w="sm" len="sm"/>
                <a:tailEnd type="none" w="sm" len="sm"/>
              </a:ln>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400"/>
                  <a:buFontTx/>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53" name="Google Shape;3931;p679">
                <a:extLst>
                  <a:ext uri="{FF2B5EF4-FFF2-40B4-BE49-F238E27FC236}">
                    <a16:creationId xmlns:a16="http://schemas.microsoft.com/office/drawing/2014/main" id="{DEE5EF73-1262-424B-BD28-24DE286A7CB7}"/>
                  </a:ext>
                </a:extLst>
              </p:cNvPr>
              <p:cNvGrpSpPr/>
              <p:nvPr/>
            </p:nvGrpSpPr>
            <p:grpSpPr>
              <a:xfrm>
                <a:off x="2056216" y="3386884"/>
                <a:ext cx="1287600" cy="370253"/>
                <a:chOff x="0" y="326947"/>
                <a:chExt cx="1287600" cy="370253"/>
              </a:xfrm>
            </p:grpSpPr>
            <p:sp>
              <p:nvSpPr>
                <p:cNvPr id="58" name="Google Shape;3932;p679">
                  <a:extLst>
                    <a:ext uri="{FF2B5EF4-FFF2-40B4-BE49-F238E27FC236}">
                      <a16:creationId xmlns:a16="http://schemas.microsoft.com/office/drawing/2014/main" id="{A8CF63D7-D9EF-45D9-88C5-25BD2E52DD0F}"/>
                    </a:ext>
                  </a:extLst>
                </p:cNvPr>
                <p:cNvSpPr/>
                <p:nvPr/>
              </p:nvSpPr>
              <p:spPr>
                <a:xfrm>
                  <a:off x="197929" y="326947"/>
                  <a:ext cx="930600" cy="370253"/>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0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 name="Google Shape;3933;p679">
                  <a:extLst>
                    <a:ext uri="{FF2B5EF4-FFF2-40B4-BE49-F238E27FC236}">
                      <a16:creationId xmlns:a16="http://schemas.microsoft.com/office/drawing/2014/main" id="{9D964AF2-811B-476C-86DD-040F7BA376DE}"/>
                    </a:ext>
                  </a:extLst>
                </p:cNvPr>
                <p:cNvSpPr txBox="1"/>
                <p:nvPr/>
              </p:nvSpPr>
              <p:spPr>
                <a:xfrm>
                  <a:off x="0" y="343943"/>
                  <a:ext cx="1287600" cy="335403"/>
                </a:xfrm>
                <a:prstGeom prst="rect">
                  <a:avLst/>
                </a:prstGeom>
                <a:noFill/>
                <a:ln>
                  <a:noFill/>
                </a:ln>
              </p:spPr>
              <p:txBody>
                <a:bodyPr spcFirstLastPara="1" wrap="square" lIns="121867" tIns="121867" rIns="121867" bIns="121867" anchor="ctr" anchorCtr="0">
                  <a:noAutofit/>
                </a:bodyPr>
                <a:lstStyle/>
                <a:p>
                  <a:pPr marL="0" marR="0" lvl="0" indent="0" algn="ctr" defTabSz="1219170" rtl="0" eaLnBrk="1" fontAlgn="auto" latinLnBrk="0" hangingPunct="1">
                    <a:lnSpc>
                      <a:spcPct val="100000"/>
                    </a:lnSpc>
                    <a:spcBef>
                      <a:spcPts val="0"/>
                    </a:spcBef>
                    <a:spcAft>
                      <a:spcPts val="0"/>
                    </a:spcAft>
                    <a:buClr>
                      <a:srgbClr val="1A1A1A"/>
                    </a:buClr>
                    <a:buSzPts val="1000"/>
                    <a:buFontTx/>
                    <a:buNone/>
                    <a:tabLst/>
                    <a:defRPr/>
                  </a:pPr>
                  <a:r>
                    <a:rPr kumimoji="0" lang="en" sz="105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54" name="Google Shape;3934;p679">
                <a:extLst>
                  <a:ext uri="{FF2B5EF4-FFF2-40B4-BE49-F238E27FC236}">
                    <a16:creationId xmlns:a16="http://schemas.microsoft.com/office/drawing/2014/main" id="{E7CE7346-BED5-4EFD-8FCF-A7E3D70F3D32}"/>
                  </a:ext>
                </a:extLst>
              </p:cNvPr>
              <p:cNvGrpSpPr/>
              <p:nvPr/>
            </p:nvGrpSpPr>
            <p:grpSpPr>
              <a:xfrm>
                <a:off x="2056216" y="2938757"/>
                <a:ext cx="1287600" cy="370253"/>
                <a:chOff x="0" y="639145"/>
                <a:chExt cx="1287600" cy="370253"/>
              </a:xfrm>
            </p:grpSpPr>
            <p:sp>
              <p:nvSpPr>
                <p:cNvPr id="56" name="Google Shape;3935;p679">
                  <a:extLst>
                    <a:ext uri="{FF2B5EF4-FFF2-40B4-BE49-F238E27FC236}">
                      <a16:creationId xmlns:a16="http://schemas.microsoft.com/office/drawing/2014/main" id="{66C0FCDE-06A4-401D-A907-283B0AB73AB0}"/>
                    </a:ext>
                  </a:extLst>
                </p:cNvPr>
                <p:cNvSpPr/>
                <p:nvPr/>
              </p:nvSpPr>
              <p:spPr>
                <a:xfrm>
                  <a:off x="197929" y="639145"/>
                  <a:ext cx="930600" cy="370253"/>
                </a:xfrm>
                <a:prstGeom prst="rect">
                  <a:avLst/>
                </a:prstGeom>
                <a:solidFill>
                  <a:srgbClr val="469DD9"/>
                </a:solidFill>
                <a:ln w="12700" cap="flat" cmpd="sng">
                  <a:solidFill>
                    <a:srgbClr val="2B65A6"/>
                  </a:solidFill>
                  <a:prstDash val="solid"/>
                  <a:round/>
                  <a:headEnd type="none" w="sm" len="sm"/>
                  <a:tailEnd type="none" w="sm" len="sm"/>
                </a:ln>
                <a:effectLst>
                  <a:outerShdw blurRad="38100" dist="23000" dir="5400000" rotWithShape="0">
                    <a:srgbClr val="000000">
                      <a:alpha val="34900"/>
                    </a:srgbClr>
                  </a:outerShdw>
                </a:effectLst>
              </p:spPr>
              <p:txBody>
                <a:bodyPr spcFirstLastPara="1" wrap="square" lIns="60933" tIns="60933" rIns="60933" bIns="609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10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 name="Google Shape;3936;p679">
                  <a:extLst>
                    <a:ext uri="{FF2B5EF4-FFF2-40B4-BE49-F238E27FC236}">
                      <a16:creationId xmlns:a16="http://schemas.microsoft.com/office/drawing/2014/main" id="{583D087E-E37F-46F5-8BC1-D9CDC70D3C97}"/>
                    </a:ext>
                  </a:extLst>
                </p:cNvPr>
                <p:cNvSpPr txBox="1"/>
                <p:nvPr/>
              </p:nvSpPr>
              <p:spPr>
                <a:xfrm>
                  <a:off x="0" y="648134"/>
                  <a:ext cx="1287600" cy="335403"/>
                </a:xfrm>
                <a:prstGeom prst="rect">
                  <a:avLst/>
                </a:prstGeom>
                <a:noFill/>
                <a:ln>
                  <a:noFill/>
                </a:ln>
              </p:spPr>
              <p:txBody>
                <a:bodyPr spcFirstLastPara="1" wrap="square" lIns="121867" tIns="121867" rIns="121867" bIns="121867" anchor="ctr" anchorCtr="0">
                  <a:noAutofit/>
                </a:bodyPr>
                <a:lstStyle/>
                <a:p>
                  <a:pPr marL="0" marR="0" lvl="0" indent="0" algn="ctr" defTabSz="1219170" rtl="0" eaLnBrk="1" fontAlgn="auto" latinLnBrk="0" hangingPunct="1">
                    <a:lnSpc>
                      <a:spcPct val="100000"/>
                    </a:lnSpc>
                    <a:spcBef>
                      <a:spcPts val="0"/>
                    </a:spcBef>
                    <a:spcAft>
                      <a:spcPts val="0"/>
                    </a:spcAft>
                    <a:buClr>
                      <a:srgbClr val="1A1A1A"/>
                    </a:buClr>
                    <a:buSzPts val="1000"/>
                    <a:buFontTx/>
                    <a:buNone/>
                    <a:tabLst/>
                    <a:defRPr/>
                  </a:pPr>
                  <a:r>
                    <a:rPr kumimoji="0" lang="en" sz="1050" b="0" i="0" u="none" strike="noStrike" kern="0" cap="none" spc="0" normalizeH="0" baseline="0" noProof="0">
                      <a:ln>
                        <a:noFill/>
                      </a:ln>
                      <a:solidFill>
                        <a:srgbClr val="1A1A1A"/>
                      </a:solidFill>
                      <a:effectLst/>
                      <a:uLnTx/>
                      <a:uFillTx/>
                      <a:latin typeface="Proxima Nova"/>
                      <a:ea typeface="Proxima Nova"/>
                      <a:cs typeface="Proxima Nova"/>
                      <a:sym typeface="Proxima Nova"/>
                    </a:rPr>
                    <a:t>Container</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55" name="Google Shape;3937;p679">
                <a:extLst>
                  <a:ext uri="{FF2B5EF4-FFF2-40B4-BE49-F238E27FC236}">
                    <a16:creationId xmlns:a16="http://schemas.microsoft.com/office/drawing/2014/main" id="{67D6A2C6-8A39-4666-9F4A-E0F58F6101F9}"/>
                  </a:ext>
                </a:extLst>
              </p:cNvPr>
              <p:cNvSpPr txBox="1"/>
              <p:nvPr/>
            </p:nvSpPr>
            <p:spPr>
              <a:xfrm>
                <a:off x="1937707" y="3736273"/>
                <a:ext cx="713824" cy="335404"/>
              </a:xfrm>
              <a:prstGeom prst="rect">
                <a:avLst/>
              </a:prstGeom>
              <a:no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000000"/>
                    </a:solidFill>
                    <a:effectLst/>
                    <a:uLnTx/>
                    <a:uFillTx/>
                    <a:latin typeface="Arial"/>
                    <a:ea typeface="+mn-ea"/>
                    <a:cs typeface="Arial"/>
                    <a:sym typeface="Arial"/>
                  </a:rPr>
                  <a:t>Pod</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49" name="Google Shape;3938;p679">
              <a:extLst>
                <a:ext uri="{FF2B5EF4-FFF2-40B4-BE49-F238E27FC236}">
                  <a16:creationId xmlns:a16="http://schemas.microsoft.com/office/drawing/2014/main" id="{3CA22910-6075-42E5-869E-D7236CD3118C}"/>
                </a:ext>
              </a:extLst>
            </p:cNvPr>
            <p:cNvSpPr txBox="1"/>
            <p:nvPr/>
          </p:nvSpPr>
          <p:spPr>
            <a:xfrm>
              <a:off x="3899625" y="3624320"/>
              <a:ext cx="1105804" cy="315937"/>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100" b="0" i="0" u="none" strike="noStrike" kern="0" cap="none" spc="0" normalizeH="0" baseline="0" noProof="0">
                  <a:ln>
                    <a:noFill/>
                  </a:ln>
                  <a:solidFill>
                    <a:srgbClr val="000000"/>
                  </a:solidFill>
                  <a:effectLst/>
                  <a:uLnTx/>
                  <a:uFillTx/>
                  <a:latin typeface="Arial"/>
                  <a:ea typeface="+mn-ea"/>
                  <a:cs typeface="Arial"/>
                  <a:sym typeface="Arial"/>
                </a:rPr>
                <a:t>app=bacon</a:t>
              </a:r>
              <a:endParaRPr kumimoji="0" sz="11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50" name="Straight Arrow Connector 49">
              <a:extLst>
                <a:ext uri="{FF2B5EF4-FFF2-40B4-BE49-F238E27FC236}">
                  <a16:creationId xmlns:a16="http://schemas.microsoft.com/office/drawing/2014/main" id="{F0B12B06-F21A-47BB-869D-644C491BE119}"/>
                </a:ext>
              </a:extLst>
            </p:cNvPr>
            <p:cNvCxnSpPr/>
            <p:nvPr/>
          </p:nvCxnSpPr>
          <p:spPr>
            <a:xfrm flipH="1">
              <a:off x="2914350" y="3431923"/>
              <a:ext cx="646620" cy="257430"/>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BEAB362F-F497-4352-9A2F-17DAA8ADAF1C}"/>
                </a:ext>
              </a:extLst>
            </p:cNvPr>
            <p:cNvCxnSpPr/>
            <p:nvPr/>
          </p:nvCxnSpPr>
          <p:spPr>
            <a:xfrm>
              <a:off x="3748951" y="3438141"/>
              <a:ext cx="703576" cy="236978"/>
            </a:xfrm>
            <a:prstGeom prst="straightConnector1">
              <a:avLst/>
            </a:prstGeom>
            <a:ln w="12700" cmpd="sng">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4262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500"/>
                                        <p:tgtEl>
                                          <p:spTgt spid="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xEl>
                                              <p:pRg st="1" end="1"/>
                                            </p:txEl>
                                          </p:spTgt>
                                        </p:tgtEl>
                                        <p:attrNameLst>
                                          <p:attrName>style.visibility</p:attrName>
                                        </p:attrNameLst>
                                      </p:cBhvr>
                                      <p:to>
                                        <p:strVal val="visible"/>
                                      </p:to>
                                    </p:set>
                                    <p:animEffect transition="in" filter="fade">
                                      <p:cBhvr>
                                        <p:cTn id="12" dur="500"/>
                                        <p:tgtEl>
                                          <p:spTgt spid="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xEl>
                                              <p:pRg st="2" end="2"/>
                                            </p:txEl>
                                          </p:spTgt>
                                        </p:tgtEl>
                                        <p:attrNameLst>
                                          <p:attrName>style.visibility</p:attrName>
                                        </p:attrNameLst>
                                      </p:cBhvr>
                                      <p:to>
                                        <p:strVal val="visible"/>
                                      </p:to>
                                    </p:set>
                                    <p:animEffect transition="in" filter="fade">
                                      <p:cBhvr>
                                        <p:cTn id="17" dur="500"/>
                                        <p:tgtEl>
                                          <p:spTgt spid="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xEl>
                                              <p:pRg st="3" end="3"/>
                                            </p:txEl>
                                          </p:spTgt>
                                        </p:tgtEl>
                                        <p:attrNameLst>
                                          <p:attrName>style.visibility</p:attrName>
                                        </p:attrNameLst>
                                      </p:cBhvr>
                                      <p:to>
                                        <p:strVal val="visible"/>
                                      </p:to>
                                    </p:set>
                                    <p:animEffect transition="in" filter="fade">
                                      <p:cBhvr>
                                        <p:cTn id="22" dur="500"/>
                                        <p:tgtEl>
                                          <p:spTgt spid="4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7E66-F20D-4B01-B302-79B3E07848A2}"/>
              </a:ext>
            </a:extLst>
          </p:cNvPr>
          <p:cNvSpPr>
            <a:spLocks noGrp="1"/>
          </p:cNvSpPr>
          <p:nvPr>
            <p:ph type="title"/>
          </p:nvPr>
        </p:nvSpPr>
        <p:spPr/>
        <p:txBody>
          <a:bodyPr/>
          <a:lstStyle/>
          <a:p>
            <a:pPr defTabSz="914378">
              <a:lnSpc>
                <a:spcPts val="3600"/>
              </a:lnSpc>
              <a:buClr>
                <a:srgbClr val="000000"/>
              </a:buClr>
            </a:pPr>
            <a:r>
              <a:rPr lang="en-US" sz="2800">
                <a:solidFill>
                  <a:schemeClr val="bg1"/>
                </a:solidFill>
                <a:cs typeface="+mj-cs"/>
              </a:rPr>
              <a:t>Kubernetes and YAML</a:t>
            </a:r>
          </a:p>
        </p:txBody>
      </p:sp>
      <p:sp>
        <p:nvSpPr>
          <p:cNvPr id="3" name="Content Placeholder 2">
            <a:extLst>
              <a:ext uri="{FF2B5EF4-FFF2-40B4-BE49-F238E27FC236}">
                <a16:creationId xmlns:a16="http://schemas.microsoft.com/office/drawing/2014/main" id="{0AC75AA7-483A-492F-BD58-19CDC0CBAE42}"/>
              </a:ext>
            </a:extLst>
          </p:cNvPr>
          <p:cNvSpPr>
            <a:spLocks noGrp="1"/>
          </p:cNvSpPr>
          <p:nvPr>
            <p:ph sz="half" idx="1"/>
          </p:nvPr>
        </p:nvSpPr>
        <p:spPr/>
        <p:txBody>
          <a:bodyPr>
            <a:normAutofit/>
          </a:bodyPr>
          <a:lstStyle/>
          <a:p>
            <a:r>
              <a:rPr lang="en-US" sz="2000"/>
              <a:t>K8s is configured with YAML files</a:t>
            </a:r>
          </a:p>
          <a:p>
            <a:r>
              <a:rPr lang="en-US" sz="2000"/>
              <a:t>Human-readable format</a:t>
            </a:r>
          </a:p>
          <a:p>
            <a:r>
              <a:rPr lang="en-US" sz="2000"/>
              <a:t>Useful also formal documentation</a:t>
            </a:r>
          </a:p>
          <a:p>
            <a:r>
              <a:rPr lang="en-US" sz="2000"/>
              <a:t>Can be version controlled</a:t>
            </a:r>
          </a:p>
        </p:txBody>
      </p:sp>
      <p:pic>
        <p:nvPicPr>
          <p:cNvPr id="4" name="Picture 3">
            <a:extLst>
              <a:ext uri="{FF2B5EF4-FFF2-40B4-BE49-F238E27FC236}">
                <a16:creationId xmlns:a16="http://schemas.microsoft.com/office/drawing/2014/main" id="{ABD2DF20-4B88-43DD-AD27-5DF49E218CC6}"/>
              </a:ext>
            </a:extLst>
          </p:cNvPr>
          <p:cNvPicPr>
            <a:picLocks noChangeAspect="1"/>
          </p:cNvPicPr>
          <p:nvPr/>
        </p:nvPicPr>
        <p:blipFill>
          <a:blip r:embed="rId2"/>
          <a:stretch>
            <a:fillRect/>
          </a:stretch>
        </p:blipFill>
        <p:spPr>
          <a:xfrm>
            <a:off x="5633173" y="265272"/>
            <a:ext cx="2478881" cy="4579144"/>
          </a:xfrm>
          <a:prstGeom prst="rect">
            <a:avLst/>
          </a:prstGeom>
        </p:spPr>
      </p:pic>
      <p:sp>
        <p:nvSpPr>
          <p:cNvPr id="5" name="Rectangle: Rounded Corners 4">
            <a:extLst>
              <a:ext uri="{FF2B5EF4-FFF2-40B4-BE49-F238E27FC236}">
                <a16:creationId xmlns:a16="http://schemas.microsoft.com/office/drawing/2014/main" id="{EC3F3C0D-709D-4484-9EBD-0BAEA8430E37}"/>
              </a:ext>
            </a:extLst>
          </p:cNvPr>
          <p:cNvSpPr/>
          <p:nvPr/>
        </p:nvSpPr>
        <p:spPr>
          <a:xfrm>
            <a:off x="505778" y="3452268"/>
            <a:ext cx="4437649" cy="636815"/>
          </a:xfrm>
          <a:prstGeom prst="roundRect">
            <a:avLst/>
          </a:prstGeom>
          <a:solidFill>
            <a:schemeClr val="bg1"/>
          </a:solidFill>
          <a:ln w="12700" cmpd="sng">
            <a:no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kubectl</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 apply –f &lt;</a:t>
            </a:r>
            <a:r>
              <a:rPr kumimoji="0" lang="en-US" sz="18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file_name</a:t>
            </a:r>
            <a:r>
              <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mn-ea"/>
                <a:cs typeface="+mn-cs"/>
              </a:rPr>
              <a:t>&gt;.</a:t>
            </a:r>
            <a:r>
              <a:rPr kumimoji="0" lang="en-US" sz="1800"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yml</a:t>
            </a:r>
            <a:endParaRPr kumimoji="0" lang="en-US" sz="18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p:txBody>
      </p:sp>
      <p:sp>
        <p:nvSpPr>
          <p:cNvPr id="6" name="Rectangle 5">
            <a:extLst>
              <a:ext uri="{FF2B5EF4-FFF2-40B4-BE49-F238E27FC236}">
                <a16:creationId xmlns:a16="http://schemas.microsoft.com/office/drawing/2014/main" id="{8FA13228-3E1A-4CAB-A766-306872260705}"/>
              </a:ext>
            </a:extLst>
          </p:cNvPr>
          <p:cNvSpPr/>
          <p:nvPr/>
        </p:nvSpPr>
        <p:spPr>
          <a:xfrm>
            <a:off x="5584681" y="464106"/>
            <a:ext cx="1719089" cy="198834"/>
          </a:xfrm>
          <a:prstGeom prst="rect">
            <a:avLst/>
          </a:prstGeom>
          <a:solidFill>
            <a:schemeClr val="bg1">
              <a:lumMod val="60000"/>
              <a:lumOff val="40000"/>
              <a:alpha val="40000"/>
            </a:schemeClr>
          </a:solidFill>
          <a:ln w="12700" cmpd="sng">
            <a:no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66C21CD6-7142-4BC1-915B-38AFA28AFA9A}"/>
              </a:ext>
            </a:extLst>
          </p:cNvPr>
          <p:cNvSpPr/>
          <p:nvPr/>
        </p:nvSpPr>
        <p:spPr>
          <a:xfrm>
            <a:off x="5733984" y="2061449"/>
            <a:ext cx="1719089" cy="198834"/>
          </a:xfrm>
          <a:prstGeom prst="rect">
            <a:avLst/>
          </a:prstGeom>
          <a:solidFill>
            <a:srgbClr val="FFFF00">
              <a:alpha val="40000"/>
            </a:srgbClr>
          </a:solidFill>
          <a:ln w="12700" cmpd="sng">
            <a:no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8" name="Rectangle 7">
            <a:extLst>
              <a:ext uri="{FF2B5EF4-FFF2-40B4-BE49-F238E27FC236}">
                <a16:creationId xmlns:a16="http://schemas.microsoft.com/office/drawing/2014/main" id="{41EF36D4-7410-4CE2-8349-AD5ADB690A0D}"/>
              </a:ext>
            </a:extLst>
          </p:cNvPr>
          <p:cNvSpPr/>
          <p:nvPr/>
        </p:nvSpPr>
        <p:spPr>
          <a:xfrm>
            <a:off x="6344474" y="4381143"/>
            <a:ext cx="1719089" cy="198834"/>
          </a:xfrm>
          <a:prstGeom prst="rect">
            <a:avLst/>
          </a:prstGeom>
          <a:solidFill>
            <a:srgbClr val="FFFF00">
              <a:alpha val="40000"/>
            </a:srgbClr>
          </a:solidFill>
          <a:ln w="12700" cmpd="sng">
            <a:no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DF1BA0F6-34CF-493E-A2D4-AC64F90EDBC4}"/>
              </a:ext>
            </a:extLst>
          </p:cNvPr>
          <p:cNvSpPr/>
          <p:nvPr/>
        </p:nvSpPr>
        <p:spPr>
          <a:xfrm>
            <a:off x="5861859" y="2260283"/>
            <a:ext cx="2076276" cy="1074420"/>
          </a:xfrm>
          <a:prstGeom prst="rect">
            <a:avLst/>
          </a:prstGeom>
          <a:solidFill>
            <a:schemeClr val="accent6">
              <a:lumMod val="60000"/>
              <a:lumOff val="40000"/>
              <a:alpha val="40000"/>
            </a:schemeClr>
          </a:solidFill>
          <a:ln w="12700" cmpd="sng">
            <a:no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AD775C26-57D8-4E5E-AC14-5A7296C930F0}"/>
              </a:ext>
            </a:extLst>
          </p:cNvPr>
          <p:cNvSpPr/>
          <p:nvPr/>
        </p:nvSpPr>
        <p:spPr>
          <a:xfrm>
            <a:off x="6223635" y="3709510"/>
            <a:ext cx="1839928" cy="352664"/>
          </a:xfrm>
          <a:prstGeom prst="rect">
            <a:avLst/>
          </a:prstGeom>
          <a:solidFill>
            <a:schemeClr val="accent4">
              <a:lumMod val="60000"/>
              <a:lumOff val="40000"/>
              <a:alpha val="40000"/>
            </a:schemeClr>
          </a:solidFill>
          <a:ln w="12700" cmpd="sng">
            <a:noFill/>
          </a:ln>
          <a:effectLst/>
        </p:spPr>
        <p:txBody>
          <a:bodyPr wrap="square" lIns="137160" tIns="102870" rIns="102870" bIns="102870" rtlCol="0" anchor="ctr">
            <a:noAutofit/>
          </a:bodyPr>
          <a:lstStyle/>
          <a:p>
            <a:pPr marL="0" marR="0" lvl="0" indent="0" algn="ctr" defTabSz="685800" rtl="0" eaLnBrk="1" fontAlgn="auto" latinLnBrk="0" hangingPunct="1">
              <a:lnSpc>
                <a:spcPct val="90000"/>
              </a:lnSpc>
              <a:spcBef>
                <a:spcPts val="450"/>
              </a:spcBef>
              <a:spcAft>
                <a:spcPts val="0"/>
              </a:spcAft>
              <a:buClrTx/>
              <a:buSzTx/>
              <a:buFontTx/>
              <a:buNone/>
              <a:tabLst/>
              <a:defRPr/>
            </a:pPr>
            <a:endParaRPr kumimoji="0" lang="en-US" sz="1500" b="0" i="0" u="none" strike="noStrike" kern="1200" cap="none" spc="0" normalizeH="0" baseline="0" noProof="0" err="1">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78198688"/>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C8D81C-BF73-468F-897E-A056A858DC7E}"/>
              </a:ext>
            </a:extLst>
          </p:cNvPr>
          <p:cNvSpPr>
            <a:spLocks noGrp="1"/>
          </p:cNvSpPr>
          <p:nvPr>
            <p:ph type="title"/>
          </p:nvPr>
        </p:nvSpPr>
        <p:spPr/>
        <p:txBody>
          <a:bodyPr/>
          <a:lstStyle/>
          <a:p>
            <a:r>
              <a:rPr lang="en-AU"/>
              <a:t>VMware vs Kubernetes</a:t>
            </a:r>
          </a:p>
        </p:txBody>
      </p:sp>
      <p:pic>
        <p:nvPicPr>
          <p:cNvPr id="1026" name="Picture 2" descr="https://www.veritis.com/wp-content/uploads/2019/06/Virtualization-vs-Containerization.jpg">
            <a:extLst>
              <a:ext uri="{FF2B5EF4-FFF2-40B4-BE49-F238E27FC236}">
                <a16:creationId xmlns:a16="http://schemas.microsoft.com/office/drawing/2014/main" id="{A528D32B-4C48-470D-B30E-A1B3B1590E69}"/>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1055688"/>
            <a:ext cx="9144000" cy="303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781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2FC2F157-2CD1-488A-A2B3-0599F52101A1}"/>
              </a:ext>
            </a:extLst>
          </p:cNvPr>
          <p:cNvSpPr/>
          <p:nvPr/>
        </p:nvSpPr>
        <p:spPr>
          <a:xfrm>
            <a:off x="3380182" y="965261"/>
            <a:ext cx="2346120" cy="3421765"/>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200" dirty="0">
              <a:solidFill>
                <a:srgbClr val="000000"/>
              </a:solidFill>
              <a:latin typeface="Arial"/>
            </a:endParaRPr>
          </a:p>
        </p:txBody>
      </p:sp>
      <p:sp>
        <p:nvSpPr>
          <p:cNvPr id="52" name="Rectangle 51">
            <a:extLst>
              <a:ext uri="{FF2B5EF4-FFF2-40B4-BE49-F238E27FC236}">
                <a16:creationId xmlns:a16="http://schemas.microsoft.com/office/drawing/2014/main" id="{E62FC596-91F6-4CB4-829D-EEFC66DBA8D0}"/>
              </a:ext>
            </a:extLst>
          </p:cNvPr>
          <p:cNvSpPr/>
          <p:nvPr/>
        </p:nvSpPr>
        <p:spPr>
          <a:xfrm>
            <a:off x="5932135" y="965262"/>
            <a:ext cx="3052106" cy="3421765"/>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200" dirty="0">
              <a:solidFill>
                <a:srgbClr val="000000"/>
              </a:solidFill>
              <a:latin typeface="Arial"/>
            </a:endParaRPr>
          </a:p>
        </p:txBody>
      </p:sp>
      <p:sp>
        <p:nvSpPr>
          <p:cNvPr id="3" name="Rectangle 2">
            <a:extLst>
              <a:ext uri="{FF2B5EF4-FFF2-40B4-BE49-F238E27FC236}">
                <a16:creationId xmlns:a16="http://schemas.microsoft.com/office/drawing/2014/main" id="{36F4475E-13B7-42AF-9DD4-14D221163226}"/>
              </a:ext>
            </a:extLst>
          </p:cNvPr>
          <p:cNvSpPr/>
          <p:nvPr/>
        </p:nvSpPr>
        <p:spPr>
          <a:xfrm>
            <a:off x="297599" y="965262"/>
            <a:ext cx="2848341" cy="3421765"/>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endParaRPr lang="en-US" sz="1200" dirty="0">
              <a:solidFill>
                <a:srgbClr val="000000"/>
              </a:solidFill>
              <a:latin typeface="Arial"/>
            </a:endParaRPr>
          </a:p>
        </p:txBody>
      </p:sp>
      <p:sp>
        <p:nvSpPr>
          <p:cNvPr id="2" name="Title 1"/>
          <p:cNvSpPr>
            <a:spLocks noGrp="1"/>
          </p:cNvSpPr>
          <p:nvPr>
            <p:ph type="title"/>
          </p:nvPr>
        </p:nvSpPr>
        <p:spPr/>
        <p:txBody>
          <a:bodyPr/>
          <a:lstStyle/>
          <a:p>
            <a:r>
              <a:rPr lang="en-AU" dirty="0"/>
              <a:t>Piper Cloud Native Core Workshop</a:t>
            </a:r>
            <a:endParaRPr lang="en-US" dirty="0"/>
          </a:p>
        </p:txBody>
      </p:sp>
      <p:pic>
        <p:nvPicPr>
          <p:cNvPr id="4" name="Picture 10" descr="Docker Logo PNG Transparent &amp; SVG Vector - Freebie Supply">
            <a:extLst>
              <a:ext uri="{FF2B5EF4-FFF2-40B4-BE49-F238E27FC236}">
                <a16:creationId xmlns:a16="http://schemas.microsoft.com/office/drawing/2014/main" id="{184B25F7-8FD8-493D-B9E0-08AA6A84B18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82668" y="1438697"/>
            <a:ext cx="479382" cy="4026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2629C03B-4634-480A-B25D-E615EF218109}"/>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005342" y="2309282"/>
            <a:ext cx="696845" cy="7146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Unlock All Your Team “Kan” Do With a Kanban Template">
            <a:extLst>
              <a:ext uri="{FF2B5EF4-FFF2-40B4-BE49-F238E27FC236}">
                <a16:creationId xmlns:a16="http://schemas.microsoft.com/office/drawing/2014/main" id="{019F06BB-7769-478D-A94E-CEFE61520FD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93664" y="1575872"/>
            <a:ext cx="1036508" cy="6354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DevNet Certifications – How to get ready for the DevOps Exam ...">
            <a:extLst>
              <a:ext uri="{FF2B5EF4-FFF2-40B4-BE49-F238E27FC236}">
                <a16:creationId xmlns:a16="http://schemas.microsoft.com/office/drawing/2014/main" id="{3B24F5DE-C6F1-4BF2-9DC8-EDDA28CC2272}"/>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06721" y="2436930"/>
            <a:ext cx="1028580" cy="5292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16334F8-5976-4F71-9D6A-05660F11FC09}"/>
              </a:ext>
            </a:extLst>
          </p:cNvPr>
          <p:cNvPicPr>
            <a:picLocks noChangeAspect="1"/>
          </p:cNvPicPr>
          <p:nvPr/>
        </p:nvPicPr>
        <p:blipFill>
          <a:blip r:embed="rId7"/>
          <a:stretch>
            <a:fillRect/>
          </a:stretch>
        </p:blipFill>
        <p:spPr>
          <a:xfrm>
            <a:off x="7585270" y="3289324"/>
            <a:ext cx="1015071" cy="342751"/>
          </a:xfrm>
          <a:prstGeom prst="rect">
            <a:avLst/>
          </a:prstGeom>
        </p:spPr>
      </p:pic>
      <p:pic>
        <p:nvPicPr>
          <p:cNvPr id="2050" name="Picture 2" descr="See the source image">
            <a:extLst>
              <a:ext uri="{FF2B5EF4-FFF2-40B4-BE49-F238E27FC236}">
                <a16:creationId xmlns:a16="http://schemas.microsoft.com/office/drawing/2014/main" id="{8F998DB7-416B-46E0-8D65-AF56E32F4DF4}"/>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34188" y="3214256"/>
            <a:ext cx="1086542" cy="2323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i2.wp.com/cormachogan.com/wp-content/uploads/2019/08/vmware-tanzu-icon_enterprise.png?resize=768%2C213&amp;ssl=1">
            <a:extLst>
              <a:ext uri="{FF2B5EF4-FFF2-40B4-BE49-F238E27FC236}">
                <a16:creationId xmlns:a16="http://schemas.microsoft.com/office/drawing/2014/main" id="{7D5FEBF5-C93C-454A-9105-97B88F8C0A9F}"/>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33330" y="3710369"/>
            <a:ext cx="1306318" cy="36229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45139946-E22E-49C5-BCC6-7BEEA1B08E32}"/>
              </a:ext>
            </a:extLst>
          </p:cNvPr>
          <p:cNvSpPr/>
          <p:nvPr/>
        </p:nvSpPr>
        <p:spPr>
          <a:xfrm>
            <a:off x="664167" y="3889382"/>
            <a:ext cx="4572000" cy="253916"/>
          </a:xfrm>
          <a:prstGeom prst="rect">
            <a:avLst/>
          </a:prstGeom>
        </p:spPr>
        <p:txBody>
          <a:bodyPr>
            <a:spAutoFit/>
          </a:bodyPr>
          <a:lstStyle/>
          <a:p>
            <a:pPr defTabSz="685766"/>
            <a:r>
              <a:rPr lang="en-US" sz="1050" dirty="0">
                <a:solidFill>
                  <a:srgbClr val="28333C"/>
                </a:solidFill>
                <a:latin typeface="Calibri" panose="020F0502020204030204" pitchFamily="34" charset="0"/>
                <a:cs typeface="Calibri" panose="020F0502020204030204" pitchFamily="34" charset="0"/>
              </a:rPr>
              <a:t>Application Service</a:t>
            </a:r>
            <a:endParaRPr lang="en-US" sz="1050" dirty="0">
              <a:solidFill>
                <a:srgbClr val="61717D"/>
              </a:solidFill>
              <a:latin typeface="Calibri" panose="020F0502020204030204" pitchFamily="34" charset="0"/>
              <a:cs typeface="Calibri" panose="020F0502020204030204" pitchFamily="34" charset="0"/>
            </a:endParaRPr>
          </a:p>
        </p:txBody>
      </p:sp>
      <p:pic>
        <p:nvPicPr>
          <p:cNvPr id="30" name="Picture 4" descr="Download Free png Python Transparent PNG - DLPNG.com">
            <a:extLst>
              <a:ext uri="{FF2B5EF4-FFF2-40B4-BE49-F238E27FC236}">
                <a16:creationId xmlns:a16="http://schemas.microsoft.com/office/drawing/2014/main" id="{3833CF7C-7C54-4533-8AD8-E1D305DD6B58}"/>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1755945" y="1631197"/>
            <a:ext cx="696845" cy="47037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descr="Flask Logo Vector (.SVG) Free Download">
            <a:extLst>
              <a:ext uri="{FF2B5EF4-FFF2-40B4-BE49-F238E27FC236}">
                <a16:creationId xmlns:a16="http://schemas.microsoft.com/office/drawing/2014/main" id="{0BEEBE13-C333-4BDE-A4C8-A61B415E1855}"/>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596952" y="1780523"/>
            <a:ext cx="343503" cy="44038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MongoDB Logo transparent PNG - StickPNG">
            <a:extLst>
              <a:ext uri="{FF2B5EF4-FFF2-40B4-BE49-F238E27FC236}">
                <a16:creationId xmlns:a16="http://schemas.microsoft.com/office/drawing/2014/main" id="{24842B95-039D-4C27-A7D7-5221383FEFAF}"/>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2009435" y="2674553"/>
            <a:ext cx="932589" cy="93258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32215A13-E10D-4CA9-8B5D-6F8B35A0F982}"/>
              </a:ext>
            </a:extLst>
          </p:cNvPr>
          <p:cNvSpPr txBox="1"/>
          <p:nvPr/>
        </p:nvSpPr>
        <p:spPr>
          <a:xfrm>
            <a:off x="2477504" y="3689600"/>
            <a:ext cx="649869" cy="323165"/>
          </a:xfrm>
          <a:prstGeom prst="rect">
            <a:avLst/>
          </a:prstGeom>
          <a:noFill/>
        </p:spPr>
        <p:txBody>
          <a:bodyPr wrap="square" lIns="0" tIns="0" rIns="0" bIns="0" rtlCol="0">
            <a:spAutoFit/>
          </a:bodyPr>
          <a:lstStyle/>
          <a:p>
            <a:pPr algn="ctr" defTabSz="685766">
              <a:defRPr/>
            </a:pPr>
            <a:r>
              <a:rPr lang="en-AU" sz="1050" dirty="0">
                <a:solidFill>
                  <a:srgbClr val="444444"/>
                </a:solidFill>
                <a:latin typeface="Avo" panose="03000500030000020004" pitchFamily="66" charset="0"/>
              </a:rPr>
              <a:t>Object Storage</a:t>
            </a:r>
          </a:p>
        </p:txBody>
      </p:sp>
      <p:pic>
        <p:nvPicPr>
          <p:cNvPr id="38" name="Picture 4" descr="https://i2.wp.com/cormachogan.com/wp-content/uploads/2019/08/vmware-tanzu-icon_enterprise.png?resize=768%2C213&amp;ssl=1">
            <a:extLst>
              <a:ext uri="{FF2B5EF4-FFF2-40B4-BE49-F238E27FC236}">
                <a16:creationId xmlns:a16="http://schemas.microsoft.com/office/drawing/2014/main" id="{FC666A73-AA30-4434-A28C-29475E80ED58}"/>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841360" y="2554472"/>
            <a:ext cx="1459154" cy="40468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See the source image">
            <a:extLst>
              <a:ext uri="{FF2B5EF4-FFF2-40B4-BE49-F238E27FC236}">
                <a16:creationId xmlns:a16="http://schemas.microsoft.com/office/drawing/2014/main" id="{4FB21523-3E16-4E2B-8669-5D1F95152F9A}"/>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4813484" y="1399806"/>
            <a:ext cx="532083" cy="46694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8" descr="https://blogs.missouristate.edu/cio/files/2016/06/ansible-logo.png">
            <a:extLst>
              <a:ext uri="{FF2B5EF4-FFF2-40B4-BE49-F238E27FC236}">
                <a16:creationId xmlns:a16="http://schemas.microsoft.com/office/drawing/2014/main" id="{0BD77059-96C9-44C8-A401-F9ABAFE4AE22}"/>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6446894" y="3023456"/>
            <a:ext cx="771175" cy="610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2" descr="Twitter REST API | Randock.com">
            <a:extLst>
              <a:ext uri="{FF2B5EF4-FFF2-40B4-BE49-F238E27FC236}">
                <a16:creationId xmlns:a16="http://schemas.microsoft.com/office/drawing/2014/main" id="{E3A08F9A-7B14-41D1-86CF-F9FAD6FD012A}"/>
              </a:ext>
            </a:extLst>
          </p:cNvPr>
          <p:cNvPicPr>
            <a:picLocks noChangeAspect="1" noChangeArrowheads="1"/>
          </p:cNvPicPr>
          <p:nvPr/>
        </p:nvPicPr>
        <p:blipFill rotWithShape="1">
          <a:blip r:embed="rId15" cstate="email">
            <a:extLst>
              <a:ext uri="{28A0092B-C50C-407E-A947-70E740481C1C}">
                <a14:useLocalDpi xmlns:a14="http://schemas.microsoft.com/office/drawing/2010/main" val="0"/>
              </a:ext>
            </a:extLst>
          </a:blip>
          <a:srcRect t="35704" b="35947"/>
          <a:stretch/>
        </p:blipFill>
        <p:spPr bwMode="auto">
          <a:xfrm>
            <a:off x="5998954" y="1523261"/>
            <a:ext cx="1537604" cy="435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0DB56A82-366D-4803-AF87-9C53FDA4D074}"/>
              </a:ext>
            </a:extLst>
          </p:cNvPr>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6295287" y="2248451"/>
            <a:ext cx="819123" cy="4188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e the source image">
            <a:extLst>
              <a:ext uri="{FF2B5EF4-FFF2-40B4-BE49-F238E27FC236}">
                <a16:creationId xmlns:a16="http://schemas.microsoft.com/office/drawing/2014/main" id="{66439884-5F92-413F-AB8A-6FB2E0B4ADEF}"/>
              </a:ext>
            </a:extLst>
          </p:cNvPr>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7820857" y="1818887"/>
            <a:ext cx="974377" cy="3468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https://www.penguinpunk.net/blog/wp-content/uploads/2016/10/ECS_001.png">
            <a:extLst>
              <a:ext uri="{FF2B5EF4-FFF2-40B4-BE49-F238E27FC236}">
                <a16:creationId xmlns:a16="http://schemas.microsoft.com/office/drawing/2014/main" id="{CCDE570C-DCFC-47F8-8D9D-3DC5AB7FC1B3}"/>
              </a:ext>
            </a:extLst>
          </p:cNvPr>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2014417" y="3600430"/>
            <a:ext cx="516644" cy="516644"/>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72C59738-D6A2-4C68-9C52-08614EE9DCF4}"/>
              </a:ext>
            </a:extLst>
          </p:cNvPr>
          <p:cNvSpPr/>
          <p:nvPr/>
        </p:nvSpPr>
        <p:spPr>
          <a:xfrm>
            <a:off x="297601" y="955619"/>
            <a:ext cx="2852894" cy="369332"/>
          </a:xfrm>
          <a:prstGeom prst="rect">
            <a:avLst/>
          </a:prstGeom>
          <a:solidFill>
            <a:schemeClr val="bg1"/>
          </a:solidFill>
        </p:spPr>
        <p:txBody>
          <a:bodyPr wrap="square">
            <a:spAutoFit/>
          </a:bodyPr>
          <a:lstStyle/>
          <a:p>
            <a:pPr algn="ctr" defTabSz="685766">
              <a:defRPr/>
            </a:pPr>
            <a:r>
              <a:rPr lang="en-US" sz="1800" kern="0" dirty="0">
                <a:solidFill>
                  <a:srgbClr val="FFFFFF"/>
                </a:solidFill>
                <a:latin typeface="Arial"/>
                <a:ea typeface="Meta Pro Light" charset="0"/>
                <a:cs typeface="Meta Pro Light" charset="0"/>
              </a:rPr>
              <a:t>Cloud Native App Dev</a:t>
            </a:r>
          </a:p>
        </p:txBody>
      </p:sp>
      <p:sp>
        <p:nvSpPr>
          <p:cNvPr id="49" name="Rectangle 48">
            <a:extLst>
              <a:ext uri="{FF2B5EF4-FFF2-40B4-BE49-F238E27FC236}">
                <a16:creationId xmlns:a16="http://schemas.microsoft.com/office/drawing/2014/main" id="{C1919DFC-2075-4292-9567-FC5E968037C8}"/>
              </a:ext>
            </a:extLst>
          </p:cNvPr>
          <p:cNvSpPr/>
          <p:nvPr/>
        </p:nvSpPr>
        <p:spPr>
          <a:xfrm>
            <a:off x="3377524" y="955619"/>
            <a:ext cx="2346120" cy="369332"/>
          </a:xfrm>
          <a:prstGeom prst="rect">
            <a:avLst/>
          </a:prstGeom>
          <a:solidFill>
            <a:schemeClr val="bg1"/>
          </a:solidFill>
        </p:spPr>
        <p:txBody>
          <a:bodyPr wrap="square">
            <a:spAutoFit/>
          </a:bodyPr>
          <a:lstStyle/>
          <a:p>
            <a:pPr algn="ctr" defTabSz="685766"/>
            <a:r>
              <a:rPr lang="en-US" sz="1800" kern="0" dirty="0">
                <a:solidFill>
                  <a:srgbClr val="FFFFFF"/>
                </a:solidFill>
                <a:latin typeface="Arial"/>
              </a:rPr>
              <a:t>Containers &amp; PaaS</a:t>
            </a:r>
          </a:p>
        </p:txBody>
      </p:sp>
      <p:sp>
        <p:nvSpPr>
          <p:cNvPr id="50" name="Rectangle 49">
            <a:extLst>
              <a:ext uri="{FF2B5EF4-FFF2-40B4-BE49-F238E27FC236}">
                <a16:creationId xmlns:a16="http://schemas.microsoft.com/office/drawing/2014/main" id="{C3681B01-C4E6-47CD-8AF5-A5327258FA4D}"/>
              </a:ext>
            </a:extLst>
          </p:cNvPr>
          <p:cNvSpPr/>
          <p:nvPr/>
        </p:nvSpPr>
        <p:spPr>
          <a:xfrm>
            <a:off x="5938100" y="965261"/>
            <a:ext cx="3052107" cy="369332"/>
          </a:xfrm>
          <a:prstGeom prst="rect">
            <a:avLst/>
          </a:prstGeom>
          <a:solidFill>
            <a:schemeClr val="bg1"/>
          </a:solidFill>
        </p:spPr>
        <p:txBody>
          <a:bodyPr wrap="square">
            <a:spAutoFit/>
          </a:bodyPr>
          <a:lstStyle/>
          <a:p>
            <a:pPr algn="ctr" defTabSz="685766"/>
            <a:r>
              <a:rPr lang="en-US" sz="1800" kern="0" dirty="0">
                <a:solidFill>
                  <a:srgbClr val="FFFFFF"/>
                </a:solidFill>
                <a:latin typeface="Arial"/>
              </a:rPr>
              <a:t>Infrastructure Automation</a:t>
            </a:r>
          </a:p>
        </p:txBody>
      </p:sp>
      <p:pic>
        <p:nvPicPr>
          <p:cNvPr id="5" name="Picture 4">
            <a:extLst>
              <a:ext uri="{FF2B5EF4-FFF2-40B4-BE49-F238E27FC236}">
                <a16:creationId xmlns:a16="http://schemas.microsoft.com/office/drawing/2014/main" id="{FBC92250-1E6D-442B-84E1-F26546499922}"/>
              </a:ext>
            </a:extLst>
          </p:cNvPr>
          <p:cNvPicPr>
            <a:picLocks noChangeAspect="1"/>
          </p:cNvPicPr>
          <p:nvPr/>
        </p:nvPicPr>
        <p:blipFill rotWithShape="1">
          <a:blip r:embed="rId19"/>
          <a:srcRect t="58129"/>
          <a:stretch/>
        </p:blipFill>
        <p:spPr>
          <a:xfrm>
            <a:off x="3573897" y="2903839"/>
            <a:ext cx="2123975" cy="355039"/>
          </a:xfrm>
          <a:prstGeom prst="rect">
            <a:avLst/>
          </a:prstGeom>
        </p:spPr>
      </p:pic>
      <p:pic>
        <p:nvPicPr>
          <p:cNvPr id="9" name="Picture 8">
            <a:extLst>
              <a:ext uri="{FF2B5EF4-FFF2-40B4-BE49-F238E27FC236}">
                <a16:creationId xmlns:a16="http://schemas.microsoft.com/office/drawing/2014/main" id="{3A2309B9-5728-4BC0-887D-829EB7A3E65E}"/>
              </a:ext>
            </a:extLst>
          </p:cNvPr>
          <p:cNvPicPr>
            <a:picLocks noChangeAspect="1"/>
          </p:cNvPicPr>
          <p:nvPr/>
        </p:nvPicPr>
        <p:blipFill>
          <a:blip r:embed="rId20"/>
          <a:stretch>
            <a:fillRect/>
          </a:stretch>
        </p:blipFill>
        <p:spPr>
          <a:xfrm>
            <a:off x="7422079" y="2769816"/>
            <a:ext cx="1424322" cy="312949"/>
          </a:xfrm>
          <a:prstGeom prst="rect">
            <a:avLst/>
          </a:prstGeom>
        </p:spPr>
      </p:pic>
      <p:grpSp>
        <p:nvGrpSpPr>
          <p:cNvPr id="44" name="Group 43">
            <a:extLst>
              <a:ext uri="{FF2B5EF4-FFF2-40B4-BE49-F238E27FC236}">
                <a16:creationId xmlns:a16="http://schemas.microsoft.com/office/drawing/2014/main" id="{8CE1CA57-325C-477E-8621-03FF16136130}"/>
              </a:ext>
            </a:extLst>
          </p:cNvPr>
          <p:cNvGrpSpPr/>
          <p:nvPr/>
        </p:nvGrpSpPr>
        <p:grpSpPr>
          <a:xfrm>
            <a:off x="3863950" y="3302621"/>
            <a:ext cx="1461728" cy="772676"/>
            <a:chOff x="1979823" y="2976347"/>
            <a:chExt cx="1705972" cy="957828"/>
          </a:xfrm>
        </p:grpSpPr>
        <p:sp>
          <p:nvSpPr>
            <p:cNvPr id="45" name="TextBox 44">
              <a:extLst>
                <a:ext uri="{FF2B5EF4-FFF2-40B4-BE49-F238E27FC236}">
                  <a16:creationId xmlns:a16="http://schemas.microsoft.com/office/drawing/2014/main" id="{46CF7675-E198-4AED-9C26-971DEE065347}"/>
                </a:ext>
              </a:extLst>
            </p:cNvPr>
            <p:cNvSpPr txBox="1"/>
            <p:nvPr/>
          </p:nvSpPr>
          <p:spPr>
            <a:xfrm>
              <a:off x="1979823" y="3514495"/>
              <a:ext cx="1705972" cy="419680"/>
            </a:xfrm>
            <a:prstGeom prst="rect">
              <a:avLst/>
            </a:prstGeom>
            <a:noFill/>
          </p:spPr>
          <p:txBody>
            <a:bodyPr wrap="square" rtlCol="0">
              <a:spAutoFit/>
            </a:bodyPr>
            <a:lstStyle/>
            <a:p>
              <a:pPr algn="ctr" defTabSz="1218469">
                <a:defRPr/>
              </a:pPr>
              <a:r>
                <a:rPr lang="en-US" sz="800" kern="0" dirty="0" err="1">
                  <a:solidFill>
                    <a:srgbClr val="444444"/>
                  </a:solidFill>
                  <a:latin typeface="Arial Black" panose="020B0A04020102020204" pitchFamily="34" charset="0"/>
                </a:rPr>
                <a:t>Tanzu</a:t>
              </a:r>
              <a:r>
                <a:rPr lang="en-US" sz="800" kern="0" dirty="0">
                  <a:solidFill>
                    <a:srgbClr val="444444"/>
                  </a:solidFill>
                  <a:latin typeface="Arial Black" panose="020B0A04020102020204" pitchFamily="34" charset="0"/>
                </a:rPr>
                <a:t> Architecture 4 </a:t>
              </a:r>
              <a:r>
                <a:rPr lang="en-US" sz="800" kern="0" dirty="0" err="1">
                  <a:solidFill>
                    <a:srgbClr val="444444"/>
                  </a:solidFill>
                  <a:latin typeface="Arial Black" panose="020B0A04020102020204" pitchFamily="34" charset="0"/>
                </a:rPr>
                <a:t>VxRail</a:t>
              </a:r>
              <a:endParaRPr lang="en-US" sz="800" kern="0" dirty="0">
                <a:solidFill>
                  <a:srgbClr val="444444"/>
                </a:solidFill>
                <a:latin typeface="Arial Black" panose="020B0A04020102020204" pitchFamily="34" charset="0"/>
              </a:endParaRPr>
            </a:p>
          </p:txBody>
        </p:sp>
        <p:pic>
          <p:nvPicPr>
            <p:cNvPr id="46" name="Picture 45">
              <a:extLst>
                <a:ext uri="{FF2B5EF4-FFF2-40B4-BE49-F238E27FC236}">
                  <a16:creationId xmlns:a16="http://schemas.microsoft.com/office/drawing/2014/main" id="{FBDA2FAD-D0A4-43DC-8E87-F7936B6CC2AB}"/>
                </a:ext>
              </a:extLst>
            </p:cNvPr>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2043852" y="2976347"/>
              <a:ext cx="1522180" cy="291281"/>
            </a:xfrm>
            <a:prstGeom prst="rect">
              <a:avLst/>
            </a:prstGeom>
          </p:spPr>
        </p:pic>
        <p:pic>
          <p:nvPicPr>
            <p:cNvPr id="51" name="Picture 50">
              <a:extLst>
                <a:ext uri="{FF2B5EF4-FFF2-40B4-BE49-F238E27FC236}">
                  <a16:creationId xmlns:a16="http://schemas.microsoft.com/office/drawing/2014/main" id="{39A084BE-2DA1-4F49-ADC8-434913248BA1}"/>
                </a:ext>
              </a:extLst>
            </p:cNvPr>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2043852" y="3242488"/>
              <a:ext cx="1522180" cy="291281"/>
            </a:xfrm>
            <a:prstGeom prst="rect">
              <a:avLst/>
            </a:prstGeom>
          </p:spPr>
        </p:pic>
      </p:grpSp>
      <p:pic>
        <p:nvPicPr>
          <p:cNvPr id="8" name="Picture 7">
            <a:extLst>
              <a:ext uri="{FF2B5EF4-FFF2-40B4-BE49-F238E27FC236}">
                <a16:creationId xmlns:a16="http://schemas.microsoft.com/office/drawing/2014/main" id="{8E2658A1-DF6E-4E82-9F0E-9ECB5911F568}"/>
              </a:ext>
            </a:extLst>
          </p:cNvPr>
          <p:cNvPicPr>
            <a:picLocks noChangeAspect="1"/>
          </p:cNvPicPr>
          <p:nvPr/>
        </p:nvPicPr>
        <p:blipFill>
          <a:blip r:embed="rId22"/>
          <a:stretch>
            <a:fillRect/>
          </a:stretch>
        </p:blipFill>
        <p:spPr>
          <a:xfrm>
            <a:off x="3918812" y="2005667"/>
            <a:ext cx="1122715" cy="450787"/>
          </a:xfrm>
          <a:prstGeom prst="rect">
            <a:avLst/>
          </a:prstGeom>
        </p:spPr>
      </p:pic>
      <p:sp>
        <p:nvSpPr>
          <p:cNvPr id="10" name="Rectangle 9">
            <a:extLst>
              <a:ext uri="{FF2B5EF4-FFF2-40B4-BE49-F238E27FC236}">
                <a16:creationId xmlns:a16="http://schemas.microsoft.com/office/drawing/2014/main" id="{2835A9CE-CFBF-4746-B512-2D6F6FD785BE}"/>
              </a:ext>
            </a:extLst>
          </p:cNvPr>
          <p:cNvSpPr/>
          <p:nvPr/>
        </p:nvSpPr>
        <p:spPr>
          <a:xfrm>
            <a:off x="170121" y="815163"/>
            <a:ext cx="5639826" cy="37426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solidFill>
            </a:endParaRPr>
          </a:p>
        </p:txBody>
      </p:sp>
    </p:spTree>
    <p:extLst>
      <p:ext uri="{BB962C8B-B14F-4D97-AF65-F5344CB8AC3E}">
        <p14:creationId xmlns:p14="http://schemas.microsoft.com/office/powerpoint/2010/main" val="42218005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CFB-B4C5-46C8-A62C-75C8CBE80397}"/>
              </a:ext>
            </a:extLst>
          </p:cNvPr>
          <p:cNvSpPr>
            <a:spLocks noGrp="1"/>
          </p:cNvSpPr>
          <p:nvPr>
            <p:ph type="title"/>
          </p:nvPr>
        </p:nvSpPr>
        <p:spPr/>
        <p:txBody>
          <a:bodyPr/>
          <a:lstStyle/>
          <a:p>
            <a:r>
              <a:rPr lang="en-US" sz="2800">
                <a:solidFill>
                  <a:schemeClr val="bg1"/>
                </a:solidFill>
                <a:ea typeface="+mj-ea"/>
                <a:cs typeface="+mj-cs"/>
              </a:rPr>
              <a:t>From desktop development to production</a:t>
            </a:r>
          </a:p>
        </p:txBody>
      </p:sp>
      <p:pic>
        <p:nvPicPr>
          <p:cNvPr id="4" name="Picture 2" descr="Kubernetes">
            <a:extLst>
              <a:ext uri="{FF2B5EF4-FFF2-40B4-BE49-F238E27FC236}">
                <a16:creationId xmlns:a16="http://schemas.microsoft.com/office/drawing/2014/main" id="{029710FF-DEA8-42F8-9FD3-2953A4223475}"/>
              </a:ext>
            </a:extLst>
          </p:cNvPr>
          <p:cNvPicPr>
            <a:picLocks noGrp="1" noChangeAspect="1" noChangeArrowheads="1"/>
          </p:cNvPicPr>
          <p:nvPr>
            <p:ph sz="quarter" idx="4294967295"/>
          </p:nvPr>
        </p:nvPicPr>
        <p:blipFill>
          <a:blip r:embed="rId2" cstate="email">
            <a:extLst>
              <a:ext uri="{28A0092B-C50C-407E-A947-70E740481C1C}">
                <a14:useLocalDpi xmlns:a14="http://schemas.microsoft.com/office/drawing/2010/main" val="0"/>
              </a:ext>
            </a:extLst>
          </a:blip>
          <a:srcRect/>
          <a:stretch>
            <a:fillRect/>
          </a:stretch>
        </p:blipFill>
        <p:spPr bwMode="auto">
          <a:xfrm>
            <a:off x="592137" y="1233199"/>
            <a:ext cx="795972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854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6CA41-BF08-42FA-AD41-6B352C54291B}"/>
              </a:ext>
            </a:extLst>
          </p:cNvPr>
          <p:cNvSpPr>
            <a:spLocks noGrp="1"/>
          </p:cNvSpPr>
          <p:nvPr>
            <p:ph type="title"/>
          </p:nvPr>
        </p:nvSpPr>
        <p:spPr/>
        <p:txBody>
          <a:bodyPr/>
          <a:lstStyle/>
          <a:p>
            <a:r>
              <a:rPr lang="en-US" sz="2800">
                <a:solidFill>
                  <a:schemeClr val="bg1"/>
                </a:solidFill>
                <a:ea typeface="+mj-ea"/>
                <a:cs typeface="+mj-cs"/>
              </a:rPr>
              <a:t>Clusters</a:t>
            </a:r>
          </a:p>
        </p:txBody>
      </p:sp>
      <p:pic>
        <p:nvPicPr>
          <p:cNvPr id="4098" name="Picture 2" descr="Kubernetes">
            <a:extLst>
              <a:ext uri="{FF2B5EF4-FFF2-40B4-BE49-F238E27FC236}">
                <a16:creationId xmlns:a16="http://schemas.microsoft.com/office/drawing/2014/main" id="{1767A6CD-96D8-400B-BB85-3FEFEF6BFDE3}"/>
              </a:ext>
            </a:extLst>
          </p:cNvPr>
          <p:cNvPicPr>
            <a:picLocks noGrp="1" noChangeAspect="1" noChangeArrowheads="1"/>
          </p:cNvPicPr>
          <p:nvPr>
            <p:ph sz="quarter" idx="4294967295"/>
          </p:nvPr>
        </p:nvPicPr>
        <p:blipFill>
          <a:blip r:embed="rId2" cstate="email">
            <a:extLst>
              <a:ext uri="{28A0092B-C50C-407E-A947-70E740481C1C}">
                <a14:useLocalDpi xmlns:a14="http://schemas.microsoft.com/office/drawing/2010/main" val="0"/>
              </a:ext>
            </a:extLst>
          </a:blip>
          <a:srcRect/>
          <a:stretch>
            <a:fillRect/>
          </a:stretch>
        </p:blipFill>
        <p:spPr bwMode="auto">
          <a:xfrm>
            <a:off x="1295400" y="699525"/>
            <a:ext cx="6553200" cy="399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3698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19B0C-AEB3-4C24-B287-CD3C285320D1}"/>
              </a:ext>
            </a:extLst>
          </p:cNvPr>
          <p:cNvSpPr>
            <a:spLocks noGrp="1"/>
          </p:cNvSpPr>
          <p:nvPr>
            <p:ph type="title"/>
          </p:nvPr>
        </p:nvSpPr>
        <p:spPr/>
        <p:txBody>
          <a:bodyPr/>
          <a:lstStyle/>
          <a:p>
            <a:r>
              <a:rPr lang="en-US"/>
              <a:t>Processes</a:t>
            </a:r>
            <a:endParaRPr lang="en-US" sz="2800">
              <a:solidFill>
                <a:schemeClr val="bg1"/>
              </a:solidFill>
              <a:ea typeface="+mj-ea"/>
              <a:cs typeface="+mj-cs"/>
            </a:endParaRPr>
          </a:p>
        </p:txBody>
      </p:sp>
      <p:pic>
        <p:nvPicPr>
          <p:cNvPr id="5122" name="Picture 2" descr="Kubernetes">
            <a:extLst>
              <a:ext uri="{FF2B5EF4-FFF2-40B4-BE49-F238E27FC236}">
                <a16:creationId xmlns:a16="http://schemas.microsoft.com/office/drawing/2014/main" id="{FAC491FC-07FD-43AB-BBC9-8435961EE237}"/>
              </a:ext>
            </a:extLst>
          </p:cNvPr>
          <p:cNvPicPr>
            <a:picLocks noGrp="1" noChangeAspect="1" noChangeArrowheads="1"/>
          </p:cNvPicPr>
          <p:nvPr>
            <p:ph sz="quarter" idx="4294967295"/>
          </p:nvPr>
        </p:nvPicPr>
        <p:blipFill>
          <a:blip r:embed="rId3" cstate="email">
            <a:extLst>
              <a:ext uri="{28A0092B-C50C-407E-A947-70E740481C1C}">
                <a14:useLocalDpi xmlns:a14="http://schemas.microsoft.com/office/drawing/2010/main" val="0"/>
              </a:ext>
            </a:extLst>
          </a:blip>
          <a:srcRect/>
          <a:stretch>
            <a:fillRect/>
          </a:stretch>
        </p:blipFill>
        <p:spPr bwMode="auto">
          <a:xfrm>
            <a:off x="1125537" y="936625"/>
            <a:ext cx="6892925" cy="32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8515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4347-F178-48F6-8DAB-815F56940AC8}"/>
              </a:ext>
            </a:extLst>
          </p:cNvPr>
          <p:cNvSpPr>
            <a:spLocks noGrp="1"/>
          </p:cNvSpPr>
          <p:nvPr>
            <p:ph type="title"/>
          </p:nvPr>
        </p:nvSpPr>
        <p:spPr/>
        <p:txBody>
          <a:bodyPr/>
          <a:lstStyle/>
          <a:p>
            <a:r>
              <a:rPr lang="en-US"/>
              <a:t>Resources</a:t>
            </a:r>
          </a:p>
        </p:txBody>
      </p:sp>
      <p:pic>
        <p:nvPicPr>
          <p:cNvPr id="8194" name="Picture 2" descr="Kubernetes">
            <a:extLst>
              <a:ext uri="{FF2B5EF4-FFF2-40B4-BE49-F238E27FC236}">
                <a16:creationId xmlns:a16="http://schemas.microsoft.com/office/drawing/2014/main" id="{15D7309B-5C3D-4C0B-B354-8F7E48CD5082}"/>
              </a:ext>
            </a:extLst>
          </p:cNvPr>
          <p:cNvPicPr>
            <a:picLocks noGrp="1" noChangeAspect="1" noChangeArrowheads="1"/>
          </p:cNvPicPr>
          <p:nvPr>
            <p:ph sz="quarter" idx="4294967295"/>
          </p:nvPr>
        </p:nvPicPr>
        <p:blipFill>
          <a:blip r:embed="rId2" cstate="email">
            <a:extLst>
              <a:ext uri="{28A0092B-C50C-407E-A947-70E740481C1C}">
                <a14:useLocalDpi xmlns:a14="http://schemas.microsoft.com/office/drawing/2010/main" val="0"/>
              </a:ext>
            </a:extLst>
          </a:blip>
          <a:srcRect/>
          <a:stretch>
            <a:fillRect/>
          </a:stretch>
        </p:blipFill>
        <p:spPr bwMode="auto">
          <a:xfrm>
            <a:off x="1649412" y="713581"/>
            <a:ext cx="5845175" cy="3716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2841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1ED8F-1830-47D6-8CD1-1DCD9CC14826}"/>
              </a:ext>
            </a:extLst>
          </p:cNvPr>
          <p:cNvSpPr>
            <a:spLocks noGrp="1"/>
          </p:cNvSpPr>
          <p:nvPr>
            <p:ph type="title"/>
          </p:nvPr>
        </p:nvSpPr>
        <p:spPr/>
        <p:txBody>
          <a:bodyPr/>
          <a:lstStyle/>
          <a:p>
            <a:r>
              <a:rPr lang="en-US"/>
              <a:t>Deployments</a:t>
            </a:r>
          </a:p>
        </p:txBody>
      </p:sp>
      <p:pic>
        <p:nvPicPr>
          <p:cNvPr id="10242" name="Picture 2" descr="Kubernetes">
            <a:extLst>
              <a:ext uri="{FF2B5EF4-FFF2-40B4-BE49-F238E27FC236}">
                <a16:creationId xmlns:a16="http://schemas.microsoft.com/office/drawing/2014/main" id="{19A1CEB0-DAFB-4D96-822A-2CFC078F4476}"/>
              </a:ext>
            </a:extLst>
          </p:cNvPr>
          <p:cNvPicPr>
            <a:picLocks noGrp="1" noChangeAspect="1" noChangeArrowheads="1"/>
          </p:cNvPicPr>
          <p:nvPr>
            <p:ph sz="quarter" idx="4294967295"/>
          </p:nvPr>
        </p:nvPicPr>
        <p:blipFill>
          <a:blip r:embed="rId2" cstate="email">
            <a:extLst>
              <a:ext uri="{28A0092B-C50C-407E-A947-70E740481C1C}">
                <a14:useLocalDpi xmlns:a14="http://schemas.microsoft.com/office/drawing/2010/main" val="0"/>
              </a:ext>
            </a:extLst>
          </a:blip>
          <a:srcRect/>
          <a:stretch>
            <a:fillRect/>
          </a:stretch>
        </p:blipFill>
        <p:spPr bwMode="auto">
          <a:xfrm>
            <a:off x="1249362" y="800100"/>
            <a:ext cx="6645275"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762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DB65-50A3-43DB-AD8C-9538DCB97022}"/>
              </a:ext>
            </a:extLst>
          </p:cNvPr>
          <p:cNvSpPr>
            <a:spLocks noGrp="1"/>
          </p:cNvSpPr>
          <p:nvPr>
            <p:ph type="title"/>
          </p:nvPr>
        </p:nvSpPr>
        <p:spPr/>
        <p:txBody>
          <a:bodyPr/>
          <a:lstStyle/>
          <a:p>
            <a:r>
              <a:rPr lang="en-US"/>
              <a:t>Load Balancing</a:t>
            </a:r>
          </a:p>
        </p:txBody>
      </p:sp>
      <p:pic>
        <p:nvPicPr>
          <p:cNvPr id="11266" name="Picture 2" descr="Kubernetes">
            <a:extLst>
              <a:ext uri="{FF2B5EF4-FFF2-40B4-BE49-F238E27FC236}">
                <a16:creationId xmlns:a16="http://schemas.microsoft.com/office/drawing/2014/main" id="{1C140B5A-3946-43C1-9429-6C73A986282C}"/>
              </a:ext>
            </a:extLst>
          </p:cNvPr>
          <p:cNvPicPr>
            <a:picLocks noGrp="1" noChangeAspect="1" noChangeArrowheads="1"/>
          </p:cNvPicPr>
          <p:nvPr>
            <p:ph sz="quarter" idx="4294967295"/>
          </p:nvPr>
        </p:nvPicPr>
        <p:blipFill>
          <a:blip r:embed="rId2" cstate="email">
            <a:extLst>
              <a:ext uri="{28A0092B-C50C-407E-A947-70E740481C1C}">
                <a14:useLocalDpi xmlns:a14="http://schemas.microsoft.com/office/drawing/2010/main" val="0"/>
              </a:ext>
            </a:extLst>
          </a:blip>
          <a:srcRect/>
          <a:stretch>
            <a:fillRect/>
          </a:stretch>
        </p:blipFill>
        <p:spPr bwMode="auto">
          <a:xfrm>
            <a:off x="592137" y="1060450"/>
            <a:ext cx="7959725"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9998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5BB4-353A-4FEC-87F9-3407B218DB20}"/>
              </a:ext>
            </a:extLst>
          </p:cNvPr>
          <p:cNvSpPr>
            <a:spLocks noGrp="1"/>
          </p:cNvSpPr>
          <p:nvPr>
            <p:ph type="title"/>
          </p:nvPr>
        </p:nvSpPr>
        <p:spPr/>
        <p:txBody>
          <a:bodyPr/>
          <a:lstStyle/>
          <a:p>
            <a:r>
              <a:rPr lang="en-US"/>
              <a:t>External Access</a:t>
            </a:r>
          </a:p>
        </p:txBody>
      </p:sp>
      <p:pic>
        <p:nvPicPr>
          <p:cNvPr id="12290" name="Picture 2" descr="Kubernetes">
            <a:extLst>
              <a:ext uri="{FF2B5EF4-FFF2-40B4-BE49-F238E27FC236}">
                <a16:creationId xmlns:a16="http://schemas.microsoft.com/office/drawing/2014/main" id="{1BB9A15B-D5C7-4C13-AA53-B84428BB5E77}"/>
              </a:ext>
            </a:extLst>
          </p:cNvPr>
          <p:cNvPicPr>
            <a:picLocks noGrp="1" noChangeAspect="1" noChangeArrowheads="1"/>
          </p:cNvPicPr>
          <p:nvPr>
            <p:ph sz="quarter" idx="4294967295"/>
          </p:nvPr>
        </p:nvPicPr>
        <p:blipFill>
          <a:blip r:embed="rId2" cstate="email">
            <a:extLst>
              <a:ext uri="{28A0092B-C50C-407E-A947-70E740481C1C}">
                <a14:useLocalDpi xmlns:a14="http://schemas.microsoft.com/office/drawing/2010/main" val="0"/>
              </a:ext>
            </a:extLst>
          </a:blip>
          <a:srcRect/>
          <a:stretch>
            <a:fillRect/>
          </a:stretch>
        </p:blipFill>
        <p:spPr bwMode="auto">
          <a:xfrm>
            <a:off x="973137" y="803709"/>
            <a:ext cx="7197725" cy="3738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3881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7CDCD-25AD-4511-A21B-F387FC6026CD}"/>
              </a:ext>
            </a:extLst>
          </p:cNvPr>
          <p:cNvSpPr>
            <a:spLocks noGrp="1"/>
          </p:cNvSpPr>
          <p:nvPr>
            <p:ph type="title"/>
          </p:nvPr>
        </p:nvSpPr>
        <p:spPr/>
        <p:txBody>
          <a:bodyPr/>
          <a:lstStyle/>
          <a:p>
            <a:r>
              <a:rPr lang="en-US"/>
              <a:t>Management</a:t>
            </a:r>
          </a:p>
        </p:txBody>
      </p:sp>
      <p:pic>
        <p:nvPicPr>
          <p:cNvPr id="9218" name="Picture 2" descr="Kubernetes">
            <a:extLst>
              <a:ext uri="{FF2B5EF4-FFF2-40B4-BE49-F238E27FC236}">
                <a16:creationId xmlns:a16="http://schemas.microsoft.com/office/drawing/2014/main" id="{BB5E37B9-5D92-4863-A1EE-B490023D2018}"/>
              </a:ext>
            </a:extLst>
          </p:cNvPr>
          <p:cNvPicPr>
            <a:picLocks noGrp="1" noChangeAspect="1" noChangeArrowheads="1"/>
          </p:cNvPicPr>
          <p:nvPr>
            <p:ph sz="quarter" idx="4294967295"/>
          </p:nvPr>
        </p:nvPicPr>
        <p:blipFill>
          <a:blip r:embed="rId2" cstate="email">
            <a:extLst>
              <a:ext uri="{28A0092B-C50C-407E-A947-70E740481C1C}">
                <a14:useLocalDpi xmlns:a14="http://schemas.microsoft.com/office/drawing/2010/main" val="0"/>
              </a:ext>
            </a:extLst>
          </a:blip>
          <a:srcRect/>
          <a:stretch>
            <a:fillRect/>
          </a:stretch>
        </p:blipFill>
        <p:spPr bwMode="auto">
          <a:xfrm>
            <a:off x="1170194" y="1483736"/>
            <a:ext cx="7140575" cy="32702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Kubernetes">
            <a:extLst>
              <a:ext uri="{FF2B5EF4-FFF2-40B4-BE49-F238E27FC236}">
                <a16:creationId xmlns:a16="http://schemas.microsoft.com/office/drawing/2014/main" id="{663DE38E-1B7D-44E9-92A6-8C014E47AF0F}"/>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4960557" y="590673"/>
            <a:ext cx="3350212" cy="83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0100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57124C-4666-477C-94C9-6B6ADF2A3C58}"/>
              </a:ext>
            </a:extLst>
          </p:cNvPr>
          <p:cNvSpPr>
            <a:spLocks noGrp="1"/>
          </p:cNvSpPr>
          <p:nvPr>
            <p:ph type="title"/>
          </p:nvPr>
        </p:nvSpPr>
        <p:spPr/>
        <p:txBody>
          <a:bodyPr/>
          <a:lstStyle/>
          <a:p>
            <a:r>
              <a:rPr lang="en-AU"/>
              <a:t>Side by side comparison</a:t>
            </a:r>
          </a:p>
        </p:txBody>
      </p:sp>
      <p:pic>
        <p:nvPicPr>
          <p:cNvPr id="5" name="Picture 2" descr="Kubernetes">
            <a:extLst>
              <a:ext uri="{FF2B5EF4-FFF2-40B4-BE49-F238E27FC236}">
                <a16:creationId xmlns:a16="http://schemas.microsoft.com/office/drawing/2014/main" id="{E01EE453-E5A6-4F81-9459-8942B816156C}"/>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37048" y="838648"/>
            <a:ext cx="7669904" cy="383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456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0299CA-7CBB-4D69-A920-1CB1CBF8B8E6}"/>
              </a:ext>
            </a:extLst>
          </p:cNvPr>
          <p:cNvSpPr/>
          <p:nvPr/>
        </p:nvSpPr>
        <p:spPr>
          <a:xfrm>
            <a:off x="1" y="0"/>
            <a:ext cx="9144000" cy="5143500"/>
          </a:xfrm>
          <a:prstGeom prst="rect">
            <a:avLst/>
          </a:prstGeom>
          <a:solidFill>
            <a:schemeClr val="tx1">
              <a:alpha val="47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ctrTitle"/>
          </p:nvPr>
        </p:nvSpPr>
        <p:spPr>
          <a:xfrm>
            <a:off x="285749" y="1245334"/>
            <a:ext cx="8259041" cy="664797"/>
          </a:xfrm>
        </p:spPr>
        <p:txBody>
          <a:bodyPr/>
          <a:lstStyle/>
          <a:p>
            <a:r>
              <a:rPr lang="en-US" sz="4800"/>
              <a:t>Persistent Storage</a:t>
            </a:r>
          </a:p>
        </p:txBody>
      </p:sp>
      <p:sp>
        <p:nvSpPr>
          <p:cNvPr id="3" name="Subtitle 2"/>
          <p:cNvSpPr>
            <a:spLocks noGrp="1"/>
          </p:cNvSpPr>
          <p:nvPr>
            <p:ph type="subTitle" idx="1"/>
          </p:nvPr>
        </p:nvSpPr>
        <p:spPr/>
        <p:txBody>
          <a:bodyPr/>
          <a:lstStyle/>
          <a:p>
            <a:r>
              <a:rPr lang="en-US" dirty="0"/>
              <a:t>Piper Day 2: Module 4</a:t>
            </a:r>
          </a:p>
          <a:p>
            <a:endParaRPr lang="en-US" dirty="0"/>
          </a:p>
          <a:p>
            <a:r>
              <a:rPr lang="en-US" dirty="0"/>
              <a:t>Yusra</a:t>
            </a:r>
          </a:p>
        </p:txBody>
      </p:sp>
    </p:spTree>
    <p:extLst>
      <p:ext uri="{BB962C8B-B14F-4D97-AF65-F5344CB8AC3E}">
        <p14:creationId xmlns:p14="http://schemas.microsoft.com/office/powerpoint/2010/main" val="1631844035"/>
      </p:ext>
    </p:extLst>
  </p:cSld>
  <p:clrMapOvr>
    <a:masterClrMapping/>
  </p:clrMapOvr>
</p:sld>
</file>

<file path=ppt/theme/theme1.xml><?xml version="1.0" encoding="utf-8"?>
<a:theme xmlns:a="http://schemas.openxmlformats.org/drawingml/2006/main" name="Dell Tech 2019">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BF5B492C-F24C-4B58-B79D-7CE32027BD08}" vid="{16E78AFB-52D6-4C96-BBA2-BF61B9626466}"/>
    </a:ext>
  </a:extLst>
</a:theme>
</file>

<file path=ppt/theme/theme10.xml><?xml version="1.0" encoding="utf-8"?>
<a:theme xmlns:a="http://schemas.openxmlformats.org/drawingml/2006/main" name="4_2020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2" id="{F7340311-0D49-417A-B55C-9036C49D8DEC}" vid="{4998440F-C7F5-4E3B-BF28-A81BAD3CF806}"/>
    </a:ext>
  </a:extLst>
</a:theme>
</file>

<file path=ppt/theme/theme11.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Dell EMC Advantage - Revised Draft v2B">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Presentation_16x9" id="{0084FB5A-FCDA-4056-81E9-521D5D1E3C56}" vid="{941DDD1F-9B84-4450-8F57-465B23A5BF94}"/>
    </a:ext>
  </a:extLst>
</a:theme>
</file>

<file path=ppt/theme/theme3.xml><?xml version="1.0" encoding="utf-8"?>
<a:theme xmlns:a="http://schemas.openxmlformats.org/drawingml/2006/main" name="1_Dell Tech 2019">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BF5B492C-F24C-4B58-B79D-7CE32027BD08}" vid="{16E78AFB-52D6-4C96-BBA2-BF61B9626466}"/>
    </a:ext>
  </a:extLst>
</a:theme>
</file>

<file path=ppt/theme/theme4.xml><?xml version="1.0" encoding="utf-8"?>
<a:theme xmlns:a="http://schemas.openxmlformats.org/drawingml/2006/main" name="2_Dell Tech 2019">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BF5B492C-F24C-4B58-B79D-7CE32027BD08}" vid="{16E78AFB-52D6-4C96-BBA2-BF61B9626466}"/>
    </a:ext>
  </a:extLst>
</a:theme>
</file>

<file path=ppt/theme/theme5.xml><?xml version="1.0" encoding="utf-8"?>
<a:theme xmlns:a="http://schemas.openxmlformats.org/drawingml/2006/main" name="2020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2" id="{F7340311-0D49-417A-B55C-9036C49D8DEC}" vid="{4998440F-C7F5-4E3B-BF28-A81BAD3CF806}"/>
    </a:ext>
  </a:extLst>
</a:theme>
</file>

<file path=ppt/theme/theme6.xml><?xml version="1.0" encoding="utf-8"?>
<a:theme xmlns:a="http://schemas.openxmlformats.org/drawingml/2006/main" name="2_2020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2020 Dell Technologies PPT Template" id="{CE2A9F27-DA32-4238-859B-E48B3E8E7962}" vid="{522D2080-B2B9-45D5-879A-C9EAE48EF252}"/>
    </a:ext>
  </a:extLst>
</a:theme>
</file>

<file path=ppt/theme/theme7.xml><?xml version="1.0" encoding="utf-8"?>
<a:theme xmlns:a="http://schemas.openxmlformats.org/drawingml/2006/main" name="3_Dell Tech 2019">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BF5B492C-F24C-4B58-B79D-7CE32027BD08}" vid="{16E78AFB-52D6-4C96-BBA2-BF61B9626466}"/>
    </a:ext>
  </a:extLst>
</a:theme>
</file>

<file path=ppt/theme/theme8.xml><?xml version="1.0" encoding="utf-8"?>
<a:theme xmlns:a="http://schemas.openxmlformats.org/drawingml/2006/main" name="3_2020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2" id="{F7340311-0D49-417A-B55C-9036C49D8DEC}" vid="{4998440F-C7F5-4E3B-BF28-A81BAD3CF806}"/>
    </a:ext>
  </a:extLst>
</a:theme>
</file>

<file path=ppt/theme/theme9.xml><?xml version="1.0" encoding="utf-8"?>
<a:theme xmlns:a="http://schemas.openxmlformats.org/drawingml/2006/main" name="7_Dell EMC Advantage - Revised Draft v2B">
  <a:themeElements>
    <a:clrScheme name="Custom 2">
      <a:dk1>
        <a:srgbClr val="000000"/>
      </a:dk1>
      <a:lt1>
        <a:srgbClr val="444444"/>
      </a:lt1>
      <a:dk2>
        <a:srgbClr val="007DB8"/>
      </a:dk2>
      <a:lt2>
        <a:srgbClr val="FFFFFF"/>
      </a:lt2>
      <a:accent1>
        <a:srgbClr val="007DB8"/>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Presentation_16x9" id="{0084FB5A-FCDA-4056-81E9-521D5D1E3C56}" vid="{941DDD1F-9B84-4450-8F57-465B23A5BF94}"/>
    </a:ext>
  </a:extLst>
</a:theme>
</file>

<file path=ppt/theme/themeOverride1.xml><?xml version="1.0" encoding="utf-8"?>
<a:themeOverride xmlns:a="http://schemas.openxmlformats.org/drawingml/2006/main">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08FFBAC288D04FA50620BF1343A1FE" ma:contentTypeVersion="10" ma:contentTypeDescription="Create a new document." ma:contentTypeScope="" ma:versionID="a937da90fa0d9222d457d4915eaf0ca2">
  <xsd:schema xmlns:xsd="http://www.w3.org/2001/XMLSchema" xmlns:xs="http://www.w3.org/2001/XMLSchema" xmlns:p="http://schemas.microsoft.com/office/2006/metadata/properties" xmlns:ns2="c16fc83b-5a2d-4ee4-9be2-dedb5934ba3c" targetNamespace="http://schemas.microsoft.com/office/2006/metadata/properties" ma:root="true" ma:fieldsID="0950b1e6ccb05ff36c9b5b388b21199b" ns2:_="">
    <xsd:import namespace="c16fc83b-5a2d-4ee4-9be2-dedb5934ba3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fc83b-5a2d-4ee4-9be2-dedb5934ba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C0F37B-19B4-47F9-BBCA-490294CD4B76}">
  <ds:schemaRefs>
    <ds:schemaRef ds:uri="http://www.w3.org/XML/1998/namespace"/>
    <ds:schemaRef ds:uri="http://purl.org/dc/elements/1.1/"/>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dcmitype/"/>
    <ds:schemaRef ds:uri="c16fc83b-5a2d-4ee4-9be2-dedb5934ba3c"/>
    <ds:schemaRef ds:uri="http://schemas.microsoft.com/office/2006/metadata/properties"/>
  </ds:schemaRefs>
</ds:datastoreItem>
</file>

<file path=customXml/itemProps2.xml><?xml version="1.0" encoding="utf-8"?>
<ds:datastoreItem xmlns:ds="http://schemas.openxmlformats.org/officeDocument/2006/customXml" ds:itemID="{9221765C-E101-4537-9E7C-7A861606D9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6fc83b-5a2d-4ee4-9be2-dedb5934ba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309F36-A3CD-40DC-A857-799B0C95F8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Dell_Tech_2019</Template>
  <TotalTime>6478</TotalTime>
  <Words>8974</Words>
  <Application>Microsoft Office PowerPoint</Application>
  <PresentationFormat>On-screen Show (16:9)</PresentationFormat>
  <Paragraphs>1715</Paragraphs>
  <Slides>184</Slides>
  <Notes>81</Notes>
  <HiddenSlides>0</HiddenSlides>
  <MMClips>0</MMClips>
  <ScaleCrop>false</ScaleCrop>
  <HeadingPairs>
    <vt:vector size="6" baseType="variant">
      <vt:variant>
        <vt:lpstr>Fonts Used</vt:lpstr>
      </vt:variant>
      <vt:variant>
        <vt:i4>19</vt:i4>
      </vt:variant>
      <vt:variant>
        <vt:lpstr>Theme</vt:lpstr>
      </vt:variant>
      <vt:variant>
        <vt:i4>10</vt:i4>
      </vt:variant>
      <vt:variant>
        <vt:lpstr>Slide Titles</vt:lpstr>
      </vt:variant>
      <vt:variant>
        <vt:i4>184</vt:i4>
      </vt:variant>
    </vt:vector>
  </HeadingPairs>
  <TitlesOfParts>
    <vt:vector size="213" baseType="lpstr">
      <vt:lpstr>Arial</vt:lpstr>
      <vt:lpstr>Arial Black</vt:lpstr>
      <vt:lpstr>Avo</vt:lpstr>
      <vt:lpstr>Calibri</vt:lpstr>
      <vt:lpstr>Consolas</vt:lpstr>
      <vt:lpstr>Courier</vt:lpstr>
      <vt:lpstr>Courier New</vt:lpstr>
      <vt:lpstr>Lato Light</vt:lpstr>
      <vt:lpstr>MetaNormalLF-Roman</vt:lpstr>
      <vt:lpstr>Metropolis</vt:lpstr>
      <vt:lpstr>Museo For Dell 300</vt:lpstr>
      <vt:lpstr>Museo Sans For Dell</vt:lpstr>
      <vt:lpstr>Open Sans</vt:lpstr>
      <vt:lpstr>Proxima Nova</vt:lpstr>
      <vt:lpstr>Roboto</vt:lpstr>
      <vt:lpstr>Times New Roman</vt:lpstr>
      <vt:lpstr>TradeGothicLTCom</vt:lpstr>
      <vt:lpstr>Verdana</vt:lpstr>
      <vt:lpstr>Wingdings</vt:lpstr>
      <vt:lpstr>Dell Tech 2019</vt:lpstr>
      <vt:lpstr>6_Dell EMC Advantage - Revised Draft v2B</vt:lpstr>
      <vt:lpstr>1_Dell Tech 2019</vt:lpstr>
      <vt:lpstr>2_Dell Tech 2019</vt:lpstr>
      <vt:lpstr>2020 Dell Tech template</vt:lpstr>
      <vt:lpstr>2_2020 Dell Tech template</vt:lpstr>
      <vt:lpstr>3_Dell Tech 2019</vt:lpstr>
      <vt:lpstr>3_2020 Dell Tech template</vt:lpstr>
      <vt:lpstr>7_Dell EMC Advantage - Revised Draft v2B</vt:lpstr>
      <vt:lpstr>4_2020 Dell Tech template</vt:lpstr>
      <vt:lpstr>PowerPoint Presentation</vt:lpstr>
      <vt:lpstr>Piper “Virtual”- Schedule – 2 Days – 3 Hours Only Agenda- With Modules</vt:lpstr>
      <vt:lpstr>Introduction</vt:lpstr>
      <vt:lpstr>PowerPoint Presentation</vt:lpstr>
      <vt:lpstr>Piper Mission</vt:lpstr>
      <vt:lpstr>Piper Customer Audience</vt:lpstr>
      <vt:lpstr>How does Dell Technologies help?</vt:lpstr>
      <vt:lpstr>PowerPoint Presentation</vt:lpstr>
      <vt:lpstr>Piper Cloud Native Core Workshop</vt:lpstr>
      <vt:lpstr>Cloud Native Apps</vt:lpstr>
      <vt:lpstr>First some context</vt:lpstr>
      <vt:lpstr>How Successful are Software Projects?</vt:lpstr>
      <vt:lpstr>What is required?</vt:lpstr>
      <vt:lpstr>Cloud Native vs. Cloud Computing</vt:lpstr>
      <vt:lpstr>Cloud Native vs. Cloud Computing</vt:lpstr>
      <vt:lpstr>What makes a CNA different?</vt:lpstr>
      <vt:lpstr>What makes a CNA different?</vt:lpstr>
      <vt:lpstr>CNAs are Limitless </vt:lpstr>
      <vt:lpstr>How to build CNAs- The Twelve Factor App</vt:lpstr>
      <vt:lpstr>How do they achieve it? 12-Factors</vt:lpstr>
      <vt:lpstr>How do they achieve it? 12-Factors</vt:lpstr>
      <vt:lpstr>Agile</vt:lpstr>
      <vt:lpstr>Agile</vt:lpstr>
      <vt:lpstr>Traditional SDLC</vt:lpstr>
      <vt:lpstr>Agile Manifesto</vt:lpstr>
      <vt:lpstr>Agile Concepts – Iterative Development</vt:lpstr>
      <vt:lpstr>Minimum Viable Product- an Example of Agile Approach</vt:lpstr>
      <vt:lpstr>Agile Concepts - People</vt:lpstr>
      <vt:lpstr>Agile Concepts – Process I</vt:lpstr>
      <vt:lpstr>Agile Concepts – Process II</vt:lpstr>
      <vt:lpstr>Scrum Board</vt:lpstr>
      <vt:lpstr>DevOps</vt:lpstr>
      <vt:lpstr>What about DevOps?</vt:lpstr>
      <vt:lpstr>What is DevOps?</vt:lpstr>
      <vt:lpstr>Waterfall vs. Agile vs. DevOps</vt:lpstr>
      <vt:lpstr>Advantages of DevOps</vt:lpstr>
      <vt:lpstr>DevOps Toolchain</vt:lpstr>
      <vt:lpstr>Piper Toolchain</vt:lpstr>
      <vt:lpstr>The Five Levels of DevOps</vt:lpstr>
      <vt:lpstr>Dev &amp; Ops vs. DevOps</vt:lpstr>
      <vt:lpstr>RECAP</vt:lpstr>
      <vt:lpstr>Platform as a Service</vt:lpstr>
      <vt:lpstr>Why is PaaS important?</vt:lpstr>
      <vt:lpstr>What about Technology? </vt:lpstr>
      <vt:lpstr>Two Types Of Cloud Native Platforms</vt:lpstr>
      <vt:lpstr>VMware Tanzu Application Service</vt:lpstr>
      <vt:lpstr>Cloud Foundry Architecture overview</vt:lpstr>
      <vt:lpstr>Cloud Foundry Architecture overview</vt:lpstr>
      <vt:lpstr>Which Platform Is Right?</vt:lpstr>
      <vt:lpstr>Which PaaS Is Right?</vt:lpstr>
      <vt:lpstr>Structured PaaS from Dell EMC</vt:lpstr>
      <vt:lpstr>PowerPoint Presentation</vt:lpstr>
      <vt:lpstr>PowerPoint Presentation</vt:lpstr>
      <vt:lpstr>PowerPoint Presentation</vt:lpstr>
      <vt:lpstr>App deployment process: IaaS vs PaaS</vt:lpstr>
      <vt:lpstr>Storage for new apps</vt:lpstr>
      <vt:lpstr>Storage for new apps</vt:lpstr>
      <vt:lpstr>The Complete Picture</vt:lpstr>
      <vt:lpstr>What Next?</vt:lpstr>
      <vt:lpstr>Microservices &amp; Containers</vt:lpstr>
      <vt:lpstr>What are Microservices?</vt:lpstr>
      <vt:lpstr>Why Microservices?</vt:lpstr>
      <vt:lpstr>Microservices: Pros</vt:lpstr>
      <vt:lpstr>Microservices: Cons</vt:lpstr>
      <vt:lpstr>What is a Container?</vt:lpstr>
      <vt:lpstr>PowerPoint Presentation</vt:lpstr>
      <vt:lpstr>What’s the difference?</vt:lpstr>
      <vt:lpstr>Example of a Modern Architecture Design</vt:lpstr>
      <vt:lpstr>Bare Metal Containers vs Virtualised</vt:lpstr>
      <vt:lpstr>How are we using containers?</vt:lpstr>
      <vt:lpstr>Evolution of Hardware Virtualisation</vt:lpstr>
      <vt:lpstr>Next Generation Virtualisation</vt:lpstr>
      <vt:lpstr>Docker</vt:lpstr>
      <vt:lpstr>Container technology is not new</vt:lpstr>
      <vt:lpstr>Docker</vt:lpstr>
      <vt:lpstr>Docker Concepts</vt:lpstr>
      <vt:lpstr>Docker Files</vt:lpstr>
      <vt:lpstr>Container Lifecycle</vt:lpstr>
      <vt:lpstr>Kubernetes</vt:lpstr>
      <vt:lpstr>Beyond Docker</vt:lpstr>
      <vt:lpstr>What makes containers production ready?</vt:lpstr>
      <vt:lpstr>Why do we need an orchestrator / scheduler?</vt:lpstr>
      <vt:lpstr>What is Kubernetes?</vt:lpstr>
      <vt:lpstr>Why Kubernetes?</vt:lpstr>
      <vt:lpstr>Kubernetes Architecture</vt:lpstr>
      <vt:lpstr>Kubernetes Objects</vt:lpstr>
      <vt:lpstr>Kubernetes Concepts</vt:lpstr>
      <vt:lpstr>Kubernetes and YAML</vt:lpstr>
      <vt:lpstr>VMware vs Kubernetes</vt:lpstr>
      <vt:lpstr>From desktop development to production</vt:lpstr>
      <vt:lpstr>Clusters</vt:lpstr>
      <vt:lpstr>Processes</vt:lpstr>
      <vt:lpstr>Resources</vt:lpstr>
      <vt:lpstr>Deployments</vt:lpstr>
      <vt:lpstr>Load Balancing</vt:lpstr>
      <vt:lpstr>External Access</vt:lpstr>
      <vt:lpstr>Management</vt:lpstr>
      <vt:lpstr>Side by side comparison</vt:lpstr>
      <vt:lpstr>Persistent Storage</vt:lpstr>
      <vt:lpstr>Container Storage Persistence is Important</vt:lpstr>
      <vt:lpstr>Container Storage Persistence is Important</vt:lpstr>
      <vt:lpstr>Containers are ephemeral</vt:lpstr>
      <vt:lpstr>Kubernetes Volume</vt:lpstr>
      <vt:lpstr>Can be local</vt:lpstr>
      <vt:lpstr>Can be external</vt:lpstr>
      <vt:lpstr>PowerPoint Presentation</vt:lpstr>
      <vt:lpstr>Persistent Volumes (PV)</vt:lpstr>
      <vt:lpstr>Persistent Volume Claims (PVC)</vt:lpstr>
      <vt:lpstr>Dynamic Volume provisioning with CSI</vt:lpstr>
      <vt:lpstr>How is it done?</vt:lpstr>
      <vt:lpstr>Dynamic Volume Provisioning and StorageClass</vt:lpstr>
      <vt:lpstr>Provisioner</vt:lpstr>
      <vt:lpstr>FC/iSCSI/NFS</vt:lpstr>
      <vt:lpstr>vSphereVolume</vt:lpstr>
      <vt:lpstr>Out-of-Tree Volume Plugins – the path forward</vt:lpstr>
      <vt:lpstr>Container Storage Interface (CSI) Initiative</vt:lpstr>
      <vt:lpstr>CSI – How it works</vt:lpstr>
      <vt:lpstr>Storage Integration with Kubernetes. Physical/Virtual</vt:lpstr>
      <vt:lpstr>CSI Drivers for Dell EMC Storage</vt:lpstr>
      <vt:lpstr>Dell EMC Storage Automation and Developer Resources </vt:lpstr>
      <vt:lpstr>Portal &amp; Community Forums</vt:lpstr>
      <vt:lpstr>Project Bionic</vt:lpstr>
      <vt:lpstr>Demo Video</vt:lpstr>
      <vt:lpstr>Containers as a Service</vt:lpstr>
      <vt:lpstr>Let’s Dive Deeper into TKG</vt:lpstr>
      <vt:lpstr>PowerPoint Presentation</vt:lpstr>
      <vt:lpstr>Cloud Native Computing Foundation (CNCF) Projects</vt:lpstr>
      <vt:lpstr>CNCF – Guided Trail map </vt:lpstr>
      <vt:lpstr>Kubernetes is great for running containers</vt:lpstr>
      <vt:lpstr>...but Kubernetes alone is not enough for enterprises </vt:lpstr>
      <vt:lpstr>Full stack</vt:lpstr>
      <vt:lpstr>Modern apps are complex and distributed </vt:lpstr>
      <vt:lpstr>Challenges for modern applications</vt:lpstr>
      <vt:lpstr>VCF on VxRail – the platform for modern apps</vt:lpstr>
      <vt:lpstr>Enabling vSphere with Kubernetes</vt:lpstr>
      <vt:lpstr>VMware offers choices for Kubernetes Deployments</vt:lpstr>
      <vt:lpstr>Tanzu Mission Control</vt:lpstr>
      <vt:lpstr>VMware Cloud Foundation enabled vSphere with Kubernetes</vt:lpstr>
      <vt:lpstr>Lab 5: TKG in vSphere 7 with Kubernetes –HOL-2013-01-ISM</vt:lpstr>
      <vt:lpstr>Sprint Planning</vt:lpstr>
      <vt:lpstr>Lab Exercise</vt:lpstr>
      <vt:lpstr>Sprint Retrospective</vt:lpstr>
      <vt:lpstr>Lab 5: TKGi (formerly PKS)</vt:lpstr>
      <vt:lpstr>Sprint Planning</vt:lpstr>
      <vt:lpstr>Lab Exercise</vt:lpstr>
      <vt:lpstr>Sprint Retrospective</vt:lpstr>
      <vt:lpstr>Lab 1:  GitHub  Astri</vt:lpstr>
      <vt:lpstr>Sprint Planning</vt:lpstr>
      <vt:lpstr>What is Git?</vt:lpstr>
      <vt:lpstr>Avoid getting into trouble with gitignore</vt:lpstr>
      <vt:lpstr>.gitignore and .cfignore – Method #2</vt:lpstr>
      <vt:lpstr>GitHub and Github Desktop GUI Tutorials</vt:lpstr>
      <vt:lpstr>Lab Exercise</vt:lpstr>
      <vt:lpstr>Sprint Retrospective</vt:lpstr>
      <vt:lpstr>Lab 3:  Clone the GitHub Piper Repo  Astri</vt:lpstr>
      <vt:lpstr>Sprint Planning</vt:lpstr>
      <vt:lpstr>Lab Exercise</vt:lpstr>
      <vt:lpstr>Sprint Retrospective</vt:lpstr>
      <vt:lpstr>Lab 1:  Docker  Yusra</vt:lpstr>
      <vt:lpstr>Docker Tutorial</vt:lpstr>
      <vt:lpstr>Sprint Planning</vt:lpstr>
      <vt:lpstr>Lab Exercise</vt:lpstr>
      <vt:lpstr>Sprint Retrospective</vt:lpstr>
      <vt:lpstr>Lab 2:  Kubernetes  Yusra</vt:lpstr>
      <vt:lpstr>Docker Tutorial</vt:lpstr>
      <vt:lpstr>Sprint Planning</vt:lpstr>
      <vt:lpstr>Lab Exercise</vt:lpstr>
      <vt:lpstr>Sprint Retrospective</vt:lpstr>
      <vt:lpstr>Lab 3:  Containerising an App  Yusra</vt:lpstr>
      <vt:lpstr>Sprint Planning</vt:lpstr>
      <vt:lpstr>Lab Exercise</vt:lpstr>
      <vt:lpstr>Sprint Retrospective</vt:lpstr>
      <vt:lpstr>Lab 4: PVs for K8s  Yusra</vt:lpstr>
      <vt:lpstr>Sprint Planning</vt:lpstr>
      <vt:lpstr>Lab Exercise</vt:lpstr>
      <vt:lpstr>Sprint Retrospective</vt:lpstr>
      <vt:lpstr>Lab 5: TKG in vSphere 7 with Kubernetes –HOL-2013-01-ISM  Andri</vt:lpstr>
      <vt:lpstr>Sprint Planning</vt:lpstr>
      <vt:lpstr>Lab Exercise</vt:lpstr>
      <vt:lpstr>Sprint Retrospective</vt:lpstr>
      <vt:lpstr>Lab 5: TKGi (formerly PKS)  Andri</vt:lpstr>
      <vt:lpstr>Sprint Planning</vt:lpstr>
      <vt:lpstr>Lab Exercise</vt:lpstr>
      <vt:lpstr>Sprint Retrospective</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1</dc:title>
  <dc:creator>Zwolenski, Matthew</dc:creator>
  <cp:lastModifiedBy>Ahmad, Andri</cp:lastModifiedBy>
  <cp:revision>53</cp:revision>
  <cp:lastPrinted>2018-09-10T14:53:10Z</cp:lastPrinted>
  <dcterms:created xsi:type="dcterms:W3CDTF">2019-03-06T23:12:18Z</dcterms:created>
  <dcterms:modified xsi:type="dcterms:W3CDTF">2020-10-10T14:30:00Z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naozumi.miho@emc.com</vt:lpwstr>
  </property>
  <property fmtid="{D5CDD505-2E9C-101B-9397-08002B2CF9AE}" pid="5" name="MSIP_Label_17cb76b2-10b8-4fe1-93d4-2202842406cd_SetDate">
    <vt:lpwstr>2019-07-01T05:47:24.8087896Z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Extended_MSFT_Method">
    <vt:lpwstr>Manual</vt:lpwstr>
  </property>
  <property fmtid="{D5CDD505-2E9C-101B-9397-08002B2CF9AE}" pid="9" name="aiplabel">
    <vt:lpwstr>External Public</vt:lpwstr>
  </property>
  <property fmtid="{D5CDD505-2E9C-101B-9397-08002B2CF9AE}" pid="10" name="ContentTypeId">
    <vt:lpwstr>0x010100A108FFBAC288D04FA50620BF1343A1FE</vt:lpwstr>
  </property>
</Properties>
</file>